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handoutMasterIdLst>
    <p:handoutMasterId r:id="rId32"/>
  </p:handoutMasterIdLst>
  <p:sldIdLst>
    <p:sldId id="342" r:id="rId2"/>
    <p:sldId id="262" r:id="rId3"/>
    <p:sldId id="343" r:id="rId4"/>
    <p:sldId id="373" r:id="rId5"/>
    <p:sldId id="374" r:id="rId6"/>
    <p:sldId id="375" r:id="rId7"/>
    <p:sldId id="376" r:id="rId8"/>
    <p:sldId id="307"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53" r:id="rId25"/>
    <p:sldId id="392" r:id="rId26"/>
    <p:sldId id="393" r:id="rId27"/>
    <p:sldId id="370" r:id="rId28"/>
    <p:sldId id="322"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A00"/>
    <a:srgbClr val="005C00"/>
    <a:srgbClr val="006600"/>
    <a:srgbClr val="2E8A5C"/>
    <a:srgbClr val="339966"/>
    <a:srgbClr val="DDFFDD"/>
    <a:srgbClr val="C9FFC9"/>
    <a:srgbClr val="009900"/>
    <a:srgbClr val="D1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124" autoAdjust="0"/>
  </p:normalViewPr>
  <p:slideViewPr>
    <p:cSldViewPr snapToGrid="0">
      <p:cViewPr varScale="1">
        <p:scale>
          <a:sx n="87" d="100"/>
          <a:sy n="87" d="100"/>
        </p:scale>
        <p:origin x="1195" y="82"/>
      </p:cViewPr>
      <p:guideLst/>
    </p:cSldViewPr>
  </p:slideViewPr>
  <p:notesTextViewPr>
    <p:cViewPr>
      <p:scale>
        <a:sx n="150" d="100"/>
        <a:sy n="150" d="100"/>
      </p:scale>
      <p:origin x="0" y="0"/>
    </p:cViewPr>
  </p:notesText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27260" cy="458788"/>
          </a:xfrm>
          <a:prstGeom prst="rect">
            <a:avLst/>
          </a:prstGeom>
        </p:spPr>
        <p:txBody>
          <a:bodyPr vert="horz" lIns="91440" tIns="45720" rIns="91440" bIns="45720" rtlCol="0"/>
          <a:lstStyle>
            <a:lvl1pPr algn="l">
              <a:defRPr sz="1200"/>
            </a:lvl1pPr>
          </a:lstStyle>
          <a:p>
            <a:r>
              <a:rPr lang="en-US" smtClean="0">
                <a:latin typeface="Arial" panose="020B0604020202020204" pitchFamily="34" charset="0"/>
                <a:cs typeface="Arial" panose="020B0604020202020204" pitchFamily="34" charset="0"/>
              </a:rPr>
              <a:t>SBIRT Core Curriculum: Referral to Treatment (Module 4)</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257FF-A16A-4CD6-933B-40EDF0BD3B58}" type="slidenum">
              <a:rPr lang="en-US" smtClean="0"/>
              <a:t>‹#›</a:t>
            </a:fld>
            <a:endParaRPr lang="en-US"/>
          </a:p>
        </p:txBody>
      </p:sp>
    </p:spTree>
    <p:extLst>
      <p:ext uri="{BB962C8B-B14F-4D97-AF65-F5344CB8AC3E}">
        <p14:creationId xmlns:p14="http://schemas.microsoft.com/office/powerpoint/2010/main" val="1755157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303523"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smtClean="0"/>
              <a:t>SBIRT Core Curriculum: Referral to Treatment (Module 4)</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12E20-193A-47A8-9887-933A1E81EC68}" type="slidenum">
              <a:rPr lang="en-US" smtClean="0"/>
              <a:t>‹#›</a:t>
            </a:fld>
            <a:endParaRPr lang="en-US"/>
          </a:p>
        </p:txBody>
      </p:sp>
    </p:spTree>
    <p:extLst>
      <p:ext uri="{BB962C8B-B14F-4D97-AF65-F5344CB8AC3E}">
        <p14:creationId xmlns:p14="http://schemas.microsoft.com/office/powerpoint/2010/main" val="41515036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0"/>
              </a:spcBef>
              <a:defRPr/>
            </a:pPr>
            <a:r>
              <a:rPr lang="en-US" altLang="en-US" b="0" dirty="0" smtClean="0">
                <a:solidFill>
                  <a:srgbClr val="000000"/>
                </a:solidFill>
              </a:rPr>
              <a:t>Welcome to the fourth module of the </a:t>
            </a:r>
            <a:r>
              <a:rPr lang="en-US" altLang="en-US" b="0" baseline="0" dirty="0" smtClean="0">
                <a:solidFill>
                  <a:srgbClr val="000000"/>
                </a:solidFill>
              </a:rPr>
              <a:t>“Screening, Brief Intervention, and Referral to Treatment Core Curriculum.” In this module, we’ll address referral to treatment.</a:t>
            </a:r>
          </a:p>
          <a:p>
            <a:pPr eaLnBrk="1" hangingPunct="1">
              <a:spcBef>
                <a:spcPts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DA505B3-6DBD-499E-BA03-EFC757D9F33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SBIRT Core Curriculum: Referral to Treatment (Module 4)</a:t>
            </a:r>
            <a:endParaRPr lang="en-US" dirty="0"/>
          </a:p>
        </p:txBody>
      </p:sp>
    </p:spTree>
    <p:extLst>
      <p:ext uri="{BB962C8B-B14F-4D97-AF65-F5344CB8AC3E}">
        <p14:creationId xmlns:p14="http://schemas.microsoft.com/office/powerpoint/2010/main" val="103515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context of those care levels, a variety of options are offered</a:t>
            </a:r>
            <a:r>
              <a:rPr lang="en-US" baseline="0" dirty="0" smtClean="0"/>
              <a:t>, such as counseling and other forms of psychosocial rehabilitation or the use of medications. Involvement with self-help groups or participating in wellness activities can also be considered treatment. A combination of these options is common </a:t>
            </a:r>
            <a:r>
              <a:rPr lang="en-US" dirty="0" smtClean="0"/>
              <a:t>in </a:t>
            </a:r>
            <a:r>
              <a:rPr lang="en-US" baseline="0" dirty="0" smtClean="0"/>
              <a:t>treatment plans.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10</a:t>
            </a:fld>
            <a:endParaRPr lang="en-US"/>
          </a:p>
        </p:txBody>
      </p:sp>
    </p:spTree>
    <p:extLst>
      <p:ext uri="{BB962C8B-B14F-4D97-AF65-F5344CB8AC3E}">
        <p14:creationId xmlns:p14="http://schemas.microsoft.com/office/powerpoint/2010/main" val="315683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patients can be successfully treated in an outpatient setting with an integrated treatment plan that might include any of the elements previously described. </a:t>
            </a:r>
          </a:p>
          <a:p>
            <a:endParaRPr lang="en-US" dirty="0" smtClean="0"/>
          </a:p>
          <a:p>
            <a:r>
              <a:rPr lang="en-US" dirty="0" smtClean="0"/>
              <a:t>For those who have a more serious illness – such as higher levels of dependence or a medical and psychiatric illness comorbidity – inpatient treatment is needed.</a:t>
            </a:r>
          </a:p>
          <a:p>
            <a:pPr lvl="0"/>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11</a:t>
            </a:fld>
            <a:endParaRPr lang="en-US"/>
          </a:p>
        </p:txBody>
      </p:sp>
    </p:spTree>
    <p:extLst>
      <p:ext uri="{BB962C8B-B14F-4D97-AF65-F5344CB8AC3E}">
        <p14:creationId xmlns:p14="http://schemas.microsoft.com/office/powerpoint/2010/main" val="280763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guidelines to help you determine the best course of referral for your patients. As noted before, most patients can be referred for outpatient treatment.</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12</a:t>
            </a:fld>
            <a:endParaRPr lang="en-US"/>
          </a:p>
        </p:txBody>
      </p:sp>
    </p:spTree>
    <p:extLst>
      <p:ext uri="{BB962C8B-B14F-4D97-AF65-F5344CB8AC3E}">
        <p14:creationId xmlns:p14="http://schemas.microsoft.com/office/powerpoint/2010/main" val="337400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 patient is ready – and readiness is important – make a plan with the person. You and/or your staff should actively participate in the referral process. The warmer the handoff, the better the outcome. </a:t>
            </a:r>
          </a:p>
          <a:p>
            <a:endParaRPr lang="en-US" dirty="0" smtClean="0"/>
          </a:p>
          <a:p>
            <a:r>
              <a:rPr lang="en-US" dirty="0" smtClean="0"/>
              <a:t>This means you should remain actively engaged in the referral process. Giving someone a business card or a list of local agencies or phone numbers has consistently failed to get people into specialty care. Your active involvement or the active involvement of one of your staff members is essential.</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13</a:t>
            </a:fld>
            <a:endParaRPr lang="en-US"/>
          </a:p>
        </p:txBody>
      </p:sp>
    </p:spTree>
    <p:extLst>
      <p:ext uri="{BB962C8B-B14F-4D97-AF65-F5344CB8AC3E}">
        <p14:creationId xmlns:p14="http://schemas.microsoft.com/office/powerpoint/2010/main" val="254601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 </a:t>
            </a:r>
            <a:r>
              <a:rPr lang="en-US" dirty="0" smtClean="0"/>
              <a:t>how you will interact and communicate with the specialty treatment provider. You also need to confirm your follow-up plan with your patient and decide on an ongoing follow-up strategy.</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14</a:t>
            </a:fld>
            <a:endParaRPr lang="en-US"/>
          </a:p>
        </p:txBody>
      </p:sp>
    </p:spTree>
    <p:extLst>
      <p:ext uri="{BB962C8B-B14F-4D97-AF65-F5344CB8AC3E}">
        <p14:creationId xmlns:p14="http://schemas.microsoft.com/office/powerpoint/2010/main" val="108042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8330"/>
          </a:xfrm>
        </p:spPr>
        <p:txBody>
          <a:bodyPr/>
          <a:lstStyle/>
          <a:p>
            <a:r>
              <a:rPr lang="en-US" sz="1300" dirty="0" smtClean="0"/>
              <a:t>The referral to behavioral health care should be similar to how a clinician would refer for any other service. There should not be a discernible difference in content or tone between a referral to substance treatment and a referral to a cardiologist. Patients will pick up on the importance a provider implies regarding a referral and respond accordingly. </a:t>
            </a:r>
          </a:p>
          <a:p>
            <a:endParaRPr lang="en-US" sz="1300" dirty="0" smtClean="0"/>
          </a:p>
          <a:p>
            <a:r>
              <a:rPr lang="en-US" sz="1300" dirty="0" smtClean="0"/>
              <a:t>Here are a few examples of what you could say to a patient:</a:t>
            </a:r>
          </a:p>
          <a:p>
            <a:r>
              <a:rPr lang="en-US" sz="1300" b="1" i="1" dirty="0" smtClean="0"/>
              <a:t/>
            </a:r>
            <a:br>
              <a:rPr lang="en-US" sz="1300" b="1" i="1" dirty="0" smtClean="0"/>
            </a:br>
            <a:r>
              <a:rPr lang="en-US" sz="1300" i="1" dirty="0" smtClean="0"/>
              <a:t>“It sounds as if you might be having many challenges right now. I work with someone who specializes in helping with these issues, and I would like you to speak with her today to better help me help you. Is it all right with you if I introduce you to her?” </a:t>
            </a:r>
            <a:endParaRPr lang="en-US" sz="1300" dirty="0" smtClean="0"/>
          </a:p>
          <a:p>
            <a:r>
              <a:rPr lang="en-US" sz="1300" dirty="0" smtClean="0"/>
              <a:t> </a:t>
            </a:r>
          </a:p>
          <a:p>
            <a:r>
              <a:rPr lang="en-US" sz="1300" dirty="0" smtClean="0"/>
              <a:t>Another example would be: </a:t>
            </a:r>
            <a:r>
              <a:rPr lang="en-US" sz="1300" i="1" dirty="0" smtClean="0"/>
              <a:t>“From our </a:t>
            </a:r>
            <a:r>
              <a:rPr lang="en-US" sz="1300" i="1" dirty="0" smtClean="0"/>
              <a:t>discussion </a:t>
            </a:r>
            <a:r>
              <a:rPr lang="en-US" sz="1300" i="1" dirty="0" smtClean="0"/>
              <a:t>today, it appears you’re open to getting further assistance to support your efforts. I have a colleague I work with who can help. His office is across town. Is it okay with you if we call and see what he has for openings? I’ll put you on speaker phone so you’re </a:t>
            </a:r>
            <a:r>
              <a:rPr lang="en-US" sz="1300" i="1" dirty="0" smtClean="0"/>
              <a:t>a part </a:t>
            </a:r>
            <a:r>
              <a:rPr lang="en-US" sz="1300" i="1" dirty="0" smtClean="0"/>
              <a:t>of the conversation.”</a:t>
            </a:r>
            <a:endParaRPr lang="en-US" sz="1300" dirty="0" smtClean="0"/>
          </a:p>
          <a:p>
            <a:r>
              <a:rPr lang="en-US" sz="1300" dirty="0" smtClean="0"/>
              <a:t> </a:t>
            </a:r>
          </a:p>
          <a:p>
            <a:r>
              <a:rPr lang="en-US" sz="1300" dirty="0" smtClean="0"/>
              <a:t>Another option would be to say: </a:t>
            </a:r>
            <a:r>
              <a:rPr lang="en-US" sz="1300" i="1" dirty="0" smtClean="0"/>
              <a:t>“Is it okay with you if my staff member assists you in setting up your first appointment?”</a:t>
            </a:r>
            <a:endParaRPr lang="en-US" sz="1300" dirty="0" smtClean="0"/>
          </a:p>
          <a:p>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15</a:t>
            </a:fld>
            <a:endParaRPr lang="en-US"/>
          </a:p>
        </p:txBody>
      </p:sp>
    </p:spTree>
    <p:extLst>
      <p:ext uri="{BB962C8B-B14F-4D97-AF65-F5344CB8AC3E}">
        <p14:creationId xmlns:p14="http://schemas.microsoft.com/office/powerpoint/2010/main" val="348059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you’re thinking through your referral processes, you need to determine who you will call. Is the referral resource information readily available? Is there paperwork that needs to be completed? Can any of the support staff help in the process?  </a:t>
            </a:r>
          </a:p>
          <a:p>
            <a:endParaRPr lang="en-US" dirty="0" smtClean="0"/>
          </a:p>
          <a:p>
            <a:r>
              <a:rPr lang="en-US" dirty="0" smtClean="0"/>
              <a:t>Being as prepared and knowledgeable as possible really helps ease the stress for you and the person being referred.</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16</a:t>
            </a:fld>
            <a:endParaRPr lang="en-US"/>
          </a:p>
        </p:txBody>
      </p:sp>
    </p:spTree>
    <p:extLst>
      <p:ext uri="{BB962C8B-B14F-4D97-AF65-F5344CB8AC3E}">
        <p14:creationId xmlns:p14="http://schemas.microsoft.com/office/powerpoint/2010/main" val="168732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important to be knowledgeable of local resources based on the composition of the population you traditionally serve. For example, the importance of language proficiency and the cultural competence of the organization may vary based on needs – but again, it’s important to know ahead of time.</a:t>
            </a:r>
          </a:p>
          <a:p>
            <a:endParaRPr lang="en-US" dirty="0" smtClean="0"/>
          </a:p>
          <a:p>
            <a:r>
              <a:rPr lang="en-US" dirty="0" smtClean="0"/>
              <a:t>In addition, you need to know if the agency that you are referring to provides family support. Also, does the facility offer services that actually meet the specific needs of the patient you are referring? Do they have a good record of keeping staff informed of patient progress and ongoing needs? </a:t>
            </a:r>
          </a:p>
          <a:p>
            <a:endParaRPr lang="en-US" dirty="0" smtClean="0"/>
          </a:p>
          <a:p>
            <a:r>
              <a:rPr lang="en-US" dirty="0" smtClean="0"/>
              <a:t>Finally, is the organization geographically accessible to your patient? What kind of transportation services are needed?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17</a:t>
            </a:fld>
            <a:endParaRPr lang="en-US"/>
          </a:p>
        </p:txBody>
      </p:sp>
    </p:spTree>
    <p:extLst>
      <p:ext uri="{BB962C8B-B14F-4D97-AF65-F5344CB8AC3E}">
        <p14:creationId xmlns:p14="http://schemas.microsoft.com/office/powerpoint/2010/main" val="262603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Payment of services is an important factor as well. Does the provider accept your patient's insurance? Will you or the patient need to get prior insurance authorization before treatment is initiated? And if the patient has no insurance, does the provider offer services on a sliding-fee scale?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18</a:t>
            </a:fld>
            <a:endParaRPr lang="en-US"/>
          </a:p>
        </p:txBody>
      </p:sp>
    </p:spTree>
    <p:extLst>
      <p:ext uri="{BB962C8B-B14F-4D97-AF65-F5344CB8AC3E}">
        <p14:creationId xmlns:p14="http://schemas.microsoft.com/office/powerpoint/2010/main" val="111187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a:t>
            </a:r>
            <a:r>
              <a:rPr lang="en-US" baseline="0" dirty="0" smtClean="0"/>
              <a:t> use treatment facilities and services </a:t>
            </a:r>
            <a:r>
              <a:rPr lang="en-US" dirty="0" smtClean="0"/>
              <a:t>should provide you with ongoing updates once a valid</a:t>
            </a:r>
            <a:r>
              <a:rPr lang="en-US" baseline="0" dirty="0" smtClean="0"/>
              <a:t> release of information has been signed. If they do not, you should consider referring your patient to another treatment facility. </a:t>
            </a:r>
          </a:p>
          <a:p>
            <a:endParaRPr lang="en-US" baseline="0" dirty="0" smtClean="0"/>
          </a:p>
          <a:p>
            <a:r>
              <a:rPr lang="en-US" baseline="0" dirty="0" smtClean="0"/>
              <a:t>The caveat in rural settings is that other options may be sparse, so working to develop relationships that advance patient care outcomes may be more important than in urban settings.</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19</a:t>
            </a:fld>
            <a:endParaRPr lang="en-US"/>
          </a:p>
        </p:txBody>
      </p:sp>
    </p:spTree>
    <p:extLst>
      <p:ext uri="{BB962C8B-B14F-4D97-AF65-F5344CB8AC3E}">
        <p14:creationId xmlns:p14="http://schemas.microsoft.com/office/powerpoint/2010/main" val="428738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The goal of this session is to provide you with the information, tools, skills, and resources to successfully refer patients to treatment. You will learn about the various aspects of substance use treatment, including what it is and how to make a successful referral.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a:t>
            </a:fld>
            <a:endParaRPr lang="en-US"/>
          </a:p>
        </p:txBody>
      </p:sp>
    </p:spTree>
    <p:extLst>
      <p:ext uri="{BB962C8B-B14F-4D97-AF65-F5344CB8AC3E}">
        <p14:creationId xmlns:p14="http://schemas.microsoft.com/office/powerpoint/2010/main" val="405561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 use facilities should provide you with a structured discharge plan following completion of treatment </a:t>
            </a:r>
            <a:r>
              <a:rPr lang="en-US" u="sng" dirty="0" smtClean="0"/>
              <a:t>and</a:t>
            </a:r>
            <a:r>
              <a:rPr lang="en-US" dirty="0" smtClean="0"/>
              <a:t> discuss the patient’s ongoing treatment and recovery needs. They should also provide specific recommendations as to what interventions the patient might access and where they should go for those interventions.</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20</a:t>
            </a:fld>
            <a:endParaRPr lang="en-US"/>
          </a:p>
        </p:txBody>
      </p:sp>
    </p:spTree>
    <p:extLst>
      <p:ext uri="{BB962C8B-B14F-4D97-AF65-F5344CB8AC3E}">
        <p14:creationId xmlns:p14="http://schemas.microsoft.com/office/powerpoint/2010/main" val="321687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programs change over time, it’s important that you maintain</a:t>
            </a:r>
            <a:r>
              <a:rPr lang="en-US" baseline="0" dirty="0" smtClean="0"/>
              <a:t> an up-to-date list of treatment facilities and self-help resources in your community. As we’ll discuss in a minute, the SAMHSA National Treatment Facility Locator provides considerable support.</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21</a:t>
            </a:fld>
            <a:endParaRPr lang="en-US"/>
          </a:p>
        </p:txBody>
      </p:sp>
    </p:spTree>
    <p:extLst>
      <p:ext uri="{BB962C8B-B14F-4D97-AF65-F5344CB8AC3E}">
        <p14:creationId xmlns:p14="http://schemas.microsoft.com/office/powerpoint/2010/main" val="414249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4010"/>
          </a:xfrm>
        </p:spPr>
        <p:txBody>
          <a:bodyPr/>
          <a:lstStyle/>
          <a:p>
            <a:pPr lvl="0"/>
            <a:r>
              <a:rPr lang="en-US" baseline="0" dirty="0" smtClean="0"/>
              <a:t>As you think about making a referral, work to avoid </a:t>
            </a:r>
            <a:r>
              <a:rPr lang="en-US" dirty="0" smtClean="0"/>
              <a:t>common mistakes.</a:t>
            </a:r>
          </a:p>
          <a:p>
            <a:pPr lvl="0"/>
            <a:endParaRPr lang="en-US" dirty="0" smtClean="0"/>
          </a:p>
          <a:p>
            <a:pPr lvl="0"/>
            <a:r>
              <a:rPr lang="en-US" dirty="0" smtClean="0"/>
              <a:t>The first and probably most common mistake is rushing into action and making a referral when the patient either is not ready or is not interested. Second, referring to an agency that is overfilled or a program that doesn’t take the patient’s insurance is frustrating for both you and your patient.</a:t>
            </a:r>
          </a:p>
          <a:p>
            <a:pPr lvl="0"/>
            <a:endParaRPr lang="en-US" dirty="0" smtClean="0"/>
          </a:p>
          <a:p>
            <a:pPr lvl="0"/>
            <a:r>
              <a:rPr lang="en-US" dirty="0" smtClean="0"/>
              <a:t>A third mistake is not knowing what your referral base is in your own community. The fourth mistake occurs too frequently. Some clinicians don’t consider the appropriate use of pharmacotherapies in support of treatment and recovery. Specifically, for alcohol dependence and opioid dependence, there are proven and effective medications that help with the recovery process.</a:t>
            </a:r>
          </a:p>
          <a:p>
            <a:pPr lvl="0"/>
            <a:endParaRPr lang="en-US" dirty="0" smtClean="0"/>
          </a:p>
          <a:p>
            <a:pPr lvl="0"/>
            <a:r>
              <a:rPr lang="en-US" dirty="0" smtClean="0"/>
              <a:t>Finally, we get frustrated. We start to see our patients as resistant or self‑sabotaging instead of remembering and recognizing that they have a difficult and chronic disease.</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22</a:t>
            </a:fld>
            <a:endParaRPr lang="en-US"/>
          </a:p>
        </p:txBody>
      </p:sp>
    </p:spTree>
    <p:extLst>
      <p:ext uri="{BB962C8B-B14F-4D97-AF65-F5344CB8AC3E}">
        <p14:creationId xmlns:p14="http://schemas.microsoft.com/office/powerpoint/2010/main" val="1122806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823" y="1151891"/>
            <a:ext cx="4114800" cy="3086881"/>
          </a:xfrm>
        </p:spPr>
      </p:sp>
      <p:sp>
        <p:nvSpPr>
          <p:cNvPr id="3" name="Notes Placeholder 2"/>
          <p:cNvSpPr>
            <a:spLocks noGrp="1"/>
          </p:cNvSpPr>
          <p:nvPr>
            <p:ph type="body" idx="1"/>
          </p:nvPr>
        </p:nvSpPr>
        <p:spPr>
          <a:xfrm>
            <a:off x="685800" y="446151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Substance Abuse and Mental Health Services Administration maintains a national database for treatment facilities. All 50 states and 4 territories are listed on it. We highly recommend that you see what resources are available in your </a:t>
            </a:r>
            <a:r>
              <a:rPr lang="en-US" b="0" dirty="0" smtClean="0"/>
              <a:t>community,</a:t>
            </a:r>
            <a:r>
              <a:rPr lang="en-US" b="0" baseline="0" dirty="0" smtClean="0"/>
              <a:t> and also share them with others in your clinic or practice.</a:t>
            </a:r>
            <a:endParaRPr lang="en-US" b="0" dirty="0" smtClean="0"/>
          </a:p>
          <a:p>
            <a:endParaRPr lang="en-US" dirty="0"/>
          </a:p>
        </p:txBody>
      </p:sp>
      <p:sp>
        <p:nvSpPr>
          <p:cNvPr id="4" name="Slide Number Placeholder 3"/>
          <p:cNvSpPr>
            <a:spLocks noGrp="1"/>
          </p:cNvSpPr>
          <p:nvPr>
            <p:ph type="sldNum" sz="quarter" idx="10"/>
          </p:nvPr>
        </p:nvSpPr>
        <p:spPr/>
        <p:txBody>
          <a:bodyPr/>
          <a:lstStyle/>
          <a:p>
            <a:fld id="{6A51DC0D-1A75-43F1-A2EA-6E0874F89502}"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SBIRT Core Curriculum: Referral to Treatment (Module 4)</a:t>
            </a:r>
            <a:endParaRPr lang="en-US" dirty="0"/>
          </a:p>
        </p:txBody>
      </p:sp>
    </p:spTree>
    <p:extLst>
      <p:ext uri="{BB962C8B-B14F-4D97-AF65-F5344CB8AC3E}">
        <p14:creationId xmlns:p14="http://schemas.microsoft.com/office/powerpoint/2010/main" val="28807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a:t>
            </a:r>
            <a:r>
              <a:rPr lang="en-US" baseline="0" dirty="0" smtClean="0"/>
              <a:t> shot of the page that you’ll see when you use the link on the previous slide. For example, we typed in Des Moines to see what kind of services are available in and around the area.</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24</a:t>
            </a:fld>
            <a:endParaRPr lang="en-US"/>
          </a:p>
        </p:txBody>
      </p:sp>
    </p:spTree>
    <p:extLst>
      <p:ext uri="{BB962C8B-B14F-4D97-AF65-F5344CB8AC3E}">
        <p14:creationId xmlns:p14="http://schemas.microsoft.com/office/powerpoint/2010/main" val="511966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locator offers a map so you can visualize the locations, and it also provides detailed information about the name, location, and services offered. </a:t>
            </a:r>
          </a:p>
          <a:p>
            <a:endParaRPr lang="en-US" baseline="0" dirty="0" smtClean="0"/>
          </a:p>
          <a:p>
            <a:r>
              <a:rPr lang="en-US" baseline="0" dirty="0" smtClean="0"/>
              <a:t>As before, we highly recommend getting in touch with the service ahead of time to see how their program may fit the needs of the clients that you commonly serve. Having a “key contact” person in the agency can help with problem-solving when you need to refer.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25</a:t>
            </a:fld>
            <a:endParaRPr lang="en-US"/>
          </a:p>
        </p:txBody>
      </p:sp>
    </p:spTree>
    <p:extLst>
      <p:ext uri="{BB962C8B-B14F-4D97-AF65-F5344CB8AC3E}">
        <p14:creationId xmlns:p14="http://schemas.microsoft.com/office/powerpoint/2010/main" val="353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a:t>
            </a:r>
            <a:r>
              <a:rPr lang="en-US" baseline="0" dirty="0" smtClean="0"/>
              <a:t> primary focus of SBIRT is on identifying those who need help to reduce risks of harm. Most of the screening done in primary care settings involves the Brief Negotiated Interview, not referrals to treatment. However, an estimated 5 percent of those screened will be in the harmful or dependent range that indicates making a referral to treatment. </a:t>
            </a:r>
          </a:p>
          <a:p>
            <a:endParaRPr lang="en-US" baseline="0" dirty="0" smtClean="0"/>
          </a:p>
          <a:p>
            <a:r>
              <a:rPr lang="en-US" baseline="0" dirty="0" smtClean="0"/>
              <a:t>As we discussed today, one of the biggest mistakes is to “rush to referral” – meaning the person isn’t ready. But when the person </a:t>
            </a:r>
            <a:r>
              <a:rPr lang="en-US" u="sng" baseline="0" dirty="0" smtClean="0"/>
              <a:t>is</a:t>
            </a:r>
            <a:r>
              <a:rPr lang="en-US" baseline="0" dirty="0" smtClean="0"/>
              <a:t> ready, being prepared and using the warm handoff approach can increase success.</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26</a:t>
            </a:fld>
            <a:endParaRPr lang="en-US"/>
          </a:p>
        </p:txBody>
      </p:sp>
    </p:spTree>
    <p:extLst>
      <p:ext uri="{BB962C8B-B14F-4D97-AF65-F5344CB8AC3E}">
        <p14:creationId xmlns:p14="http://schemas.microsoft.com/office/powerpoint/2010/main" val="841005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before, success relies </a:t>
            </a:r>
            <a:r>
              <a:rPr lang="en-US" b="0" baseline="0" dirty="0" smtClean="0"/>
              <a:t>on believing in treatment, </a:t>
            </a:r>
            <a:r>
              <a:rPr lang="en-US" baseline="0" dirty="0" smtClean="0"/>
              <a:t>and also believing that people with substance use disorders deserve the same level of attention and care as others with chronic medical disorders. How providers </a:t>
            </a:r>
            <a:r>
              <a:rPr lang="en-US" u="sng" baseline="0" dirty="0" smtClean="0"/>
              <a:t>make</a:t>
            </a:r>
            <a:r>
              <a:rPr lang="en-US" baseline="0" dirty="0" smtClean="0"/>
              <a:t> referrals really does matter!</a:t>
            </a:r>
          </a:p>
          <a:p>
            <a:endParaRPr lang="en-US" baseline="0" dirty="0" smtClean="0"/>
          </a:p>
          <a:p>
            <a:r>
              <a:rPr lang="en-US" dirty="0" smtClean="0"/>
              <a:t>It’s also important to follow up with your patient to confirm that they went to their treatment location. What was their experience? Did they have questions? Did they have concerns? Your monitoring and follow-up become part of the important structure that supports them on their sometimes difficult journey.</a:t>
            </a:r>
          </a:p>
          <a:p>
            <a:endParaRPr lang="en-US" dirty="0" smtClean="0"/>
          </a:p>
          <a:p>
            <a:r>
              <a:rPr lang="en-US" dirty="0" smtClean="0"/>
              <a:t>This is the conclusion</a:t>
            </a:r>
            <a:r>
              <a:rPr lang="en-US" baseline="0" dirty="0" smtClean="0"/>
              <a:t> of our four-module SBIRT Core Curriculum.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27</a:t>
            </a:fld>
            <a:endParaRPr lang="en-US"/>
          </a:p>
        </p:txBody>
      </p:sp>
    </p:spTree>
    <p:extLst>
      <p:ext uri="{BB962C8B-B14F-4D97-AF65-F5344CB8AC3E}">
        <p14:creationId xmlns:p14="http://schemas.microsoft.com/office/powerpoint/2010/main" val="351498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a:t>
            </a:r>
            <a:r>
              <a:rPr lang="en-US" baseline="0" dirty="0" smtClean="0"/>
              <a:t> to our funding agency for supporting this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SBIRT Core Curriculum: Referral to Treatment (Module 4)</a:t>
            </a:r>
            <a:endParaRPr lang="en-US" dirty="0"/>
          </a:p>
        </p:txBody>
      </p:sp>
    </p:spTree>
    <p:extLst>
      <p:ext uri="{BB962C8B-B14F-4D97-AF65-F5344CB8AC3E}">
        <p14:creationId xmlns:p14="http://schemas.microsoft.com/office/powerpoint/2010/main" val="2086258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29</a:t>
            </a:fld>
            <a:endParaRPr lang="en-US"/>
          </a:p>
        </p:txBody>
      </p:sp>
    </p:spTree>
    <p:extLst>
      <p:ext uri="{BB962C8B-B14F-4D97-AF65-F5344CB8AC3E}">
        <p14:creationId xmlns:p14="http://schemas.microsoft.com/office/powerpoint/2010/main" val="407155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discussed at the end of Module 1, </a:t>
            </a:r>
            <a:r>
              <a:rPr lang="en-US" i="1" baseline="0" dirty="0" smtClean="0"/>
              <a:t>What is SBIRT and Why Use it?, </a:t>
            </a:r>
            <a:r>
              <a:rPr lang="en-US" baseline="0" dirty="0" smtClean="0"/>
              <a:t>primary care is an important point of contact for identifying substance use issues.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a:t>
            </a:fld>
            <a:endParaRPr lang="en-US"/>
          </a:p>
        </p:txBody>
      </p:sp>
    </p:spTree>
    <p:extLst>
      <p:ext uri="{BB962C8B-B14F-4D97-AF65-F5344CB8AC3E}">
        <p14:creationId xmlns:p14="http://schemas.microsoft.com/office/powerpoint/2010/main" val="244016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Practitioners in primary care can</a:t>
            </a:r>
            <a:r>
              <a:rPr lang="en-US" baseline="0" dirty="0" smtClean="0"/>
              <a:t> be seen as a first line of response in helping people with substance use issues.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a:t>
            </a:fld>
            <a:endParaRPr lang="en-US"/>
          </a:p>
        </p:txBody>
      </p:sp>
    </p:spTree>
    <p:extLst>
      <p:ext uri="{BB962C8B-B14F-4D97-AF65-F5344CB8AC3E}">
        <p14:creationId xmlns:p14="http://schemas.microsoft.com/office/powerpoint/2010/main" val="50740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reviewed in Module 2, </a:t>
            </a:r>
            <a:r>
              <a:rPr lang="en-US" i="1" baseline="0" dirty="0" smtClean="0"/>
              <a:t>Screening for Substance Use in Clinical Settings</a:t>
            </a:r>
            <a:r>
              <a:rPr lang="en-US" baseline="0" dirty="0" smtClean="0"/>
              <a:t>, ev</a:t>
            </a:r>
            <a:r>
              <a:rPr lang="en-US" dirty="0" smtClean="0"/>
              <a:t>idence</a:t>
            </a:r>
            <a:r>
              <a:rPr lang="en-US" baseline="0" dirty="0" smtClean="0"/>
              <a:t> indicates that around 5 percent of patients screened will likely require a referral to some form of specialty treatment. This is a relatively small percentage of patients, so the time commitment is not as great as you might expect.</a:t>
            </a:r>
          </a:p>
          <a:p>
            <a:endParaRPr lang="en-US" baseline="0" dirty="0" smtClean="0"/>
          </a:p>
          <a:p>
            <a:r>
              <a:rPr lang="en-US" baseline="0" dirty="0" smtClean="0"/>
              <a:t>Since </a:t>
            </a:r>
            <a:r>
              <a:rPr lang="en-US" u="none" baseline="0" dirty="0" smtClean="0"/>
              <a:t>substance use disorders </a:t>
            </a:r>
            <a:r>
              <a:rPr lang="en-US" baseline="0" dirty="0" smtClean="0"/>
              <a:t>are chronic and relapsing illnesses, continued monitoring after treatment is needed. Also, keep in mind that you may have to refer a patient to treatment more than once.</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a:t>
            </a:fld>
            <a:endParaRPr lang="en-US"/>
          </a:p>
        </p:txBody>
      </p:sp>
    </p:spTree>
    <p:extLst>
      <p:ext uri="{BB962C8B-B14F-4D97-AF65-F5344CB8AC3E}">
        <p14:creationId xmlns:p14="http://schemas.microsoft.com/office/powerpoint/2010/main" val="192484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Surgeon General’s Report, </a:t>
            </a:r>
            <a:r>
              <a:rPr lang="en-US" b="1" i="1" baseline="0" dirty="0" smtClean="0"/>
              <a:t>Facing Addiction in America</a:t>
            </a:r>
            <a:r>
              <a:rPr lang="en-US" baseline="0" dirty="0" smtClean="0"/>
              <a:t>, underscores important roles that primary care providers may play in addressing substance misuse and disorders. </a:t>
            </a:r>
          </a:p>
          <a:p>
            <a:endParaRPr lang="en-US" dirty="0" smtClean="0"/>
          </a:p>
          <a:p>
            <a:r>
              <a:rPr lang="en-US" baseline="0" dirty="0" smtClean="0"/>
              <a:t>The fact that only about 10 percent with substance use disorders receive treatment means there are critical opportunities to both </a:t>
            </a:r>
            <a:r>
              <a:rPr lang="en-US" u="sng" baseline="0" dirty="0" smtClean="0"/>
              <a:t>make</a:t>
            </a:r>
            <a:r>
              <a:rPr lang="en-US" baseline="0" dirty="0" smtClean="0"/>
              <a:t> referrals and then follow up with patients to monitor and support them.  </a:t>
            </a:r>
          </a:p>
          <a:p>
            <a:endParaRPr lang="en-US" dirty="0" smtClean="0"/>
          </a:p>
          <a:p>
            <a:r>
              <a:rPr lang="en-US" baseline="0" dirty="0" smtClean="0"/>
              <a:t>Of equal importance, providers can help break down myths and misbeliefs about substance use disorders – with patients, their families, and in the community.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6</a:t>
            </a:fld>
            <a:endParaRPr lang="en-US"/>
          </a:p>
        </p:txBody>
      </p:sp>
    </p:spTree>
    <p:extLst>
      <p:ext uri="{BB962C8B-B14F-4D97-AF65-F5344CB8AC3E}">
        <p14:creationId xmlns:p14="http://schemas.microsoft.com/office/powerpoint/2010/main" val="189926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report outlined many challenges related to alcohol and drug misuse in our country, it also made a special point of saying there are reasons for hope and optimism. These two stand out as we think about treatment. In short, effective treatment is available, but providers need to make referrals to get people the help they deserve.</a:t>
            </a:r>
          </a:p>
          <a:p>
            <a:endParaRPr lang="en-US" baseline="0" dirty="0" smtClean="0"/>
          </a:p>
          <a:p>
            <a:r>
              <a:rPr lang="en-US" baseline="0" dirty="0" smtClean="0"/>
              <a:t>_________________________________</a:t>
            </a:r>
          </a:p>
          <a:p>
            <a:endParaRPr lang="en-US" baseline="0" dirty="0" smtClean="0"/>
          </a:p>
          <a:p>
            <a:r>
              <a:rPr lang="en-US" baseline="0" dirty="0" smtClean="0"/>
              <a:t>Source: Executive Summary of “Facing Addiction in America: The Surgeon General’s Report on Alcohol, Drugs, and Health,” page ES-3</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7</a:t>
            </a:fld>
            <a:endParaRPr lang="en-US"/>
          </a:p>
        </p:txBody>
      </p:sp>
    </p:spTree>
    <p:extLst>
      <p:ext uri="{BB962C8B-B14F-4D97-AF65-F5344CB8AC3E}">
        <p14:creationId xmlns:p14="http://schemas.microsoft.com/office/powerpoint/2010/main" val="287588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module, we talked about</a:t>
            </a:r>
            <a:r>
              <a:rPr lang="en-US" baseline="0" dirty="0" smtClean="0"/>
              <a:t> the Substance Use Status Continuum that is discussed in the Surgeon General’s Report</a:t>
            </a:r>
            <a:r>
              <a:rPr lang="en-US" i="1" baseline="0" dirty="0" smtClean="0"/>
              <a:t>. </a:t>
            </a:r>
            <a:r>
              <a:rPr lang="en-US" baseline="0" dirty="0" smtClean="0"/>
              <a:t>As you may recall, that continuum includes “positive physical, social, and mental health,” “substance misuse,” and “substance use disorder.”</a:t>
            </a:r>
          </a:p>
          <a:p>
            <a:endParaRPr lang="en-US" baseline="0" dirty="0" smtClean="0"/>
          </a:p>
          <a:p>
            <a:pPr marL="0" indent="0">
              <a:buFont typeface="Wingdings" panose="05000000000000000000" pitchFamily="2" charset="2"/>
              <a:buNone/>
            </a:pPr>
            <a:r>
              <a:rPr lang="en-US" baseline="0" dirty="0" smtClean="0"/>
              <a:t>As you can see, the Care Continuum, also described in the Report, articulates the varying status of substance use, from enhancing health to providing recovery support. </a:t>
            </a:r>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8</a:t>
            </a:fld>
            <a:endParaRPr lang="en-US"/>
          </a:p>
        </p:txBody>
      </p:sp>
    </p:spTree>
    <p:extLst>
      <p:ext uri="{BB962C8B-B14F-4D97-AF65-F5344CB8AC3E}">
        <p14:creationId xmlns:p14="http://schemas.microsoft.com/office/powerpoint/2010/main" val="365764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Surgeon General’s Report</a:t>
            </a:r>
            <a:r>
              <a:rPr lang="en-US" baseline="0" dirty="0" smtClean="0"/>
              <a:t> also emphasized that substance</a:t>
            </a:r>
            <a:r>
              <a:rPr lang="en-US" dirty="0" smtClean="0"/>
              <a:t> use </a:t>
            </a:r>
            <a:r>
              <a:rPr lang="en-US" baseline="0" dirty="0" smtClean="0"/>
              <a:t>treatment is designed to achieve the same kinds of outcomes that we seek in other chronic disorders, and it includes four main levels of treatment. </a:t>
            </a:r>
            <a:endParaRPr lang="en-US" dirty="0" smtClean="0"/>
          </a:p>
          <a:p>
            <a:endParaRPr lang="en-US" altLang="en-US" baseline="0" dirty="0"/>
          </a:p>
          <a:p>
            <a:endParaRPr lang="en-US" dirty="0"/>
          </a:p>
        </p:txBody>
      </p:sp>
      <p:sp>
        <p:nvSpPr>
          <p:cNvPr id="4" name="Header Placeholder 3"/>
          <p:cNvSpPr>
            <a:spLocks noGrp="1"/>
          </p:cNvSpPr>
          <p:nvPr>
            <p:ph type="hdr" sz="quarter" idx="10"/>
          </p:nvPr>
        </p:nvSpPr>
        <p:spPr/>
        <p:txBody>
          <a:bodyPr/>
          <a:lstStyle/>
          <a:p>
            <a:r>
              <a:rPr lang="en-US" smtClean="0"/>
              <a:t>SBIRT Core Curriculum: Referral to Treatment (Module 4)</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9</a:t>
            </a:fld>
            <a:endParaRPr lang="en-US"/>
          </a:p>
        </p:txBody>
      </p:sp>
    </p:spTree>
    <p:extLst>
      <p:ext uri="{BB962C8B-B14F-4D97-AF65-F5344CB8AC3E}">
        <p14:creationId xmlns:p14="http://schemas.microsoft.com/office/powerpoint/2010/main" val="231698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00">
                <a:effectLst/>
              </a:defRPr>
            </a:lvl1pPr>
          </a:lstStyle>
          <a:p>
            <a:r>
              <a:rPr lang="en-US" dirty="0"/>
              <a:t>Click to edit Master title style</a:t>
            </a:r>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5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330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8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4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883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134836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810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62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58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55448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982134" y="219456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00D8B892-0D3A-4DC0-B3B2-B8CD40FC5413}"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00D8B892-0D3A-4DC0-B3B2-B8CD40FC5413}"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buClr>
                <a:schemeClr val="tx1"/>
              </a:buClr>
              <a:buSzPct val="100000"/>
              <a:defRPr sz="1350">
                <a:solidFill>
                  <a:schemeClr val="tx1"/>
                </a:solidFill>
              </a:defRPr>
            </a:lvl1pPr>
            <a:lvl2pPr>
              <a:buClr>
                <a:schemeClr val="tx1"/>
              </a:buClr>
              <a:buSzPct val="100000"/>
              <a:defRPr sz="1200">
                <a:solidFill>
                  <a:schemeClr val="tx1"/>
                </a:solidFill>
              </a:defRPr>
            </a:lvl2pPr>
            <a:lvl3pPr>
              <a:buClr>
                <a:schemeClr val="tx1"/>
              </a:buClr>
              <a:buSzPct val="100000"/>
              <a:defRPr sz="1050">
                <a:solidFill>
                  <a:schemeClr val="tx1"/>
                </a:solidFill>
              </a:defRPr>
            </a:lvl3pPr>
            <a:lvl4pPr>
              <a:buClr>
                <a:schemeClr val="tx1"/>
              </a:buClr>
              <a:buSzPct val="100000"/>
              <a:defRPr sz="900">
                <a:solidFill>
                  <a:schemeClr val="tx1"/>
                </a:solidFill>
              </a:defRPr>
            </a:lvl4pPr>
            <a:lvl5pPr>
              <a:buClr>
                <a:schemeClr val="tx1"/>
              </a:buClr>
              <a:buSzPct val="100000"/>
              <a:defRPr sz="900">
                <a:solidFill>
                  <a:schemeClr val="tx1"/>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buClr>
                <a:schemeClr val="tx1"/>
              </a:buClr>
              <a:buSzPct val="100000"/>
              <a:defRPr sz="1350"/>
            </a:lvl1pPr>
            <a:lvl2pPr>
              <a:buClr>
                <a:schemeClr val="tx1"/>
              </a:buClr>
              <a:buSzPct val="100000"/>
              <a:defRPr sz="1200"/>
            </a:lvl2pPr>
            <a:lvl3pPr>
              <a:buClr>
                <a:schemeClr val="tx1"/>
              </a:buClr>
              <a:buSzPct val="100000"/>
              <a:defRPr sz="1050"/>
            </a:lvl3pPr>
            <a:lvl4pPr>
              <a:buClr>
                <a:schemeClr val="tx1"/>
              </a:buClr>
              <a:buSzPct val="100000"/>
              <a:defRPr sz="900"/>
            </a:lvl4pPr>
            <a:lvl5pPr>
              <a:buClr>
                <a:schemeClr val="tx1"/>
              </a:buClr>
              <a:buSzPct val="100000"/>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4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00D8B892-0D3A-4DC0-B3B2-B8CD40FC5413}"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8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0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1792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EF1120-42C5-4B26-88B4-E8994A7FE229}" type="datetimeFigureOut">
              <a:rPr lang="en-US" smtClean="0"/>
              <a:t>7/27/2018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D8B892-0D3A-4DC0-B3B2-B8CD40FC5413}" type="slidenum">
              <a:rPr lang="en-US" smtClean="0"/>
              <a:t>‹#›</a:t>
            </a:fld>
            <a:endParaRPr lang="en-US"/>
          </a:p>
        </p:txBody>
      </p:sp>
    </p:spTree>
    <p:extLst>
      <p:ext uri="{BB962C8B-B14F-4D97-AF65-F5344CB8AC3E}">
        <p14:creationId xmlns:p14="http://schemas.microsoft.com/office/powerpoint/2010/main" val="34371567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findtreatment.samhsa.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6" y="914401"/>
            <a:ext cx="7153276" cy="3488266"/>
          </a:xfrm>
        </p:spPr>
        <p:txBody>
          <a:bodyPr/>
          <a:lstStyle/>
          <a:p>
            <a:r>
              <a:rPr lang="en-US" sz="4000" dirty="0"/>
              <a:t>Screening, Brief Intervention, and Referral to Treatment (SBIRT</a:t>
            </a:r>
            <a:r>
              <a:rPr lang="en-US" sz="4000" dirty="0" smtClean="0"/>
              <a:t>) Core Curriculum: </a:t>
            </a:r>
            <a:br>
              <a:rPr lang="en-US" sz="4000" dirty="0" smtClean="0"/>
            </a:br>
            <a:r>
              <a:rPr lang="en-US" sz="4000" dirty="0" smtClean="0">
                <a:solidFill>
                  <a:srgbClr val="C00000"/>
                </a:solidFill>
              </a:rPr>
              <a:t>Referral to Treatment</a:t>
            </a:r>
            <a:endParaRPr lang="en-US" sz="4000" dirty="0">
              <a:solidFill>
                <a:srgbClr val="C00000"/>
              </a:solidFill>
            </a:endParaRPr>
          </a:p>
        </p:txBody>
      </p:sp>
      <p:sp>
        <p:nvSpPr>
          <p:cNvPr id="3" name="Subtitle 2"/>
          <p:cNvSpPr>
            <a:spLocks noGrp="1"/>
          </p:cNvSpPr>
          <p:nvPr>
            <p:ph type="subTitle" idx="1"/>
          </p:nvPr>
        </p:nvSpPr>
        <p:spPr/>
        <p:txBody>
          <a:bodyPr/>
          <a:lstStyle/>
          <a:p>
            <a:r>
              <a:rPr lang="en-US" sz="1800" dirty="0"/>
              <a:t>The University of Iowa College of Nursing</a:t>
            </a:r>
          </a:p>
          <a:p>
            <a:r>
              <a:rPr lang="en-US" sz="1800" i="1" dirty="0"/>
              <a:t>With funding from the Substance Abuse and Mental Health Services Administration (SAMHSA)</a:t>
            </a:r>
          </a:p>
          <a:p>
            <a:endParaRPr lang="en-US" dirty="0"/>
          </a:p>
        </p:txBody>
      </p:sp>
    </p:spTree>
    <p:extLst>
      <p:ext uri="{BB962C8B-B14F-4D97-AF65-F5344CB8AC3E}">
        <p14:creationId xmlns:p14="http://schemas.microsoft.com/office/powerpoint/2010/main" val="368475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Counseling </a:t>
            </a:r>
            <a:r>
              <a:rPr lang="en-US" sz="2600" dirty="0"/>
              <a:t>and other psychosocial rehabilitation services</a:t>
            </a:r>
            <a:endParaRPr lang="en-US" sz="2600" dirty="0" smtClean="0"/>
          </a:p>
          <a:p>
            <a:pPr>
              <a:spcBef>
                <a:spcPts val="0"/>
              </a:spcBef>
              <a:spcAft>
                <a:spcPts val="1200"/>
              </a:spcAft>
              <a:buClr>
                <a:schemeClr val="tx1"/>
              </a:buClr>
            </a:pPr>
            <a:r>
              <a:rPr lang="en-US" sz="2600" dirty="0" smtClean="0"/>
              <a:t>Medications</a:t>
            </a:r>
          </a:p>
          <a:p>
            <a:pPr>
              <a:spcBef>
                <a:spcPts val="0"/>
              </a:spcBef>
              <a:spcAft>
                <a:spcPts val="1200"/>
              </a:spcAft>
              <a:buClr>
                <a:schemeClr val="tx1"/>
              </a:buClr>
            </a:pPr>
            <a:r>
              <a:rPr lang="en-US" sz="2600" dirty="0" smtClean="0"/>
              <a:t>Involvement </a:t>
            </a:r>
            <a:r>
              <a:rPr lang="en-US" sz="2600" dirty="0"/>
              <a:t>with </a:t>
            </a:r>
            <a:r>
              <a:rPr lang="en-US" sz="2600" dirty="0" smtClean="0"/>
              <a:t>self-help </a:t>
            </a:r>
            <a:br>
              <a:rPr lang="en-US" sz="2600" dirty="0" smtClean="0"/>
            </a:br>
            <a:r>
              <a:rPr lang="en-US" sz="2600" dirty="0" smtClean="0"/>
              <a:t>(</a:t>
            </a:r>
            <a:r>
              <a:rPr lang="en-US" sz="2600" dirty="0"/>
              <a:t>AA, NA, </a:t>
            </a:r>
            <a:r>
              <a:rPr lang="en-US" sz="2600" dirty="0" smtClean="0"/>
              <a:t>Al-Anon)</a:t>
            </a:r>
          </a:p>
          <a:p>
            <a:pPr>
              <a:spcBef>
                <a:spcPts val="0"/>
              </a:spcBef>
              <a:spcAft>
                <a:spcPts val="1200"/>
              </a:spcAft>
              <a:buClr>
                <a:schemeClr val="tx1"/>
              </a:buClr>
            </a:pPr>
            <a:r>
              <a:rPr lang="en-US" sz="2600" dirty="0" smtClean="0"/>
              <a:t>Complementary </a:t>
            </a:r>
            <a:r>
              <a:rPr lang="en-US" sz="2600" dirty="0"/>
              <a:t>wellness</a:t>
            </a:r>
            <a:br>
              <a:rPr lang="en-US" sz="2600" dirty="0"/>
            </a:br>
            <a:r>
              <a:rPr lang="en-US" sz="2600" dirty="0"/>
              <a:t>(diet, exercise, </a:t>
            </a:r>
            <a:r>
              <a:rPr lang="en-US" sz="2600" dirty="0" smtClean="0"/>
              <a:t>meditation)</a:t>
            </a:r>
          </a:p>
          <a:p>
            <a:pPr>
              <a:spcBef>
                <a:spcPts val="0"/>
              </a:spcBef>
              <a:spcAft>
                <a:spcPts val="1200"/>
              </a:spcAft>
              <a:buClr>
                <a:schemeClr val="tx1"/>
              </a:buClr>
            </a:pPr>
            <a:r>
              <a:rPr lang="en-US" sz="2600" dirty="0" smtClean="0"/>
              <a:t>Combinations of the above</a:t>
            </a:r>
          </a:p>
        </p:txBody>
      </p:sp>
      <p:pic>
        <p:nvPicPr>
          <p:cNvPr id="4" name="Picture 2" descr="https://www.arapahoehouse.org/sites/default/files/Colorado%20Drug%20and%20Alcohol%20Trea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29" y="2887626"/>
            <a:ext cx="3108960" cy="24112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893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300"/>
              </a:spcAft>
            </a:pPr>
            <a:r>
              <a:rPr lang="en-US" sz="2600" dirty="0" smtClean="0"/>
              <a:t>Level </a:t>
            </a:r>
            <a:r>
              <a:rPr lang="en-US" sz="2600" dirty="0"/>
              <a:t>of care determined by illness </a:t>
            </a:r>
            <a:r>
              <a:rPr lang="en-US" sz="2600" dirty="0" smtClean="0"/>
              <a:t>severity</a:t>
            </a:r>
          </a:p>
          <a:p>
            <a:pPr marL="803275" lvl="1" indent="-334963">
              <a:spcBef>
                <a:spcPts val="0"/>
              </a:spcBef>
              <a:spcAft>
                <a:spcPts val="600"/>
              </a:spcAft>
              <a:buFont typeface="Wingdings" panose="05000000000000000000" pitchFamily="2" charset="2"/>
              <a:buChar char="ü"/>
            </a:pPr>
            <a:r>
              <a:rPr lang="en-US" sz="2200" dirty="0" smtClean="0"/>
              <a:t>Dependent </a:t>
            </a:r>
            <a:r>
              <a:rPr lang="en-US" sz="2200" dirty="0"/>
              <a:t>or nondependent</a:t>
            </a:r>
            <a:br>
              <a:rPr lang="en-US" sz="2200" dirty="0"/>
            </a:br>
            <a:r>
              <a:rPr lang="en-US" sz="2200" dirty="0"/>
              <a:t> substance </a:t>
            </a:r>
            <a:r>
              <a:rPr lang="en-US" sz="2200" dirty="0" smtClean="0"/>
              <a:t>user?</a:t>
            </a:r>
          </a:p>
          <a:p>
            <a:pPr marL="803275" lvl="1" indent="-334963">
              <a:spcBef>
                <a:spcPts val="0"/>
              </a:spcBef>
              <a:spcAft>
                <a:spcPts val="600"/>
              </a:spcAft>
              <a:buFont typeface="Wingdings" panose="05000000000000000000" pitchFamily="2" charset="2"/>
              <a:buChar char="ü"/>
            </a:pPr>
            <a:r>
              <a:rPr lang="en-US" sz="2200" dirty="0"/>
              <a:t>Medical or psychiatric </a:t>
            </a:r>
            <a:br>
              <a:rPr lang="en-US" sz="2200" dirty="0"/>
            </a:br>
            <a:r>
              <a:rPr lang="en-US" sz="2200" dirty="0"/>
              <a:t> </a:t>
            </a:r>
            <a:r>
              <a:rPr lang="en-US" sz="2200" dirty="0" smtClean="0"/>
              <a:t>comorbidities?</a:t>
            </a:r>
          </a:p>
          <a:p>
            <a:pPr>
              <a:spcBef>
                <a:spcPts val="0"/>
              </a:spcBef>
              <a:spcAft>
                <a:spcPts val="600"/>
              </a:spcAft>
              <a:buClr>
                <a:schemeClr val="tx1"/>
              </a:buClr>
            </a:pPr>
            <a:r>
              <a:rPr lang="en-US" sz="2600" dirty="0" smtClean="0"/>
              <a:t>Outpatient often successful</a:t>
            </a:r>
          </a:p>
          <a:p>
            <a:pPr>
              <a:spcBef>
                <a:spcPts val="0"/>
              </a:spcBef>
              <a:spcAft>
                <a:spcPts val="300"/>
              </a:spcAft>
              <a:buClr>
                <a:schemeClr val="tx1"/>
              </a:buClr>
            </a:pPr>
            <a:r>
              <a:rPr lang="en-US" sz="2600" dirty="0" smtClean="0"/>
              <a:t>Inpatient treatment</a:t>
            </a:r>
          </a:p>
          <a:p>
            <a:pPr marL="803275" lvl="1" indent="-334963">
              <a:spcBef>
                <a:spcPts val="0"/>
              </a:spcBef>
              <a:spcAft>
                <a:spcPts val="600"/>
              </a:spcAft>
              <a:buClr>
                <a:schemeClr val="tx1"/>
              </a:buClr>
              <a:buFont typeface="Wingdings" panose="05000000000000000000" pitchFamily="2" charset="2"/>
              <a:buChar char="ü"/>
            </a:pPr>
            <a:r>
              <a:rPr lang="en-US" sz="2200" dirty="0" smtClean="0"/>
              <a:t>Reserved </a:t>
            </a:r>
            <a:r>
              <a:rPr lang="en-US" sz="2200" dirty="0"/>
              <a:t>for those with </a:t>
            </a:r>
            <a:br>
              <a:rPr lang="en-US" sz="2200" dirty="0"/>
            </a:br>
            <a:r>
              <a:rPr lang="en-US" sz="2200" dirty="0"/>
              <a:t>more serious illness</a:t>
            </a:r>
            <a:endParaRPr lang="en-US" sz="2200" dirty="0" smtClean="0"/>
          </a:p>
        </p:txBody>
      </p:sp>
      <p:pic>
        <p:nvPicPr>
          <p:cNvPr id="5" name="Picture 2" descr="C:\Users\mechevarria\Documents\DSI\MedRes\Referral\Stock\134546427.jpg"/>
          <p:cNvPicPr>
            <a:picLocks noChangeAspect="1" noChangeArrowheads="1"/>
          </p:cNvPicPr>
          <p:nvPr/>
        </p:nvPicPr>
        <p:blipFill rotWithShape="1">
          <a:blip r:embed="rId3">
            <a:extLst>
              <a:ext uri="{28A0092B-C50C-407E-A947-70E740481C1C}">
                <a14:useLocalDpi xmlns:a14="http://schemas.microsoft.com/office/drawing/2010/main" val="0"/>
              </a:ext>
            </a:extLst>
          </a:blip>
          <a:srcRect t="16041"/>
          <a:stretch/>
        </p:blipFill>
        <p:spPr bwMode="auto">
          <a:xfrm>
            <a:off x="5828881" y="2942492"/>
            <a:ext cx="2176725"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5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Greatest Success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Determine </a:t>
            </a:r>
            <a:r>
              <a:rPr lang="en-US" sz="2600" dirty="0"/>
              <a:t>if patient is drug </a:t>
            </a:r>
            <a:br>
              <a:rPr lang="en-US" sz="2600" dirty="0"/>
            </a:br>
            <a:r>
              <a:rPr lang="en-US" sz="2600" dirty="0"/>
              <a:t>or alcohol dependent and </a:t>
            </a:r>
            <a:br>
              <a:rPr lang="en-US" sz="2600" dirty="0"/>
            </a:br>
            <a:r>
              <a:rPr lang="en-US" sz="2600" dirty="0"/>
              <a:t>needs medical detoxification</a:t>
            </a:r>
          </a:p>
          <a:p>
            <a:pPr>
              <a:spcBef>
                <a:spcPts val="0"/>
              </a:spcBef>
              <a:spcAft>
                <a:spcPts val="1200"/>
              </a:spcAft>
              <a:buClr>
                <a:schemeClr val="tx1"/>
              </a:buClr>
            </a:pPr>
            <a:r>
              <a:rPr lang="en-US" sz="2600" dirty="0" smtClean="0"/>
              <a:t>Nondependent </a:t>
            </a:r>
            <a:r>
              <a:rPr lang="en-US" sz="2600" dirty="0"/>
              <a:t>substance </a:t>
            </a:r>
            <a:br>
              <a:rPr lang="en-US" sz="2600" dirty="0"/>
            </a:br>
            <a:r>
              <a:rPr lang="en-US" sz="2600" dirty="0"/>
              <a:t>abusers are usually treated </a:t>
            </a:r>
            <a:r>
              <a:rPr lang="en-US" sz="2600" dirty="0" smtClean="0"/>
              <a:t/>
            </a:r>
            <a:br>
              <a:rPr lang="en-US" sz="2600" dirty="0" smtClean="0"/>
            </a:br>
            <a:r>
              <a:rPr lang="en-US" sz="2600" dirty="0" smtClean="0"/>
              <a:t>as </a:t>
            </a:r>
            <a:r>
              <a:rPr lang="en-US" sz="2600" dirty="0"/>
              <a:t>outpatients unless there are other risk factors</a:t>
            </a:r>
            <a:endParaRPr lang="en-US" sz="2600" dirty="0" smtClean="0"/>
          </a:p>
          <a:p>
            <a:pPr>
              <a:spcBef>
                <a:spcPts val="0"/>
              </a:spcBef>
              <a:spcAft>
                <a:spcPts val="1200"/>
              </a:spcAft>
              <a:buClr>
                <a:schemeClr val="tx1"/>
              </a:buClr>
            </a:pPr>
            <a:r>
              <a:rPr lang="en-US" sz="2600" b="1" i="1" dirty="0" smtClean="0">
                <a:solidFill>
                  <a:srgbClr val="C00000"/>
                </a:solidFill>
              </a:rPr>
              <a:t>Most </a:t>
            </a:r>
            <a:r>
              <a:rPr lang="en-US" sz="2600" b="1" i="1" dirty="0">
                <a:solidFill>
                  <a:srgbClr val="C00000"/>
                </a:solidFill>
              </a:rPr>
              <a:t>patients can be successfully served in outpatient </a:t>
            </a:r>
            <a:r>
              <a:rPr lang="en-US" sz="2600" b="1" i="1" dirty="0" smtClean="0">
                <a:solidFill>
                  <a:srgbClr val="C00000"/>
                </a:solidFill>
              </a:rPr>
              <a:t>treatment</a:t>
            </a:r>
            <a:endParaRPr lang="en-US" sz="2600" b="1" i="1" dirty="0">
              <a:solidFill>
                <a:srgbClr val="C00000"/>
              </a:solidFill>
            </a:endParaRPr>
          </a:p>
        </p:txBody>
      </p:sp>
      <p:pic>
        <p:nvPicPr>
          <p:cNvPr id="5" name="Picture 2" descr="C:\Users\mechevarria\Documents\DSI\MedRes\Referral\Stock\1353847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86"/>
          <a:stretch/>
        </p:blipFill>
        <p:spPr bwMode="auto">
          <a:xfrm>
            <a:off x="5578235" y="2172449"/>
            <a:ext cx="2673386" cy="1645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86072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Referrals</a:t>
            </a:r>
            <a:endParaRPr lang="en-US" dirty="0"/>
          </a:p>
        </p:txBody>
      </p:sp>
      <p:sp>
        <p:nvSpPr>
          <p:cNvPr id="3" name="Content Placeholder 2"/>
          <p:cNvSpPr>
            <a:spLocks noGrp="1"/>
          </p:cNvSpPr>
          <p:nvPr>
            <p:ph idx="1"/>
          </p:nvPr>
        </p:nvSpPr>
        <p:spPr>
          <a:xfrm>
            <a:off x="982134" y="2183128"/>
            <a:ext cx="7704667" cy="3332816"/>
          </a:xfrm>
        </p:spPr>
        <p:txBody>
          <a:bodyPr>
            <a:noAutofit/>
          </a:bodyPr>
          <a:lstStyle/>
          <a:p>
            <a:pPr marL="0" indent="0">
              <a:spcBef>
                <a:spcPts val="0"/>
              </a:spcBef>
              <a:spcAft>
                <a:spcPts val="1200"/>
              </a:spcAft>
              <a:buNone/>
            </a:pPr>
            <a:r>
              <a:rPr lang="en-US" sz="2800" b="1" dirty="0" smtClean="0">
                <a:solidFill>
                  <a:srgbClr val="002060"/>
                </a:solidFill>
              </a:rPr>
              <a:t>When </a:t>
            </a:r>
            <a:r>
              <a:rPr lang="en-US" sz="2800" b="1" dirty="0">
                <a:solidFill>
                  <a:srgbClr val="002060"/>
                </a:solidFill>
              </a:rPr>
              <a:t>your patient is </a:t>
            </a:r>
            <a:r>
              <a:rPr lang="en-US" sz="2800" b="1" dirty="0" smtClean="0">
                <a:solidFill>
                  <a:srgbClr val="002060"/>
                </a:solidFill>
              </a:rPr>
              <a:t>ready… </a:t>
            </a:r>
            <a:endParaRPr lang="en-US" sz="2800" b="1" dirty="0">
              <a:solidFill>
                <a:srgbClr val="002060"/>
              </a:solidFill>
            </a:endParaRPr>
          </a:p>
          <a:p>
            <a:pPr>
              <a:spcBef>
                <a:spcPts val="0"/>
              </a:spcBef>
              <a:spcAft>
                <a:spcPts val="1200"/>
              </a:spcAft>
              <a:buClr>
                <a:schemeClr val="tx1"/>
              </a:buClr>
            </a:pPr>
            <a:r>
              <a:rPr lang="en-US" sz="2600" dirty="0" smtClean="0"/>
              <a:t>Make </a:t>
            </a:r>
            <a:r>
              <a:rPr lang="en-US" sz="2600" dirty="0"/>
              <a:t>a plan </a:t>
            </a:r>
            <a:r>
              <a:rPr lang="en-US" sz="2600" b="1" dirty="0">
                <a:solidFill>
                  <a:srgbClr val="0000FF"/>
                </a:solidFill>
              </a:rPr>
              <a:t>with the person</a:t>
            </a:r>
            <a:endParaRPr lang="en-US" sz="2600" dirty="0" smtClean="0"/>
          </a:p>
          <a:p>
            <a:pPr>
              <a:spcBef>
                <a:spcPts val="0"/>
              </a:spcBef>
              <a:spcAft>
                <a:spcPts val="1200"/>
              </a:spcAft>
              <a:buClr>
                <a:schemeClr val="tx1"/>
              </a:buClr>
            </a:pPr>
            <a:r>
              <a:rPr lang="en-US" sz="2600" b="1" dirty="0" smtClean="0">
                <a:solidFill>
                  <a:srgbClr val="7030A0"/>
                </a:solidFill>
              </a:rPr>
              <a:t>Actively </a:t>
            </a:r>
            <a:r>
              <a:rPr lang="en-US" sz="2600" b="1" dirty="0">
                <a:solidFill>
                  <a:srgbClr val="7030A0"/>
                </a:solidFill>
              </a:rPr>
              <a:t>participate </a:t>
            </a:r>
            <a:r>
              <a:rPr lang="en-US" sz="2600" dirty="0"/>
              <a:t>in </a:t>
            </a:r>
            <a:r>
              <a:rPr lang="en-US" sz="2600" dirty="0" smtClean="0"/>
              <a:t/>
            </a:r>
            <a:br>
              <a:rPr lang="en-US" sz="2600" dirty="0" smtClean="0"/>
            </a:br>
            <a:r>
              <a:rPr lang="en-US" sz="2600" dirty="0" smtClean="0"/>
              <a:t>the </a:t>
            </a:r>
            <a:r>
              <a:rPr lang="en-US" sz="2600" dirty="0"/>
              <a:t>referral process </a:t>
            </a:r>
            <a:r>
              <a:rPr lang="en-US" sz="2600" dirty="0">
                <a:sym typeface="Wingdings" panose="05000000000000000000" pitchFamily="2" charset="2"/>
              </a:rPr>
              <a:t></a:t>
            </a:r>
            <a:r>
              <a:rPr lang="en-US" sz="2600" dirty="0"/>
              <a:t> </a:t>
            </a:r>
            <a:r>
              <a:rPr lang="en-US" sz="2600" dirty="0" smtClean="0"/>
              <a:t/>
            </a:r>
            <a:br>
              <a:rPr lang="en-US" sz="2600" dirty="0" smtClean="0"/>
            </a:br>
            <a:r>
              <a:rPr lang="en-US" sz="2600" dirty="0" smtClean="0"/>
              <a:t>the </a:t>
            </a:r>
            <a:r>
              <a:rPr lang="en-US" sz="2600" dirty="0"/>
              <a:t>warmer the referral </a:t>
            </a:r>
            <a:br>
              <a:rPr lang="en-US" sz="2600" dirty="0"/>
            </a:br>
            <a:r>
              <a:rPr lang="en-US" sz="2600" dirty="0"/>
              <a:t>handoff, the better </a:t>
            </a:r>
            <a:br>
              <a:rPr lang="en-US" sz="2600" dirty="0"/>
            </a:br>
            <a:r>
              <a:rPr lang="en-US" sz="2600" dirty="0"/>
              <a:t>the outcome!</a:t>
            </a:r>
            <a:endParaRPr lang="en-US" sz="2600" b="1" i="1" dirty="0">
              <a:solidFill>
                <a:srgbClr val="C00000"/>
              </a:solidFill>
            </a:endParaRPr>
          </a:p>
        </p:txBody>
      </p:sp>
      <p:pic>
        <p:nvPicPr>
          <p:cNvPr id="6" name="Picture 3" descr="V:\PROJECTS\DSI\SBIRT-MedRes\Graphics\REFERRAL\154296599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729" y="3412824"/>
            <a:ext cx="2927639" cy="2194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44937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Referrals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marL="0" indent="0">
              <a:spcBef>
                <a:spcPts val="0"/>
              </a:spcBef>
              <a:spcAft>
                <a:spcPts val="1200"/>
              </a:spcAft>
              <a:buNone/>
            </a:pPr>
            <a:r>
              <a:rPr lang="en-US" sz="2800" b="1" dirty="0" smtClean="0">
                <a:solidFill>
                  <a:srgbClr val="002060"/>
                </a:solidFill>
              </a:rPr>
              <a:t>When </a:t>
            </a:r>
            <a:r>
              <a:rPr lang="en-US" sz="2800" b="1" dirty="0">
                <a:solidFill>
                  <a:srgbClr val="002060"/>
                </a:solidFill>
              </a:rPr>
              <a:t>your patient is </a:t>
            </a:r>
            <a:r>
              <a:rPr lang="en-US" sz="2800" b="1" dirty="0" smtClean="0">
                <a:solidFill>
                  <a:srgbClr val="002060"/>
                </a:solidFill>
              </a:rPr>
              <a:t>ready… </a:t>
            </a:r>
            <a:endParaRPr lang="en-US" sz="2800" b="1" dirty="0">
              <a:solidFill>
                <a:srgbClr val="002060"/>
              </a:solidFill>
            </a:endParaRPr>
          </a:p>
          <a:p>
            <a:pPr>
              <a:lnSpc>
                <a:spcPct val="90000"/>
              </a:lnSpc>
              <a:spcBef>
                <a:spcPts val="0"/>
              </a:spcBef>
              <a:spcAft>
                <a:spcPts val="1200"/>
              </a:spcAft>
              <a:buClr>
                <a:schemeClr val="tx1"/>
              </a:buClr>
            </a:pPr>
            <a:r>
              <a:rPr lang="en-US" sz="2600" dirty="0" smtClean="0"/>
              <a:t>Decide </a:t>
            </a:r>
            <a:r>
              <a:rPr lang="en-US" sz="2600" dirty="0"/>
              <a:t>how you will </a:t>
            </a:r>
            <a:r>
              <a:rPr lang="en-US" sz="2600" b="1" dirty="0">
                <a:solidFill>
                  <a:srgbClr val="0000FF"/>
                </a:solidFill>
              </a:rPr>
              <a:t>interact/communicate </a:t>
            </a:r>
            <a:r>
              <a:rPr lang="en-US" sz="2600" dirty="0"/>
              <a:t>with the treatment provider</a:t>
            </a:r>
            <a:endParaRPr lang="en-US" sz="2600" dirty="0" smtClean="0"/>
          </a:p>
          <a:p>
            <a:pPr>
              <a:lnSpc>
                <a:spcPct val="90000"/>
              </a:lnSpc>
              <a:spcBef>
                <a:spcPts val="0"/>
              </a:spcBef>
              <a:spcAft>
                <a:spcPts val="1200"/>
              </a:spcAft>
              <a:buClr>
                <a:schemeClr val="tx1"/>
              </a:buClr>
            </a:pPr>
            <a:r>
              <a:rPr lang="en-US" sz="2600" dirty="0" smtClean="0"/>
              <a:t>Confirm </a:t>
            </a:r>
            <a:r>
              <a:rPr lang="en-US" sz="2600" dirty="0"/>
              <a:t>your </a:t>
            </a:r>
            <a:br>
              <a:rPr lang="en-US" sz="2600" dirty="0"/>
            </a:br>
            <a:r>
              <a:rPr lang="en-US" sz="2600" b="1" dirty="0">
                <a:solidFill>
                  <a:srgbClr val="C00000"/>
                </a:solidFill>
              </a:rPr>
              <a:t>follow-up plan </a:t>
            </a:r>
            <a:br>
              <a:rPr lang="en-US" sz="2600" b="1" dirty="0">
                <a:solidFill>
                  <a:srgbClr val="C00000"/>
                </a:solidFill>
              </a:rPr>
            </a:br>
            <a:r>
              <a:rPr lang="en-US" sz="2600" dirty="0"/>
              <a:t>with the </a:t>
            </a:r>
            <a:r>
              <a:rPr lang="en-US" sz="2600" dirty="0" smtClean="0"/>
              <a:t>person</a:t>
            </a:r>
          </a:p>
          <a:p>
            <a:pPr>
              <a:lnSpc>
                <a:spcPct val="90000"/>
              </a:lnSpc>
              <a:spcBef>
                <a:spcPts val="0"/>
              </a:spcBef>
              <a:spcAft>
                <a:spcPts val="1200"/>
              </a:spcAft>
              <a:buClr>
                <a:schemeClr val="tx1"/>
              </a:buClr>
            </a:pPr>
            <a:r>
              <a:rPr lang="en-US" sz="2600" dirty="0" smtClean="0"/>
              <a:t>Decide </a:t>
            </a:r>
            <a:r>
              <a:rPr lang="en-US" sz="2600" dirty="0"/>
              <a:t>on ongoing </a:t>
            </a:r>
            <a:br>
              <a:rPr lang="en-US" sz="2600" dirty="0"/>
            </a:br>
            <a:r>
              <a:rPr lang="en-US" sz="2600" b="1" dirty="0">
                <a:solidFill>
                  <a:srgbClr val="006600"/>
                </a:solidFill>
              </a:rPr>
              <a:t>follow-up support </a:t>
            </a:r>
            <a:br>
              <a:rPr lang="en-US" sz="2600" b="1" dirty="0">
                <a:solidFill>
                  <a:srgbClr val="006600"/>
                </a:solidFill>
              </a:rPr>
            </a:br>
            <a:r>
              <a:rPr lang="en-US" sz="2600" dirty="0"/>
              <a:t>strategies you will use</a:t>
            </a:r>
          </a:p>
        </p:txBody>
      </p:sp>
      <p:pic>
        <p:nvPicPr>
          <p:cNvPr id="6" name="Picture 3" descr="V:\PROJECTS\DSI\SBIRT-MedRes\Graphics\REFERRAL\154296599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925" y="3464448"/>
            <a:ext cx="2927639" cy="2194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0808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Referrals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marL="0" indent="0">
              <a:spcBef>
                <a:spcPts val="0"/>
              </a:spcBef>
              <a:spcAft>
                <a:spcPts val="1200"/>
              </a:spcAft>
              <a:buNone/>
            </a:pPr>
            <a:r>
              <a:rPr lang="en-US" sz="2800" b="1" dirty="0" smtClean="0">
                <a:solidFill>
                  <a:srgbClr val="C00000"/>
                </a:solidFill>
              </a:rPr>
              <a:t>The </a:t>
            </a:r>
            <a:r>
              <a:rPr lang="en-US" sz="2800" b="1" dirty="0">
                <a:solidFill>
                  <a:srgbClr val="C00000"/>
                </a:solidFill>
              </a:rPr>
              <a:t>“warm-handoff referral</a:t>
            </a:r>
            <a:r>
              <a:rPr lang="en-US" sz="2800" b="1" dirty="0" smtClean="0">
                <a:solidFill>
                  <a:srgbClr val="C00000"/>
                </a:solidFill>
              </a:rPr>
              <a:t>”</a:t>
            </a:r>
            <a:endParaRPr lang="en-US" sz="2600" dirty="0" smtClean="0"/>
          </a:p>
          <a:p>
            <a:pPr>
              <a:spcBef>
                <a:spcPts val="0"/>
              </a:spcBef>
              <a:spcAft>
                <a:spcPts val="1200"/>
              </a:spcAft>
            </a:pPr>
            <a:r>
              <a:rPr lang="en-US" sz="2600" dirty="0" smtClean="0"/>
              <a:t>The </a:t>
            </a:r>
            <a:r>
              <a:rPr lang="en-US" sz="2600" dirty="0"/>
              <a:t>clinician </a:t>
            </a:r>
            <a:r>
              <a:rPr lang="en-US" sz="2600" b="1" dirty="0">
                <a:solidFill>
                  <a:srgbClr val="7030A0"/>
                </a:solidFill>
              </a:rPr>
              <a:t>directly introduces the patient </a:t>
            </a:r>
            <a:r>
              <a:rPr lang="en-US" sz="2600" dirty="0"/>
              <a:t>to the treatment provider</a:t>
            </a:r>
          </a:p>
          <a:p>
            <a:pPr>
              <a:lnSpc>
                <a:spcPct val="90000"/>
              </a:lnSpc>
              <a:spcBef>
                <a:spcPts val="0"/>
              </a:spcBef>
              <a:spcAft>
                <a:spcPts val="1200"/>
              </a:spcAft>
              <a:buClr>
                <a:schemeClr val="tx1"/>
              </a:buClr>
            </a:pPr>
            <a:r>
              <a:rPr lang="en-US" sz="2600" dirty="0" smtClean="0"/>
              <a:t>Purpose </a:t>
            </a:r>
            <a:r>
              <a:rPr lang="en-US" sz="2600" dirty="0"/>
              <a:t>is to </a:t>
            </a:r>
            <a:r>
              <a:rPr lang="en-US" sz="2600" b="1" dirty="0">
                <a:solidFill>
                  <a:srgbClr val="0000FF"/>
                </a:solidFill>
              </a:rPr>
              <a:t>establish an initial direct contact </a:t>
            </a:r>
            <a:r>
              <a:rPr lang="en-US" sz="2600" dirty="0"/>
              <a:t>between the patient and the treatment </a:t>
            </a:r>
            <a:r>
              <a:rPr lang="en-US" sz="2600" dirty="0" smtClean="0"/>
              <a:t>counselor</a:t>
            </a:r>
          </a:p>
          <a:p>
            <a:pPr marL="803275" lvl="1" indent="-334963">
              <a:lnSpc>
                <a:spcPct val="90000"/>
              </a:lnSpc>
              <a:spcBef>
                <a:spcPts val="0"/>
              </a:spcBef>
              <a:spcAft>
                <a:spcPts val="1200"/>
              </a:spcAft>
              <a:buClr>
                <a:schemeClr val="tx1"/>
              </a:buClr>
              <a:buFont typeface="Wingdings" panose="05000000000000000000" pitchFamily="2" charset="2"/>
              <a:buChar char="ü"/>
            </a:pPr>
            <a:r>
              <a:rPr lang="en-US" sz="2200" dirty="0" smtClean="0"/>
              <a:t>Confers </a:t>
            </a:r>
            <a:r>
              <a:rPr lang="en-US" sz="2200" dirty="0"/>
              <a:t>existing </a:t>
            </a:r>
            <a:r>
              <a:rPr lang="en-US" sz="2200" b="1" dirty="0">
                <a:solidFill>
                  <a:srgbClr val="008000"/>
                </a:solidFill>
              </a:rPr>
              <a:t>trust and </a:t>
            </a:r>
            <a:r>
              <a:rPr lang="en-US" sz="2200" b="1" dirty="0" smtClean="0">
                <a:solidFill>
                  <a:srgbClr val="008000"/>
                </a:solidFill>
              </a:rPr>
              <a:t>rapport</a:t>
            </a:r>
          </a:p>
          <a:p>
            <a:pPr marL="803275" lvl="1" indent="-334963">
              <a:lnSpc>
                <a:spcPct val="90000"/>
              </a:lnSpc>
              <a:spcBef>
                <a:spcPts val="0"/>
              </a:spcBef>
              <a:spcAft>
                <a:spcPts val="1200"/>
              </a:spcAft>
              <a:buClr>
                <a:schemeClr val="tx1"/>
              </a:buClr>
              <a:buFont typeface="Wingdings" panose="05000000000000000000" pitchFamily="2" charset="2"/>
              <a:buChar char="ü"/>
            </a:pPr>
            <a:r>
              <a:rPr lang="en-US" sz="2200" dirty="0" smtClean="0"/>
              <a:t>Dramatically </a:t>
            </a:r>
            <a:r>
              <a:rPr lang="en-US" sz="2200" dirty="0"/>
              <a:t>increases </a:t>
            </a:r>
            <a:r>
              <a:rPr lang="en-US" sz="2200" b="1" dirty="0">
                <a:solidFill>
                  <a:srgbClr val="002060"/>
                </a:solidFill>
              </a:rPr>
              <a:t>success</a:t>
            </a:r>
            <a:r>
              <a:rPr lang="en-US" sz="2200" dirty="0"/>
              <a:t> compared to passive </a:t>
            </a:r>
            <a:r>
              <a:rPr lang="en-US" sz="2200" dirty="0" smtClean="0"/>
              <a:t>referrals</a:t>
            </a:r>
            <a:endParaRPr lang="en-US" sz="2200" dirty="0"/>
          </a:p>
        </p:txBody>
      </p:sp>
    </p:spTree>
    <p:extLst>
      <p:ext uri="{BB962C8B-B14F-4D97-AF65-F5344CB8AC3E}">
        <p14:creationId xmlns:p14="http://schemas.microsoft.com/office/powerpoint/2010/main" val="271637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Nuts and Bolts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lnSpc>
                <a:spcPct val="90000"/>
              </a:lnSpc>
              <a:spcBef>
                <a:spcPts val="0"/>
              </a:spcBef>
              <a:spcAft>
                <a:spcPts val="1200"/>
              </a:spcAft>
            </a:pPr>
            <a:r>
              <a:rPr lang="en-US" sz="2600" dirty="0" smtClean="0"/>
              <a:t>Whom </a:t>
            </a:r>
            <a:r>
              <a:rPr lang="en-US" sz="2600" dirty="0"/>
              <a:t>do you call?</a:t>
            </a:r>
          </a:p>
          <a:p>
            <a:pPr>
              <a:lnSpc>
                <a:spcPct val="90000"/>
              </a:lnSpc>
              <a:spcBef>
                <a:spcPts val="0"/>
              </a:spcBef>
              <a:spcAft>
                <a:spcPts val="1200"/>
              </a:spcAft>
              <a:buClr>
                <a:schemeClr val="tx1"/>
              </a:buClr>
            </a:pPr>
            <a:r>
              <a:rPr lang="en-US" sz="2600" dirty="0" smtClean="0"/>
              <a:t>Do </a:t>
            </a:r>
            <a:r>
              <a:rPr lang="en-US" sz="2600" dirty="0"/>
              <a:t>you have access </a:t>
            </a:r>
            <a:r>
              <a:rPr lang="en-US" sz="2600" dirty="0" smtClean="0"/>
              <a:t/>
            </a:r>
            <a:br>
              <a:rPr lang="en-US" sz="2600" dirty="0" smtClean="0"/>
            </a:br>
            <a:r>
              <a:rPr lang="en-US" sz="2600" dirty="0" smtClean="0"/>
              <a:t>to referral </a:t>
            </a:r>
            <a:r>
              <a:rPr lang="en-US" sz="2600" dirty="0"/>
              <a:t>resource </a:t>
            </a:r>
            <a:r>
              <a:rPr lang="en-US" sz="2600" dirty="0" smtClean="0"/>
              <a:t/>
            </a:r>
            <a:br>
              <a:rPr lang="en-US" sz="2600" dirty="0" smtClean="0"/>
            </a:br>
            <a:r>
              <a:rPr lang="en-US" sz="2600" dirty="0" smtClean="0"/>
              <a:t>information?</a:t>
            </a:r>
          </a:p>
          <a:p>
            <a:pPr>
              <a:lnSpc>
                <a:spcPct val="90000"/>
              </a:lnSpc>
              <a:spcBef>
                <a:spcPts val="0"/>
              </a:spcBef>
              <a:spcAft>
                <a:spcPts val="1200"/>
              </a:spcAft>
              <a:buClr>
                <a:schemeClr val="tx1"/>
              </a:buClr>
            </a:pPr>
            <a:r>
              <a:rPr lang="en-US" sz="2600" dirty="0" smtClean="0"/>
              <a:t>What </a:t>
            </a:r>
            <a:r>
              <a:rPr lang="en-US" sz="2600" dirty="0"/>
              <a:t>form do </a:t>
            </a:r>
            <a:r>
              <a:rPr lang="en-US" sz="2600" dirty="0" smtClean="0"/>
              <a:t>you </a:t>
            </a:r>
            <a:br>
              <a:rPr lang="en-US" sz="2600" dirty="0" smtClean="0"/>
            </a:br>
            <a:r>
              <a:rPr lang="en-US" sz="2600" dirty="0" smtClean="0"/>
              <a:t>fill out?</a:t>
            </a:r>
          </a:p>
          <a:p>
            <a:pPr>
              <a:lnSpc>
                <a:spcPct val="90000"/>
              </a:lnSpc>
              <a:spcBef>
                <a:spcPts val="0"/>
              </a:spcBef>
              <a:spcAft>
                <a:spcPts val="1200"/>
              </a:spcAft>
              <a:buClr>
                <a:schemeClr val="tx1"/>
              </a:buClr>
            </a:pPr>
            <a:r>
              <a:rPr lang="en-US" sz="2600" dirty="0" smtClean="0"/>
              <a:t>What </a:t>
            </a:r>
            <a:r>
              <a:rPr lang="en-US" sz="2600" dirty="0"/>
              <a:t>support staff </a:t>
            </a:r>
            <a:br>
              <a:rPr lang="en-US" sz="2600" dirty="0"/>
            </a:br>
            <a:r>
              <a:rPr lang="en-US" sz="2600" dirty="0"/>
              <a:t>can </a:t>
            </a:r>
            <a:r>
              <a:rPr lang="en-US" sz="2600" dirty="0" smtClean="0"/>
              <a:t>help?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3938" y="2619270"/>
            <a:ext cx="3589233"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49324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Treatment Provider</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Language </a:t>
            </a:r>
            <a:r>
              <a:rPr lang="en-US" sz="2600" dirty="0"/>
              <a:t>ability/cultural </a:t>
            </a:r>
            <a:r>
              <a:rPr lang="en-US" sz="2600" dirty="0" smtClean="0"/>
              <a:t>competence</a:t>
            </a:r>
            <a:endParaRPr lang="en-US" sz="2600" dirty="0"/>
          </a:p>
          <a:p>
            <a:pPr>
              <a:spcBef>
                <a:spcPts val="0"/>
              </a:spcBef>
              <a:spcAft>
                <a:spcPts val="1200"/>
              </a:spcAft>
              <a:buClr>
                <a:schemeClr val="tx1"/>
              </a:buClr>
            </a:pPr>
            <a:r>
              <a:rPr lang="en-US" sz="2600" dirty="0" smtClean="0"/>
              <a:t>Family support</a:t>
            </a:r>
          </a:p>
          <a:p>
            <a:pPr>
              <a:spcBef>
                <a:spcPts val="0"/>
              </a:spcBef>
              <a:spcAft>
                <a:spcPts val="1200"/>
              </a:spcAft>
              <a:buClr>
                <a:schemeClr val="tx1"/>
              </a:buClr>
            </a:pPr>
            <a:r>
              <a:rPr lang="en-US" sz="2600" dirty="0" smtClean="0"/>
              <a:t>Services </a:t>
            </a:r>
            <a:r>
              <a:rPr lang="en-US" sz="2600" dirty="0"/>
              <a:t>that meet the patient’s needs </a:t>
            </a:r>
            <a:endParaRPr lang="en-US" sz="2600" dirty="0" smtClean="0"/>
          </a:p>
          <a:p>
            <a:pPr>
              <a:spcBef>
                <a:spcPts val="0"/>
              </a:spcBef>
              <a:spcAft>
                <a:spcPts val="1200"/>
              </a:spcAft>
              <a:buClr>
                <a:schemeClr val="tx1"/>
              </a:buClr>
            </a:pPr>
            <a:r>
              <a:rPr lang="en-US" sz="2600" dirty="0" smtClean="0"/>
              <a:t>Record </a:t>
            </a:r>
            <a:r>
              <a:rPr lang="en-US" sz="2600" dirty="0"/>
              <a:t>of keeping primary care provider informed of patient’s progress and ongoing </a:t>
            </a:r>
            <a:r>
              <a:rPr lang="en-US" sz="2600" dirty="0" smtClean="0"/>
              <a:t>needs</a:t>
            </a:r>
          </a:p>
          <a:p>
            <a:pPr>
              <a:spcBef>
                <a:spcPts val="0"/>
              </a:spcBef>
              <a:spcAft>
                <a:spcPts val="1200"/>
              </a:spcAft>
              <a:buClr>
                <a:schemeClr val="tx1"/>
              </a:buClr>
            </a:pPr>
            <a:r>
              <a:rPr lang="en-US" sz="2600" dirty="0" smtClean="0"/>
              <a:t>Accessible location/transportation</a:t>
            </a:r>
            <a:endParaRPr lang="en-US" sz="2600" dirty="0"/>
          </a:p>
        </p:txBody>
      </p:sp>
    </p:spTree>
    <p:extLst>
      <p:ext uri="{BB962C8B-B14F-4D97-AF65-F5344CB8AC3E}">
        <p14:creationId xmlns:p14="http://schemas.microsoft.com/office/powerpoint/2010/main" val="75327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for Services</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Does </a:t>
            </a:r>
            <a:r>
              <a:rPr lang="en-US" sz="2600" dirty="0"/>
              <a:t>the provider accept </a:t>
            </a:r>
            <a:r>
              <a:rPr lang="en-US" sz="2600" dirty="0" smtClean="0"/>
              <a:t/>
            </a:r>
            <a:br>
              <a:rPr lang="en-US" sz="2600" dirty="0" smtClean="0"/>
            </a:br>
            <a:r>
              <a:rPr lang="en-US" sz="2600" dirty="0" smtClean="0"/>
              <a:t>your </a:t>
            </a:r>
            <a:r>
              <a:rPr lang="en-US" sz="2600" dirty="0"/>
              <a:t>patient’s </a:t>
            </a:r>
            <a:r>
              <a:rPr lang="en-US" sz="2600" dirty="0" smtClean="0"/>
              <a:t>insurance?</a:t>
            </a:r>
            <a:endParaRPr lang="en-US" sz="2600" dirty="0"/>
          </a:p>
          <a:p>
            <a:pPr>
              <a:spcBef>
                <a:spcPts val="0"/>
              </a:spcBef>
              <a:spcAft>
                <a:spcPts val="1200"/>
              </a:spcAft>
              <a:buClr>
                <a:schemeClr val="tx1"/>
              </a:buClr>
            </a:pPr>
            <a:r>
              <a:rPr lang="en-US" sz="2600" dirty="0" smtClean="0"/>
              <a:t>Will </a:t>
            </a:r>
            <a:r>
              <a:rPr lang="en-US" sz="2600" dirty="0"/>
              <a:t>the patient need to get</a:t>
            </a:r>
            <a:br>
              <a:rPr lang="en-US" sz="2600" dirty="0"/>
            </a:br>
            <a:r>
              <a:rPr lang="en-US" sz="2600" dirty="0"/>
              <a:t>prior insurance </a:t>
            </a:r>
            <a:r>
              <a:rPr lang="en-US" sz="2600" dirty="0" smtClean="0"/>
              <a:t>authorization?</a:t>
            </a:r>
          </a:p>
          <a:p>
            <a:pPr>
              <a:spcBef>
                <a:spcPts val="0"/>
              </a:spcBef>
              <a:spcAft>
                <a:spcPts val="1200"/>
              </a:spcAft>
              <a:buClr>
                <a:schemeClr val="tx1"/>
              </a:buClr>
            </a:pPr>
            <a:r>
              <a:rPr lang="en-US" sz="2600" dirty="0" smtClean="0"/>
              <a:t>If </a:t>
            </a:r>
            <a:r>
              <a:rPr lang="en-US" sz="2600" dirty="0"/>
              <a:t>the patient does not have </a:t>
            </a:r>
            <a:r>
              <a:rPr lang="en-US" sz="2600" dirty="0" smtClean="0"/>
              <a:t/>
            </a:r>
            <a:br>
              <a:rPr lang="en-US" sz="2600" dirty="0" smtClean="0"/>
            </a:br>
            <a:r>
              <a:rPr lang="en-US" sz="2600" dirty="0" smtClean="0"/>
              <a:t>insurance</a:t>
            </a:r>
            <a:r>
              <a:rPr lang="en-US" sz="2600" dirty="0"/>
              <a:t>, does the provider offer services on a sliding-fee scale</a:t>
            </a:r>
            <a:r>
              <a:rPr lang="en-US" sz="2600" dirty="0" smtClean="0"/>
              <a:t>?</a:t>
            </a:r>
            <a:endParaRPr lang="en-US" sz="2600" dirty="0"/>
          </a:p>
        </p:txBody>
      </p:sp>
      <p:pic>
        <p:nvPicPr>
          <p:cNvPr id="4" name="Picture 2" descr="C:\Users\mechevarria\Documents\DSI\MedRes\Referral\Stock\787404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668" y="2222694"/>
            <a:ext cx="2194560" cy="2194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49318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Expect?</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Substance </a:t>
            </a:r>
            <a:r>
              <a:rPr lang="en-US" sz="2600" dirty="0"/>
              <a:t>use treatment services should provide you ongoing updates with a valid release of information</a:t>
            </a:r>
          </a:p>
          <a:p>
            <a:pPr>
              <a:spcBef>
                <a:spcPts val="0"/>
              </a:spcBef>
              <a:spcAft>
                <a:spcPts val="1200"/>
              </a:spcAft>
              <a:buClr>
                <a:schemeClr val="tx1"/>
              </a:buClr>
            </a:pPr>
            <a:r>
              <a:rPr lang="en-US" sz="2600" dirty="0" smtClean="0"/>
              <a:t>If </a:t>
            </a:r>
            <a:r>
              <a:rPr lang="en-US" sz="2600" dirty="0"/>
              <a:t>they do not, you may</a:t>
            </a:r>
            <a:br>
              <a:rPr lang="en-US" sz="2600" dirty="0"/>
            </a:br>
            <a:r>
              <a:rPr lang="en-US" sz="2600" dirty="0"/>
              <a:t>choose to refer elsewhere</a:t>
            </a:r>
            <a:br>
              <a:rPr lang="en-US" sz="2600" dirty="0"/>
            </a:br>
            <a:r>
              <a:rPr lang="en-US" sz="2600" dirty="0"/>
              <a:t>(if options exist</a:t>
            </a:r>
            <a:r>
              <a:rPr lang="en-US" sz="2600" dirty="0" smtClean="0"/>
              <a:t>!)</a:t>
            </a:r>
          </a:p>
          <a:p>
            <a:pPr>
              <a:spcBef>
                <a:spcPts val="0"/>
              </a:spcBef>
              <a:spcAft>
                <a:spcPts val="1200"/>
              </a:spcAft>
              <a:buClr>
                <a:schemeClr val="tx1"/>
              </a:buClr>
            </a:pPr>
            <a:r>
              <a:rPr lang="en-US" sz="2600" dirty="0" smtClean="0"/>
              <a:t>Work </a:t>
            </a:r>
            <a:r>
              <a:rPr lang="en-US" sz="2600" dirty="0"/>
              <a:t>to cultivate</a:t>
            </a:r>
            <a:br>
              <a:rPr lang="en-US" sz="2600" dirty="0"/>
            </a:br>
            <a:r>
              <a:rPr lang="en-US" sz="2600" dirty="0"/>
              <a:t>partnerships</a:t>
            </a:r>
            <a:endParaRPr lang="en-US" sz="2600" dirty="0" smtClean="0"/>
          </a:p>
        </p:txBody>
      </p:sp>
      <p:pic>
        <p:nvPicPr>
          <p:cNvPr id="4" name="Picture 2" descr="V:\PROJECTS\DSI\SBIRT-MedRes\Graphics\REFERRAL\157625747_2.jpg"/>
          <p:cNvPicPr>
            <a:picLocks noChangeAspect="1" noChangeArrowheads="1"/>
          </p:cNvPicPr>
          <p:nvPr/>
        </p:nvPicPr>
        <p:blipFill>
          <a:blip r:embed="rId3">
            <a:clrChange>
              <a:clrFrom>
                <a:srgbClr val="F9F3DD"/>
              </a:clrFrom>
              <a:clrTo>
                <a:srgbClr val="F9F3DD">
                  <a:alpha val="0"/>
                </a:srgbClr>
              </a:clrTo>
            </a:clrChange>
            <a:extLst>
              <a:ext uri="{28A0092B-C50C-407E-A947-70E740481C1C}">
                <a14:useLocalDpi xmlns:a14="http://schemas.microsoft.com/office/drawing/2010/main" val="0"/>
              </a:ext>
            </a:extLst>
          </a:blip>
          <a:srcRect/>
          <a:stretch>
            <a:fillRect/>
          </a:stretch>
        </p:blipFill>
        <p:spPr bwMode="auto">
          <a:xfrm>
            <a:off x="5007933" y="3359499"/>
            <a:ext cx="3035317" cy="2377440"/>
          </a:xfrm>
          <a:prstGeom prst="rect">
            <a:avLst/>
          </a:prstGeom>
          <a:noFill/>
          <a:extLst/>
        </p:spPr>
      </p:pic>
    </p:spTree>
    <p:extLst>
      <p:ext uri="{BB962C8B-B14F-4D97-AF65-F5344CB8AC3E}">
        <p14:creationId xmlns:p14="http://schemas.microsoft.com/office/powerpoint/2010/main" val="197615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a:xfrm>
            <a:off x="982134" y="2249644"/>
            <a:ext cx="7830270" cy="3332816"/>
          </a:xfrm>
        </p:spPr>
        <p:txBody>
          <a:bodyPr>
            <a:noAutofit/>
          </a:bodyPr>
          <a:lstStyle/>
          <a:p>
            <a:pPr>
              <a:lnSpc>
                <a:spcPct val="100000"/>
              </a:lnSpc>
              <a:spcBef>
                <a:spcPts val="0"/>
              </a:spcBef>
              <a:spcAft>
                <a:spcPts val="1200"/>
              </a:spcAft>
            </a:pPr>
            <a:r>
              <a:rPr lang="en-US" sz="2600" dirty="0"/>
              <a:t>Identify factors that make primary care an ideal setting for SBIRT</a:t>
            </a:r>
          </a:p>
          <a:p>
            <a:pPr>
              <a:lnSpc>
                <a:spcPct val="100000"/>
              </a:lnSpc>
              <a:spcBef>
                <a:spcPts val="0"/>
              </a:spcBef>
              <a:spcAft>
                <a:spcPts val="1200"/>
              </a:spcAft>
            </a:pPr>
            <a:r>
              <a:rPr lang="en-US" sz="2600" dirty="0" smtClean="0"/>
              <a:t>Identify </a:t>
            </a:r>
            <a:r>
              <a:rPr lang="en-US" sz="2600" dirty="0"/>
              <a:t>options on the substance use care </a:t>
            </a:r>
            <a:r>
              <a:rPr lang="en-US" sz="2600" dirty="0" smtClean="0"/>
              <a:t>continuum</a:t>
            </a:r>
            <a:endParaRPr lang="en-US" sz="2600" dirty="0"/>
          </a:p>
          <a:p>
            <a:pPr>
              <a:lnSpc>
                <a:spcPct val="100000"/>
              </a:lnSpc>
              <a:spcBef>
                <a:spcPts val="0"/>
              </a:spcBef>
              <a:spcAft>
                <a:spcPts val="1200"/>
              </a:spcAft>
            </a:pPr>
            <a:r>
              <a:rPr lang="en-US" sz="2600" dirty="0"/>
              <a:t>Describe practical aspects of making successful treatment </a:t>
            </a:r>
            <a:r>
              <a:rPr lang="en-US" sz="2600" dirty="0" smtClean="0"/>
              <a:t>referrals</a:t>
            </a:r>
          </a:p>
          <a:p>
            <a:pPr>
              <a:lnSpc>
                <a:spcPct val="100000"/>
              </a:lnSpc>
              <a:spcBef>
                <a:spcPts val="0"/>
              </a:spcBef>
              <a:spcAft>
                <a:spcPts val="1200"/>
              </a:spcAft>
            </a:pPr>
            <a:r>
              <a:rPr lang="en-US" sz="2600" dirty="0"/>
              <a:t>Apply the SAMHSA Treatment Locator to your clinical </a:t>
            </a:r>
            <a:r>
              <a:rPr lang="en-US" sz="2600" dirty="0" smtClean="0"/>
              <a:t>location</a:t>
            </a:r>
            <a:endParaRPr lang="en-US" sz="2600" dirty="0"/>
          </a:p>
        </p:txBody>
      </p:sp>
    </p:spTree>
    <p:extLst>
      <p:ext uri="{BB962C8B-B14F-4D97-AF65-F5344CB8AC3E}">
        <p14:creationId xmlns:p14="http://schemas.microsoft.com/office/powerpoint/2010/main" val="366850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Expect?</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900"/>
              </a:spcAft>
            </a:pPr>
            <a:r>
              <a:rPr lang="en-US" sz="2600" dirty="0" smtClean="0"/>
              <a:t>Substance </a:t>
            </a:r>
            <a:r>
              <a:rPr lang="en-US" sz="2600" dirty="0"/>
              <a:t>use treatment </a:t>
            </a:r>
            <a:r>
              <a:rPr lang="en-US" sz="2600" dirty="0" smtClean="0"/>
              <a:t/>
            </a:r>
            <a:br>
              <a:rPr lang="en-US" sz="2600" dirty="0" smtClean="0"/>
            </a:br>
            <a:r>
              <a:rPr lang="en-US" sz="2600" dirty="0" smtClean="0"/>
              <a:t>facilities should </a:t>
            </a:r>
            <a:r>
              <a:rPr lang="en-US" sz="2600" dirty="0"/>
              <a:t>provide </a:t>
            </a:r>
            <a:r>
              <a:rPr lang="en-US" sz="2600" dirty="0" smtClean="0"/>
              <a:t/>
            </a:r>
            <a:br>
              <a:rPr lang="en-US" sz="2600" dirty="0" smtClean="0"/>
            </a:br>
            <a:r>
              <a:rPr lang="en-US" sz="2600" dirty="0" smtClean="0"/>
              <a:t>you </a:t>
            </a:r>
            <a:r>
              <a:rPr lang="en-US" sz="2600" dirty="0"/>
              <a:t>with a structured </a:t>
            </a:r>
            <a:r>
              <a:rPr lang="en-US" sz="2600" dirty="0" smtClean="0"/>
              <a:t/>
            </a:r>
            <a:br>
              <a:rPr lang="en-US" sz="2600" dirty="0" smtClean="0"/>
            </a:br>
            <a:r>
              <a:rPr lang="en-US" sz="2600" dirty="0" smtClean="0"/>
              <a:t>discharge </a:t>
            </a:r>
            <a:r>
              <a:rPr lang="en-US" sz="2600" dirty="0"/>
              <a:t>plan discussing </a:t>
            </a:r>
            <a:r>
              <a:rPr lang="en-US" sz="2600" dirty="0" smtClean="0">
                <a:sym typeface="Wingdings" panose="05000000000000000000" pitchFamily="2" charset="2"/>
              </a:rPr>
              <a:t></a:t>
            </a:r>
          </a:p>
          <a:p>
            <a:pPr marL="803275" lvl="1" indent="-334963">
              <a:spcBef>
                <a:spcPts val="0"/>
              </a:spcBef>
              <a:spcAft>
                <a:spcPts val="600"/>
              </a:spcAft>
              <a:buFont typeface="Wingdings" panose="05000000000000000000" pitchFamily="2" charset="2"/>
              <a:buChar char="ü"/>
            </a:pPr>
            <a:r>
              <a:rPr lang="en-US" sz="2200" dirty="0" smtClean="0">
                <a:sym typeface="Wingdings" panose="05000000000000000000" pitchFamily="2" charset="2"/>
              </a:rPr>
              <a:t>Ongoing treatment needs</a:t>
            </a:r>
          </a:p>
          <a:p>
            <a:pPr marL="803275" lvl="1" indent="-334963">
              <a:spcBef>
                <a:spcPts val="0"/>
              </a:spcBef>
              <a:spcAft>
                <a:spcPts val="600"/>
              </a:spcAft>
              <a:buFont typeface="Wingdings" panose="05000000000000000000" pitchFamily="2" charset="2"/>
              <a:buChar char="ü"/>
            </a:pPr>
            <a:r>
              <a:rPr lang="en-US" sz="2200" dirty="0" smtClean="0">
                <a:sym typeface="Wingdings" panose="05000000000000000000" pitchFamily="2" charset="2"/>
              </a:rPr>
              <a:t>Recovery needs</a:t>
            </a:r>
          </a:p>
          <a:p>
            <a:pPr marL="803275" lvl="1" indent="-334963">
              <a:spcBef>
                <a:spcPts val="0"/>
              </a:spcBef>
              <a:spcAft>
                <a:spcPts val="600"/>
              </a:spcAft>
              <a:buFont typeface="Wingdings" panose="05000000000000000000" pitchFamily="2" charset="2"/>
              <a:buChar char="ü"/>
            </a:pPr>
            <a:r>
              <a:rPr lang="en-US" sz="2200" dirty="0" smtClean="0">
                <a:sym typeface="Wingdings" panose="05000000000000000000" pitchFamily="2" charset="2"/>
              </a:rPr>
              <a:t>Sources of assistance</a:t>
            </a:r>
          </a:p>
          <a:p>
            <a:pPr marL="803275" lvl="1" indent="-334963">
              <a:spcBef>
                <a:spcPts val="0"/>
              </a:spcBef>
              <a:spcAft>
                <a:spcPts val="600"/>
              </a:spcAft>
              <a:buFont typeface="Wingdings" panose="05000000000000000000" pitchFamily="2" charset="2"/>
              <a:buChar char="ü"/>
            </a:pPr>
            <a:r>
              <a:rPr lang="en-US" sz="2200" dirty="0" smtClean="0">
                <a:sym typeface="Wingdings" panose="05000000000000000000" pitchFamily="2" charset="2"/>
              </a:rPr>
              <a:t>Recommended providers</a:t>
            </a:r>
            <a:endParaRPr lang="en-US" sz="2200" dirty="0"/>
          </a:p>
        </p:txBody>
      </p:sp>
      <p:pic>
        <p:nvPicPr>
          <p:cNvPr id="5" name="Picture 4" descr="V:\PROJECTS\DSI\SBIRT-MedRes\Graphics\REFERRAL\147292518.png"/>
          <p:cNvPicPr>
            <a:picLocks noChangeAspect="1" noChangeArrowheads="1"/>
          </p:cNvPicPr>
          <p:nvPr/>
        </p:nvPicPr>
        <p:blipFill rotWithShape="1">
          <a:blip r:embed="rId3">
            <a:extLst>
              <a:ext uri="{28A0092B-C50C-407E-A947-70E740481C1C}">
                <a14:useLocalDpi xmlns:a14="http://schemas.microsoft.com/office/drawing/2010/main" val="0"/>
              </a:ext>
            </a:extLst>
          </a:blip>
          <a:srcRect l="13901" t="5365" r="12228" b="5809"/>
          <a:stretch/>
        </p:blipFill>
        <p:spPr bwMode="auto">
          <a:xfrm>
            <a:off x="5262322" y="1791005"/>
            <a:ext cx="342439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4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Expect?</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spcBef>
                <a:spcPts val="0"/>
              </a:spcBef>
              <a:spcAft>
                <a:spcPts val="1200"/>
              </a:spcAft>
            </a:pPr>
            <a:r>
              <a:rPr lang="en-US" sz="2600" dirty="0" smtClean="0"/>
              <a:t>Programs </a:t>
            </a:r>
            <a:r>
              <a:rPr lang="en-US" sz="2600" dirty="0"/>
              <a:t>change over </a:t>
            </a:r>
            <a:r>
              <a:rPr lang="en-US" sz="2600" dirty="0" smtClean="0"/>
              <a:t>time</a:t>
            </a:r>
          </a:p>
          <a:p>
            <a:pPr>
              <a:spcBef>
                <a:spcPts val="0"/>
              </a:spcBef>
              <a:spcAft>
                <a:spcPts val="1200"/>
              </a:spcAft>
            </a:pPr>
            <a:r>
              <a:rPr lang="en-US" sz="2600" dirty="0" smtClean="0">
                <a:sym typeface="Wingdings" panose="05000000000000000000" pitchFamily="2" charset="2"/>
              </a:rPr>
              <a:t>Maintain </a:t>
            </a:r>
            <a:r>
              <a:rPr lang="en-US" sz="2600" dirty="0"/>
              <a:t>an up-to-date roster</a:t>
            </a:r>
            <a:endParaRPr lang="en-US" sz="2600" dirty="0" smtClean="0">
              <a:sym typeface="Wingdings" panose="05000000000000000000" pitchFamily="2" charset="2"/>
            </a:endParaRPr>
          </a:p>
          <a:p>
            <a:pPr marL="803275" lvl="1" indent="-334963">
              <a:spcBef>
                <a:spcPts val="0"/>
              </a:spcBef>
              <a:spcAft>
                <a:spcPts val="1200"/>
              </a:spcAft>
              <a:buFont typeface="Wingdings" panose="05000000000000000000" pitchFamily="2" charset="2"/>
              <a:buChar char="ü"/>
            </a:pPr>
            <a:r>
              <a:rPr lang="en-US" sz="2200" dirty="0" smtClean="0">
                <a:sym typeface="Wingdings" panose="05000000000000000000" pitchFamily="2" charset="2"/>
              </a:rPr>
              <a:t>Public </a:t>
            </a:r>
            <a:r>
              <a:rPr lang="en-US" sz="2200" dirty="0"/>
              <a:t>and private </a:t>
            </a:r>
            <a:br>
              <a:rPr lang="en-US" sz="2200" dirty="0"/>
            </a:br>
            <a:r>
              <a:rPr lang="en-US" sz="2200" dirty="0"/>
              <a:t> treatment</a:t>
            </a:r>
            <a:endParaRPr lang="en-US" sz="2200" dirty="0" smtClean="0">
              <a:sym typeface="Wingdings" panose="05000000000000000000" pitchFamily="2" charset="2"/>
            </a:endParaRPr>
          </a:p>
          <a:p>
            <a:pPr marL="803275" lvl="1" indent="-334963">
              <a:spcBef>
                <a:spcPts val="0"/>
              </a:spcBef>
              <a:spcAft>
                <a:spcPts val="1200"/>
              </a:spcAft>
              <a:buFont typeface="Wingdings" panose="05000000000000000000" pitchFamily="2" charset="2"/>
              <a:buChar char="ü"/>
            </a:pPr>
            <a:r>
              <a:rPr lang="en-US" sz="2200" dirty="0" smtClean="0">
                <a:sym typeface="Wingdings" panose="05000000000000000000" pitchFamily="2" charset="2"/>
              </a:rPr>
              <a:t>Self-help </a:t>
            </a:r>
            <a:r>
              <a:rPr lang="en-US" sz="2200" dirty="0"/>
              <a:t>resources</a:t>
            </a:r>
            <a:br>
              <a:rPr lang="en-US" sz="2200" dirty="0"/>
            </a:br>
            <a:r>
              <a:rPr lang="en-US" sz="2200" dirty="0"/>
              <a:t> in your </a:t>
            </a:r>
            <a:r>
              <a:rPr lang="en-US" sz="2200" dirty="0" smtClean="0"/>
              <a:t>community</a:t>
            </a:r>
            <a:endParaRPr lang="en-US" sz="2200" dirty="0" smtClean="0">
              <a:sym typeface="Wingdings" panose="05000000000000000000" pitchFamily="2" charset="2"/>
            </a:endParaRPr>
          </a:p>
        </p:txBody>
      </p:sp>
      <p:pic>
        <p:nvPicPr>
          <p:cNvPr id="6" name="Picture 2" descr="V:\PROJECTS\DSI\SBIRT-MedRes\Graphics\REFERRAL\1655203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656" y="2539608"/>
            <a:ext cx="250427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to Avoid</a:t>
            </a:r>
            <a:endParaRPr lang="en-US" dirty="0"/>
          </a:p>
        </p:txBody>
      </p:sp>
      <p:sp>
        <p:nvSpPr>
          <p:cNvPr id="3" name="Content Placeholder 2"/>
          <p:cNvSpPr>
            <a:spLocks noGrp="1"/>
          </p:cNvSpPr>
          <p:nvPr>
            <p:ph idx="1"/>
          </p:nvPr>
        </p:nvSpPr>
        <p:spPr>
          <a:xfrm>
            <a:off x="982134" y="2254848"/>
            <a:ext cx="7704667" cy="3332816"/>
          </a:xfrm>
        </p:spPr>
        <p:txBody>
          <a:bodyPr>
            <a:noAutofit/>
          </a:bodyPr>
          <a:lstStyle/>
          <a:p>
            <a:pPr>
              <a:lnSpc>
                <a:spcPct val="90000"/>
              </a:lnSpc>
              <a:spcBef>
                <a:spcPts val="0"/>
              </a:spcBef>
              <a:spcAft>
                <a:spcPts val="1200"/>
              </a:spcAft>
            </a:pPr>
            <a:r>
              <a:rPr lang="en-US" sz="2500" dirty="0" smtClean="0"/>
              <a:t>Rushing </a:t>
            </a:r>
            <a:r>
              <a:rPr lang="en-US" sz="2500" dirty="0"/>
              <a:t>into “action” and making a </a:t>
            </a:r>
            <a:r>
              <a:rPr lang="en-US" sz="2500" dirty="0" smtClean="0"/>
              <a:t/>
            </a:r>
            <a:br>
              <a:rPr lang="en-US" sz="2500" dirty="0" smtClean="0"/>
            </a:br>
            <a:r>
              <a:rPr lang="en-US" sz="2500" dirty="0" smtClean="0"/>
              <a:t>treatment </a:t>
            </a:r>
            <a:r>
              <a:rPr lang="en-US" sz="2500" dirty="0"/>
              <a:t>referral when the patient </a:t>
            </a:r>
            <a:r>
              <a:rPr lang="en-US" sz="2500" dirty="0" smtClean="0"/>
              <a:t/>
            </a:r>
            <a:br>
              <a:rPr lang="en-US" sz="2500" dirty="0" smtClean="0"/>
            </a:br>
            <a:r>
              <a:rPr lang="en-US" sz="2500" dirty="0" smtClean="0"/>
              <a:t>isn’t </a:t>
            </a:r>
            <a:r>
              <a:rPr lang="en-US" sz="2500" dirty="0"/>
              <a:t>interested or ready</a:t>
            </a:r>
            <a:endParaRPr lang="en-US" sz="2500" dirty="0" smtClean="0"/>
          </a:p>
          <a:p>
            <a:pPr>
              <a:lnSpc>
                <a:spcPct val="90000"/>
              </a:lnSpc>
              <a:spcBef>
                <a:spcPts val="0"/>
              </a:spcBef>
              <a:spcAft>
                <a:spcPts val="1200"/>
              </a:spcAft>
            </a:pPr>
            <a:r>
              <a:rPr lang="en-US" sz="2500" dirty="0" smtClean="0">
                <a:sym typeface="Wingdings" panose="05000000000000000000" pitchFamily="2" charset="2"/>
              </a:rPr>
              <a:t>Referring </a:t>
            </a:r>
            <a:r>
              <a:rPr lang="en-US" sz="2500" dirty="0"/>
              <a:t>to a program that is full or </a:t>
            </a:r>
            <a:r>
              <a:rPr lang="en-US" sz="2500" dirty="0" smtClean="0"/>
              <a:t/>
            </a:r>
            <a:br>
              <a:rPr lang="en-US" sz="2500" dirty="0" smtClean="0"/>
            </a:br>
            <a:r>
              <a:rPr lang="en-US" sz="2500" dirty="0" smtClean="0"/>
              <a:t>does </a:t>
            </a:r>
            <a:r>
              <a:rPr lang="en-US" sz="2500" dirty="0"/>
              <a:t>not take the patient’s </a:t>
            </a:r>
            <a:r>
              <a:rPr lang="en-US" sz="2500" dirty="0" smtClean="0"/>
              <a:t>insurance</a:t>
            </a:r>
          </a:p>
          <a:p>
            <a:pPr>
              <a:lnSpc>
                <a:spcPct val="90000"/>
              </a:lnSpc>
              <a:spcBef>
                <a:spcPts val="0"/>
              </a:spcBef>
              <a:spcAft>
                <a:spcPts val="1200"/>
              </a:spcAft>
            </a:pPr>
            <a:r>
              <a:rPr lang="en-US" sz="2500" dirty="0" smtClean="0">
                <a:sym typeface="Wingdings" panose="05000000000000000000" pitchFamily="2" charset="2"/>
              </a:rPr>
              <a:t>Not </a:t>
            </a:r>
            <a:r>
              <a:rPr lang="en-US" sz="2500" dirty="0"/>
              <a:t>knowing your referral base </a:t>
            </a:r>
            <a:endParaRPr lang="en-US" sz="2500" dirty="0" smtClean="0"/>
          </a:p>
          <a:p>
            <a:pPr>
              <a:lnSpc>
                <a:spcPct val="90000"/>
              </a:lnSpc>
              <a:spcBef>
                <a:spcPts val="0"/>
              </a:spcBef>
              <a:spcAft>
                <a:spcPts val="1200"/>
              </a:spcAft>
            </a:pPr>
            <a:r>
              <a:rPr lang="en-US" sz="2500" dirty="0" smtClean="0">
                <a:sym typeface="Wingdings" panose="05000000000000000000" pitchFamily="2" charset="2"/>
              </a:rPr>
              <a:t>Not </a:t>
            </a:r>
            <a:r>
              <a:rPr lang="en-US" sz="2500" dirty="0"/>
              <a:t>considering pharmacotherapy in support of treatment and </a:t>
            </a:r>
            <a:r>
              <a:rPr lang="en-US" sz="2500" dirty="0" smtClean="0"/>
              <a:t>recovery</a:t>
            </a:r>
          </a:p>
          <a:p>
            <a:pPr>
              <a:lnSpc>
                <a:spcPct val="90000"/>
              </a:lnSpc>
              <a:spcBef>
                <a:spcPts val="0"/>
              </a:spcBef>
              <a:spcAft>
                <a:spcPts val="1200"/>
              </a:spcAft>
            </a:pPr>
            <a:r>
              <a:rPr lang="en-US" sz="2500" dirty="0" smtClean="0">
                <a:sym typeface="Wingdings" panose="05000000000000000000" pitchFamily="2" charset="2"/>
              </a:rPr>
              <a:t>Seeing </a:t>
            </a:r>
            <a:r>
              <a:rPr lang="en-US" sz="2500" dirty="0"/>
              <a:t>the patient as “resistant” or “self-sabotaging” instead of having a chronic disease</a:t>
            </a:r>
            <a:endParaRPr lang="en-US" sz="2500" dirty="0" smtClean="0">
              <a:sym typeface="Wingdings" panose="05000000000000000000" pitchFamily="2" charset="2"/>
            </a:endParaRPr>
          </a:p>
        </p:txBody>
      </p:sp>
      <p:pic>
        <p:nvPicPr>
          <p:cNvPr id="5" name="Picture 3" descr="V:\PROJECTS\DSI\SBIRT-MedRes\Graphics\REFERRAL\1617461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112" y="1880768"/>
            <a:ext cx="229373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86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PROJECTS\DSI\SBIRT-MedRes\Graphics\REFERRAL\122549436_3.jpg"/>
          <p:cNvPicPr>
            <a:picLocks noChangeAspect="1" noChangeArrowheads="1"/>
          </p:cNvPicPr>
          <p:nvPr/>
        </p:nvPicPr>
        <p:blipFill>
          <a:blip r:embed="rId3">
            <a:clrChange>
              <a:clrFrom>
                <a:srgbClr val="F9F3DD"/>
              </a:clrFrom>
              <a:clrTo>
                <a:srgbClr val="F9F3DD">
                  <a:alpha val="0"/>
                </a:srgbClr>
              </a:clrTo>
            </a:clrChange>
            <a:extLst>
              <a:ext uri="{28A0092B-C50C-407E-A947-70E740481C1C}">
                <a14:useLocalDpi xmlns:a14="http://schemas.microsoft.com/office/drawing/2010/main" val="0"/>
              </a:ext>
            </a:extLst>
          </a:blip>
          <a:srcRect/>
          <a:stretch>
            <a:fillRect/>
          </a:stretch>
        </p:blipFill>
        <p:spPr bwMode="auto">
          <a:xfrm>
            <a:off x="1971730" y="2990538"/>
            <a:ext cx="5042942" cy="29260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16077" y="1798720"/>
            <a:ext cx="7207711" cy="1246653"/>
          </a:xfrm>
        </p:spPr>
        <p:txBody>
          <a:bodyPr>
            <a:normAutofit/>
          </a:bodyPr>
          <a:lstStyle/>
          <a:p>
            <a:pPr marL="0" indent="0">
              <a:buNone/>
            </a:pPr>
            <a:r>
              <a:rPr lang="en-US" sz="2800" dirty="0"/>
              <a:t>SAMHSA’s National Treatment Facility </a:t>
            </a:r>
            <a:r>
              <a:rPr lang="en-US" sz="2800" dirty="0" smtClean="0"/>
              <a:t>Locator </a:t>
            </a:r>
            <a:r>
              <a:rPr lang="en-US" sz="2800" dirty="0">
                <a:hlinkClick r:id="rId4"/>
              </a:rPr>
              <a:t>http://findtreatment.samhsa.gov</a:t>
            </a:r>
            <a:endParaRPr lang="en-US" sz="2800" dirty="0"/>
          </a:p>
        </p:txBody>
      </p:sp>
      <p:pic>
        <p:nvPicPr>
          <p:cNvPr id="5123"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789094" y="3764633"/>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073866" y="3844677"/>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557171" y="4589146"/>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022798" y="3655276"/>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76519" y="4875087"/>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58700" y="4747867"/>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3" descr="V:\PROJECTS\DSI\SBIRT-MedRes\Graphics\REFERRAL\161751683.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79881" y="5021898"/>
            <a:ext cx="245313" cy="306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982133" y="457201"/>
            <a:ext cx="7704667" cy="155448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Referral Resources</a:t>
            </a:r>
          </a:p>
        </p:txBody>
      </p:sp>
      <p:pic>
        <p:nvPicPr>
          <p:cNvPr id="17" name="Picture 3" descr="V:\PROJECTS\DSI\SBIRT-MedRes\Graphics\REFERRAL\161751683.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202770" y="4071403"/>
            <a:ext cx="362762" cy="453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9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2535" y="199497"/>
            <a:ext cx="6677154"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a:spLocks noChangeAspect="1"/>
          </p:cNvSpPr>
          <p:nvPr/>
        </p:nvSpPr>
        <p:spPr>
          <a:xfrm rot="10800000">
            <a:off x="2184826" y="1665640"/>
            <a:ext cx="914400" cy="548640"/>
          </a:xfrm>
          <a:prstGeom prst="lef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9450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78042" y="1886529"/>
            <a:ext cx="7961857"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1065124" y="244546"/>
            <a:ext cx="3416440" cy="790434"/>
          </a:xfrm>
        </p:spPr>
        <p:txBody>
          <a:bodyPr>
            <a:normAutofit/>
          </a:bodyPr>
          <a:lstStyle/>
          <a:p>
            <a:r>
              <a:rPr lang="en-US" sz="4000" dirty="0" smtClean="0"/>
              <a:t>Des Moines…</a:t>
            </a:r>
            <a:endParaRPr lang="en-US" sz="4000" dirty="0"/>
          </a:p>
        </p:txBody>
      </p:sp>
      <p:sp>
        <p:nvSpPr>
          <p:cNvPr id="9" name="TextBox 8"/>
          <p:cNvSpPr txBox="1"/>
          <p:nvPr/>
        </p:nvSpPr>
        <p:spPr>
          <a:xfrm>
            <a:off x="2107642" y="1137589"/>
            <a:ext cx="3352800" cy="646331"/>
          </a:xfrm>
          <a:prstGeom prst="rect">
            <a:avLst/>
          </a:prstGeom>
          <a:noFill/>
        </p:spPr>
        <p:txBody>
          <a:bodyPr wrap="square" rtlCol="0">
            <a:spAutoFit/>
          </a:bodyPr>
          <a:lstStyle/>
          <a:p>
            <a:r>
              <a:rPr lang="en-US" b="1" dirty="0" smtClean="0">
                <a:solidFill>
                  <a:srgbClr val="C00000"/>
                </a:solidFill>
              </a:rPr>
              <a:t>Map</a:t>
            </a:r>
            <a:r>
              <a:rPr lang="en-US" dirty="0" smtClean="0">
                <a:solidFill>
                  <a:prstClr val="black"/>
                </a:solidFill>
              </a:rPr>
              <a:t> </a:t>
            </a:r>
            <a:r>
              <a:rPr lang="en-US" dirty="0" smtClean="0">
                <a:solidFill>
                  <a:prstClr val="black"/>
                </a:solidFill>
                <a:sym typeface="Wingdings" panose="05000000000000000000" pitchFamily="2" charset="2"/>
              </a:rPr>
              <a:t> Visualize the location in relationship to your client</a:t>
            </a:r>
            <a:endParaRPr lang="en-US" dirty="0">
              <a:solidFill>
                <a:prstClr val="black"/>
              </a:solidFill>
            </a:endParaRPr>
          </a:p>
        </p:txBody>
      </p:sp>
      <p:sp>
        <p:nvSpPr>
          <p:cNvPr id="10" name="TextBox 9"/>
          <p:cNvSpPr txBox="1"/>
          <p:nvPr/>
        </p:nvSpPr>
        <p:spPr>
          <a:xfrm>
            <a:off x="6730099" y="434815"/>
            <a:ext cx="2209800" cy="1200329"/>
          </a:xfrm>
          <a:prstGeom prst="rect">
            <a:avLst/>
          </a:prstGeom>
          <a:noFill/>
        </p:spPr>
        <p:txBody>
          <a:bodyPr wrap="square" rtlCol="0">
            <a:spAutoFit/>
          </a:bodyPr>
          <a:lstStyle/>
          <a:p>
            <a:r>
              <a:rPr lang="en-US" b="1" dirty="0" smtClean="0">
                <a:solidFill>
                  <a:srgbClr val="C00000"/>
                </a:solidFill>
              </a:rPr>
              <a:t>Resources </a:t>
            </a:r>
            <a:r>
              <a:rPr lang="en-US" dirty="0" smtClean="0">
                <a:solidFill>
                  <a:prstClr val="black"/>
                </a:solidFill>
                <a:sym typeface="Wingdings" panose="05000000000000000000" pitchFamily="2" charset="2"/>
              </a:rPr>
              <a:t></a:t>
            </a:r>
            <a:r>
              <a:rPr lang="en-US" dirty="0" smtClean="0">
                <a:solidFill>
                  <a:prstClr val="black"/>
                </a:solidFill>
              </a:rPr>
              <a:t> Name, Location, Phone, Directions, More Information</a:t>
            </a:r>
            <a:endParaRPr lang="en-US" dirty="0">
              <a:solidFill>
                <a:prstClr val="black"/>
              </a:solidFill>
            </a:endParaRPr>
          </a:p>
        </p:txBody>
      </p:sp>
      <p:cxnSp>
        <p:nvCxnSpPr>
          <p:cNvPr id="11" name="Straight Arrow Connector 10"/>
          <p:cNvCxnSpPr/>
          <p:nvPr/>
        </p:nvCxnSpPr>
        <p:spPr>
          <a:xfrm>
            <a:off x="3784042" y="1806145"/>
            <a:ext cx="0" cy="160020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1411904" y="5463858"/>
            <a:ext cx="7094131" cy="646331"/>
          </a:xfrm>
          <a:prstGeom prst="rect">
            <a:avLst/>
          </a:prstGeom>
          <a:noFill/>
        </p:spPr>
        <p:txBody>
          <a:bodyPr wrap="square" rtlCol="0">
            <a:spAutoFit/>
          </a:bodyPr>
          <a:lstStyle/>
          <a:p>
            <a:r>
              <a:rPr lang="en-US" dirty="0" smtClean="0">
                <a:solidFill>
                  <a:srgbClr val="C00000"/>
                </a:solidFill>
                <a:latin typeface="Lucida Calligraphy" panose="03010101010101010101" pitchFamily="66" charset="0"/>
              </a:rPr>
              <a:t>But this is just the starting point! Calling in advance is often critical to success!!!</a:t>
            </a:r>
            <a:endParaRPr lang="en-US" dirty="0">
              <a:solidFill>
                <a:srgbClr val="C00000"/>
              </a:solidFill>
              <a:latin typeface="Lucida Calligraphy" panose="03010101010101010101" pitchFamily="66" charset="0"/>
            </a:endParaRPr>
          </a:p>
        </p:txBody>
      </p:sp>
    </p:spTree>
    <p:extLst>
      <p:ext uri="{BB962C8B-B14F-4D97-AF65-F5344CB8AC3E}">
        <p14:creationId xmlns:p14="http://schemas.microsoft.com/office/powerpoint/2010/main" val="307768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SBIRT Process…</a:t>
            </a:r>
            <a:endParaRPr lang="en-US" dirty="0"/>
          </a:p>
        </p:txBody>
      </p:sp>
      <p:sp>
        <p:nvSpPr>
          <p:cNvPr id="3" name="Content Placeholder 2"/>
          <p:cNvSpPr>
            <a:spLocks noGrp="1"/>
          </p:cNvSpPr>
          <p:nvPr>
            <p:ph idx="1"/>
          </p:nvPr>
        </p:nvSpPr>
        <p:spPr>
          <a:xfrm>
            <a:off x="982134" y="2254848"/>
            <a:ext cx="7808575" cy="3332816"/>
          </a:xfrm>
        </p:spPr>
        <p:txBody>
          <a:bodyPr>
            <a:normAutofit/>
          </a:bodyPr>
          <a:lstStyle/>
          <a:p>
            <a:pPr marL="0" indent="0">
              <a:spcBef>
                <a:spcPts val="0"/>
              </a:spcBef>
              <a:spcAft>
                <a:spcPts val="600"/>
              </a:spcAft>
              <a:buNone/>
            </a:pPr>
            <a:r>
              <a:rPr lang="en-US" sz="2800" b="1" dirty="0" smtClean="0">
                <a:solidFill>
                  <a:srgbClr val="002060"/>
                </a:solidFill>
                <a:sym typeface="Wingdings" panose="05000000000000000000" pitchFamily="2" charset="2"/>
              </a:rPr>
              <a:t>Statistically speaking…</a:t>
            </a:r>
          </a:p>
          <a:p>
            <a:pPr>
              <a:spcBef>
                <a:spcPts val="0"/>
              </a:spcBef>
              <a:spcAft>
                <a:spcPts val="600"/>
              </a:spcAft>
            </a:pPr>
            <a:r>
              <a:rPr lang="en-US" sz="2600" dirty="0" smtClean="0">
                <a:sym typeface="Wingdings" panose="05000000000000000000" pitchFamily="2" charset="2"/>
              </a:rPr>
              <a:t>Many </a:t>
            </a:r>
            <a:r>
              <a:rPr lang="en-US" sz="2600" b="1" dirty="0">
                <a:solidFill>
                  <a:srgbClr val="5D2884"/>
                </a:solidFill>
              </a:rPr>
              <a:t>prescreens</a:t>
            </a:r>
            <a:r>
              <a:rPr lang="en-US" sz="2600" dirty="0"/>
              <a:t> </a:t>
            </a:r>
            <a:r>
              <a:rPr lang="en-US" sz="2600" dirty="0" smtClean="0"/>
              <a:t>are negative; few full screens needed</a:t>
            </a:r>
          </a:p>
          <a:p>
            <a:pPr>
              <a:spcBef>
                <a:spcPts val="0"/>
              </a:spcBef>
              <a:spcAft>
                <a:spcPts val="600"/>
              </a:spcAft>
            </a:pPr>
            <a:r>
              <a:rPr lang="en-US" sz="2600" dirty="0" smtClean="0"/>
              <a:t>Even </a:t>
            </a:r>
            <a:r>
              <a:rPr lang="en-US" sz="2600" dirty="0"/>
              <a:t>with </a:t>
            </a:r>
            <a:r>
              <a:rPr lang="en-US" sz="2600" b="1" dirty="0">
                <a:solidFill>
                  <a:srgbClr val="006600"/>
                </a:solidFill>
              </a:rPr>
              <a:t>full screen</a:t>
            </a:r>
            <a:r>
              <a:rPr lang="en-US" sz="2600" dirty="0"/>
              <a:t>, many are low risk</a:t>
            </a:r>
            <a:endParaRPr lang="en-US" sz="2600" b="1" dirty="0" smtClean="0">
              <a:solidFill>
                <a:srgbClr val="7030A0"/>
              </a:solidFill>
            </a:endParaRPr>
          </a:p>
          <a:p>
            <a:pPr marL="0" indent="0">
              <a:spcBef>
                <a:spcPts val="600"/>
              </a:spcBef>
              <a:spcAft>
                <a:spcPts val="600"/>
              </a:spcAft>
              <a:buNone/>
            </a:pPr>
            <a:r>
              <a:rPr lang="en-US" sz="2800" b="1" dirty="0">
                <a:solidFill>
                  <a:srgbClr val="002060"/>
                </a:solidFill>
              </a:rPr>
              <a:t>Being READY is the key</a:t>
            </a:r>
            <a:r>
              <a:rPr lang="en-US" sz="2800" b="1" dirty="0" smtClean="0">
                <a:solidFill>
                  <a:srgbClr val="002060"/>
                </a:solidFill>
              </a:rPr>
              <a:t>!</a:t>
            </a:r>
            <a:endParaRPr lang="en-US" sz="2800" dirty="0" smtClean="0"/>
          </a:p>
          <a:p>
            <a:pPr>
              <a:spcBef>
                <a:spcPts val="0"/>
              </a:spcBef>
              <a:spcAft>
                <a:spcPts val="600"/>
              </a:spcAft>
              <a:buClr>
                <a:schemeClr val="tx1"/>
              </a:buClr>
            </a:pPr>
            <a:r>
              <a:rPr lang="en-US" sz="2600" b="1" dirty="0" smtClean="0">
                <a:solidFill>
                  <a:srgbClr val="C00000"/>
                </a:solidFill>
              </a:rPr>
              <a:t>Brief</a:t>
            </a:r>
            <a:r>
              <a:rPr lang="en-US" sz="2600" dirty="0" smtClean="0">
                <a:solidFill>
                  <a:srgbClr val="C00000"/>
                </a:solidFill>
              </a:rPr>
              <a:t> </a:t>
            </a:r>
            <a:r>
              <a:rPr lang="en-US" sz="2600" b="1" dirty="0">
                <a:solidFill>
                  <a:srgbClr val="C00000"/>
                </a:solidFill>
              </a:rPr>
              <a:t>intervention </a:t>
            </a:r>
            <a:r>
              <a:rPr lang="en-US" sz="2600" dirty="0">
                <a:sym typeface="Wingdings" panose="05000000000000000000" pitchFamily="2" charset="2"/>
              </a:rPr>
              <a:t> Feeling comfortable following the guide/having the conversation</a:t>
            </a:r>
            <a:endParaRPr lang="en-US" sz="2600" dirty="0" smtClean="0"/>
          </a:p>
          <a:p>
            <a:pPr>
              <a:spcBef>
                <a:spcPts val="0"/>
              </a:spcBef>
              <a:spcAft>
                <a:spcPts val="600"/>
              </a:spcAft>
              <a:buClr>
                <a:schemeClr val="tx1"/>
              </a:buClr>
            </a:pPr>
            <a:r>
              <a:rPr lang="en-US" sz="2600" b="1" dirty="0" smtClean="0">
                <a:solidFill>
                  <a:srgbClr val="0000FF"/>
                </a:solidFill>
              </a:rPr>
              <a:t>Referral </a:t>
            </a:r>
            <a:r>
              <a:rPr lang="en-US" sz="2600" b="1" dirty="0">
                <a:solidFill>
                  <a:srgbClr val="0000FF"/>
                </a:solidFill>
                <a:sym typeface="Wingdings" panose="05000000000000000000" pitchFamily="2" charset="2"/>
              </a:rPr>
              <a:t>to treatment </a:t>
            </a:r>
            <a:r>
              <a:rPr lang="en-US" sz="2600" dirty="0">
                <a:sym typeface="Wingdings" panose="05000000000000000000" pitchFamily="2" charset="2"/>
              </a:rPr>
              <a:t> Knowing who/where/what is available; warm handoff</a:t>
            </a:r>
            <a:endParaRPr lang="en-US" sz="2600" dirty="0"/>
          </a:p>
        </p:txBody>
      </p:sp>
    </p:spTree>
    <p:extLst>
      <p:ext uri="{BB962C8B-B14F-4D97-AF65-F5344CB8AC3E}">
        <p14:creationId xmlns:p14="http://schemas.microsoft.com/office/powerpoint/2010/main" val="2316752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44974"/>
            <a:ext cx="7488627" cy="3368674"/>
          </a:xfrm>
        </p:spPr>
        <p:txBody>
          <a:bodyPr>
            <a:normAutofit/>
          </a:bodyPr>
          <a:lstStyle/>
          <a:p>
            <a:pPr>
              <a:lnSpc>
                <a:spcPct val="90000"/>
              </a:lnSpc>
              <a:spcBef>
                <a:spcPts val="0"/>
              </a:spcBef>
              <a:spcAft>
                <a:spcPts val="1200"/>
              </a:spcAft>
            </a:pPr>
            <a:r>
              <a:rPr lang="en-US" sz="2600" dirty="0" smtClean="0"/>
              <a:t>Treatment works </a:t>
            </a:r>
          </a:p>
          <a:p>
            <a:pPr>
              <a:lnSpc>
                <a:spcPct val="90000"/>
              </a:lnSpc>
              <a:spcBef>
                <a:spcPts val="0"/>
              </a:spcBef>
              <a:spcAft>
                <a:spcPts val="1200"/>
              </a:spcAft>
            </a:pPr>
            <a:r>
              <a:rPr lang="en-US" sz="2600" dirty="0" smtClean="0"/>
              <a:t>With </a:t>
            </a:r>
            <a:r>
              <a:rPr lang="en-US" sz="2600" dirty="0"/>
              <a:t>a minimal amount of </a:t>
            </a:r>
            <a:r>
              <a:rPr lang="en-US" sz="2600" dirty="0" smtClean="0"/>
              <a:t/>
            </a:r>
            <a:br>
              <a:rPr lang="en-US" sz="2600" dirty="0" smtClean="0"/>
            </a:br>
            <a:r>
              <a:rPr lang="en-US" sz="2600" dirty="0" smtClean="0"/>
              <a:t>preparation</a:t>
            </a:r>
            <a:r>
              <a:rPr lang="en-US" sz="2600" dirty="0"/>
              <a:t>, you can know what </a:t>
            </a:r>
            <a:r>
              <a:rPr lang="en-US" sz="2600" dirty="0" smtClean="0"/>
              <a:t/>
            </a:r>
            <a:br>
              <a:rPr lang="en-US" sz="2600" dirty="0" smtClean="0"/>
            </a:br>
            <a:r>
              <a:rPr lang="en-US" sz="2600" dirty="0" smtClean="0"/>
              <a:t>is </a:t>
            </a:r>
            <a:r>
              <a:rPr lang="en-US" sz="2600" dirty="0"/>
              <a:t>available in your </a:t>
            </a:r>
            <a:r>
              <a:rPr lang="en-US" sz="2600" dirty="0" smtClean="0"/>
              <a:t>community</a:t>
            </a:r>
          </a:p>
          <a:p>
            <a:pPr>
              <a:lnSpc>
                <a:spcPct val="90000"/>
              </a:lnSpc>
              <a:spcBef>
                <a:spcPts val="0"/>
              </a:spcBef>
              <a:spcAft>
                <a:spcPts val="1200"/>
              </a:spcAft>
            </a:pPr>
            <a:r>
              <a:rPr lang="en-US" sz="2600" dirty="0"/>
              <a:t>Clarify your procedures </a:t>
            </a:r>
            <a:r>
              <a:rPr lang="en-US" sz="2600" dirty="0" smtClean="0"/>
              <a:t>for </a:t>
            </a:r>
            <a:br>
              <a:rPr lang="en-US" sz="2600" dirty="0" smtClean="0"/>
            </a:br>
            <a:r>
              <a:rPr lang="en-US" sz="2600" dirty="0" smtClean="0"/>
              <a:t>referral </a:t>
            </a:r>
          </a:p>
          <a:p>
            <a:pPr>
              <a:lnSpc>
                <a:spcPct val="90000"/>
              </a:lnSpc>
              <a:spcBef>
                <a:spcPts val="0"/>
              </a:spcBef>
              <a:spcAft>
                <a:spcPts val="1200"/>
              </a:spcAft>
            </a:pPr>
            <a:r>
              <a:rPr lang="en-US" sz="2600" dirty="0"/>
              <a:t>Warm handoffs work </a:t>
            </a:r>
            <a:r>
              <a:rPr lang="en-US" sz="2600" dirty="0" smtClean="0"/>
              <a:t>best</a:t>
            </a:r>
          </a:p>
          <a:p>
            <a:pPr>
              <a:lnSpc>
                <a:spcPct val="90000"/>
              </a:lnSpc>
              <a:spcBef>
                <a:spcPts val="0"/>
              </a:spcBef>
              <a:spcAft>
                <a:spcPts val="1200"/>
              </a:spcAft>
            </a:pPr>
            <a:r>
              <a:rPr lang="en-US" sz="2600" dirty="0" smtClean="0"/>
              <a:t>Follow up!</a:t>
            </a:r>
          </a:p>
        </p:txBody>
      </p:sp>
      <p:sp>
        <p:nvSpPr>
          <p:cNvPr id="5" name="Title 1"/>
          <p:cNvSpPr>
            <a:spLocks noGrp="1"/>
          </p:cNvSpPr>
          <p:nvPr>
            <p:ph type="title"/>
          </p:nvPr>
        </p:nvSpPr>
        <p:spPr>
          <a:xfrm>
            <a:off x="982134" y="457201"/>
            <a:ext cx="7704667" cy="1554480"/>
          </a:xfrm>
        </p:spPr>
        <p:txBody>
          <a:bodyPr/>
          <a:lstStyle/>
          <a:p>
            <a:r>
              <a:rPr lang="en-US" dirty="0" smtClean="0"/>
              <a:t>Summary</a:t>
            </a:r>
            <a:endParaRPr lang="en-US" dirty="0"/>
          </a:p>
        </p:txBody>
      </p:sp>
      <p:pic>
        <p:nvPicPr>
          <p:cNvPr id="6" name="Picture 3" descr="V:\PROJECTS\DSI\SBIRT-MedRes\Graphics\REFERRAL\1216563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232" y="1818213"/>
            <a:ext cx="2662797"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88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1061938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174557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and SBIRT</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1200"/>
              </a:spcBef>
              <a:spcAft>
                <a:spcPts val="1200"/>
              </a:spcAft>
              <a:buNone/>
            </a:pPr>
            <a:r>
              <a:rPr lang="en-US" sz="2800" dirty="0"/>
              <a:t>Primary care is one of the </a:t>
            </a:r>
            <a:r>
              <a:rPr lang="en-US" sz="2800" b="1" dirty="0">
                <a:solidFill>
                  <a:srgbClr val="002060"/>
                </a:solidFill>
              </a:rPr>
              <a:t>most opportune points of contact </a:t>
            </a:r>
            <a:r>
              <a:rPr lang="en-US" sz="2800" dirty="0"/>
              <a:t>for substance use issues. Many patients are </a:t>
            </a:r>
            <a:r>
              <a:rPr lang="en-US" sz="2800" b="1" dirty="0">
                <a:solidFill>
                  <a:srgbClr val="002060"/>
                </a:solidFill>
              </a:rPr>
              <a:t>more likely to </a:t>
            </a:r>
            <a:r>
              <a:rPr lang="en-US" sz="2800" b="1" dirty="0" smtClean="0">
                <a:solidFill>
                  <a:srgbClr val="002060"/>
                </a:solidFill>
              </a:rPr>
              <a:t>discuss </a:t>
            </a:r>
            <a:br>
              <a:rPr lang="en-US" sz="2800" b="1" dirty="0" smtClean="0">
                <a:solidFill>
                  <a:srgbClr val="002060"/>
                </a:solidFill>
              </a:rPr>
            </a:br>
            <a:r>
              <a:rPr lang="en-US" sz="2800" b="1" dirty="0" smtClean="0">
                <a:solidFill>
                  <a:srgbClr val="002060"/>
                </a:solidFill>
              </a:rPr>
              <a:t>this </a:t>
            </a:r>
            <a:r>
              <a:rPr lang="en-US" sz="2800" b="1" dirty="0">
                <a:solidFill>
                  <a:srgbClr val="002060"/>
                </a:solidFill>
              </a:rPr>
              <a:t>subject </a:t>
            </a:r>
            <a:r>
              <a:rPr lang="en-US" sz="2800" dirty="0" smtClean="0"/>
              <a:t>with </a:t>
            </a:r>
            <a:r>
              <a:rPr lang="en-US" sz="2800" dirty="0"/>
              <a:t>their </a:t>
            </a:r>
            <a:r>
              <a:rPr lang="en-US" sz="2800" dirty="0" smtClean="0"/>
              <a:t/>
            </a:r>
            <a:br>
              <a:rPr lang="en-US" sz="2800" dirty="0" smtClean="0"/>
            </a:br>
            <a:r>
              <a:rPr lang="en-US" sz="2800" dirty="0" smtClean="0"/>
              <a:t>healthcare provider than </a:t>
            </a:r>
            <a:br>
              <a:rPr lang="en-US" sz="2800" dirty="0" smtClean="0"/>
            </a:br>
            <a:r>
              <a:rPr lang="en-US" sz="2800" dirty="0" smtClean="0"/>
              <a:t>with </a:t>
            </a:r>
            <a:r>
              <a:rPr lang="en-US" sz="2800" dirty="0"/>
              <a:t>a </a:t>
            </a:r>
            <a:r>
              <a:rPr lang="en-US" sz="2800" dirty="0" smtClean="0"/>
              <a:t>family member</a:t>
            </a:r>
            <a:r>
              <a:rPr lang="en-US" sz="2800" dirty="0"/>
              <a:t>, </a:t>
            </a:r>
            <a:r>
              <a:rPr lang="en-US" sz="2800" dirty="0" smtClean="0"/>
              <a:t/>
            </a:r>
            <a:br>
              <a:rPr lang="en-US" sz="2800" dirty="0" smtClean="0"/>
            </a:br>
            <a:r>
              <a:rPr lang="en-US" sz="2800" dirty="0" smtClean="0"/>
              <a:t>therapist, or </a:t>
            </a:r>
            <a:r>
              <a:rPr lang="en-US" sz="2800" dirty="0"/>
              <a:t>rehab </a:t>
            </a:r>
            <a:r>
              <a:rPr lang="en-US" sz="2800" dirty="0" smtClean="0"/>
              <a:t>specialist.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823" y="3479888"/>
            <a:ext cx="2901813" cy="2194560"/>
          </a:xfrm>
          <a:prstGeom prst="rect">
            <a:avLst/>
          </a:prstGeom>
        </p:spPr>
      </p:pic>
    </p:spTree>
    <p:extLst>
      <p:ext uri="{BB962C8B-B14F-4D97-AF65-F5344CB8AC3E}">
        <p14:creationId xmlns:p14="http://schemas.microsoft.com/office/powerpoint/2010/main" val="7747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and SBIRT</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1200"/>
              </a:spcBef>
              <a:spcAft>
                <a:spcPts val="1200"/>
              </a:spcAft>
              <a:buNone/>
            </a:pPr>
            <a:r>
              <a:rPr lang="en-US" sz="2800" dirty="0" smtClean="0"/>
              <a:t>Given </a:t>
            </a:r>
            <a:r>
              <a:rPr lang="en-US" sz="2800" dirty="0"/>
              <a:t>the prevalence of </a:t>
            </a:r>
            <a:r>
              <a:rPr lang="en-US" sz="2800" dirty="0" smtClean="0"/>
              <a:t/>
            </a:r>
            <a:br>
              <a:rPr lang="en-US" sz="2800" dirty="0" smtClean="0"/>
            </a:br>
            <a:r>
              <a:rPr lang="en-US" sz="2800" dirty="0" smtClean="0"/>
              <a:t>substance </a:t>
            </a:r>
            <a:r>
              <a:rPr lang="en-US" sz="2800" dirty="0"/>
              <a:t>use disorder </a:t>
            </a:r>
            <a:r>
              <a:rPr lang="en-US" sz="2800" dirty="0" smtClean="0"/>
              <a:t/>
            </a:r>
            <a:br>
              <a:rPr lang="en-US" sz="2800" dirty="0" smtClean="0"/>
            </a:br>
            <a:r>
              <a:rPr lang="en-US" sz="2800" dirty="0" smtClean="0"/>
              <a:t>nationwide</a:t>
            </a:r>
            <a:r>
              <a:rPr lang="en-US" sz="2800" dirty="0"/>
              <a:t>, it </a:t>
            </a:r>
            <a:r>
              <a:rPr lang="en-US" sz="2800" dirty="0" smtClean="0"/>
              <a:t>makes </a:t>
            </a:r>
            <a:r>
              <a:rPr lang="en-US" sz="2800" dirty="0"/>
              <a:t>good </a:t>
            </a:r>
            <a:r>
              <a:rPr lang="en-US" sz="2800" dirty="0" smtClean="0"/>
              <a:t/>
            </a:r>
            <a:br>
              <a:rPr lang="en-US" sz="2800" dirty="0" smtClean="0"/>
            </a:br>
            <a:r>
              <a:rPr lang="en-US" sz="2800" dirty="0" smtClean="0"/>
              <a:t>sense </a:t>
            </a:r>
            <a:r>
              <a:rPr lang="en-US" sz="2800" dirty="0"/>
              <a:t>for </a:t>
            </a:r>
            <a:r>
              <a:rPr lang="en-US" sz="2800" b="1" dirty="0" smtClean="0">
                <a:solidFill>
                  <a:srgbClr val="002060"/>
                </a:solidFill>
              </a:rPr>
              <a:t>primary </a:t>
            </a:r>
            <a:r>
              <a:rPr lang="en-US" sz="2800" b="1" dirty="0">
                <a:solidFill>
                  <a:srgbClr val="002060"/>
                </a:solidFill>
              </a:rPr>
              <a:t>care </a:t>
            </a:r>
            <a:r>
              <a:rPr lang="en-US" sz="2800" b="1" dirty="0" smtClean="0">
                <a:solidFill>
                  <a:srgbClr val="002060"/>
                </a:solidFill>
              </a:rPr>
              <a:t/>
            </a:r>
            <a:br>
              <a:rPr lang="en-US" sz="2800" b="1" dirty="0" smtClean="0">
                <a:solidFill>
                  <a:srgbClr val="002060"/>
                </a:solidFill>
              </a:rPr>
            </a:br>
            <a:r>
              <a:rPr lang="en-US" sz="2800" b="1" dirty="0" smtClean="0">
                <a:solidFill>
                  <a:srgbClr val="002060"/>
                </a:solidFill>
              </a:rPr>
              <a:t>practitioners </a:t>
            </a:r>
            <a:r>
              <a:rPr lang="en-US" sz="2800" dirty="0" smtClean="0"/>
              <a:t>– </a:t>
            </a:r>
            <a:r>
              <a:rPr lang="en-US" sz="2800" dirty="0"/>
              <a:t>rather than </a:t>
            </a:r>
            <a:r>
              <a:rPr lang="en-US" sz="2800" dirty="0" smtClean="0"/>
              <a:t/>
            </a:r>
            <a:br>
              <a:rPr lang="en-US" sz="2800" dirty="0" smtClean="0"/>
            </a:br>
            <a:r>
              <a:rPr lang="en-US" sz="2800" dirty="0" smtClean="0"/>
              <a:t>trauma centers </a:t>
            </a:r>
            <a:r>
              <a:rPr lang="en-US" sz="2800" dirty="0"/>
              <a:t>or specialists – </a:t>
            </a:r>
            <a:r>
              <a:rPr lang="en-US" sz="2800" dirty="0" smtClean="0"/>
              <a:t/>
            </a:r>
            <a:br>
              <a:rPr lang="en-US" sz="2800" dirty="0" smtClean="0"/>
            </a:br>
            <a:r>
              <a:rPr lang="en-US" sz="2800" dirty="0" smtClean="0"/>
              <a:t>to be </a:t>
            </a:r>
            <a:r>
              <a:rPr lang="en-US" sz="2800" dirty="0"/>
              <a:t>a </a:t>
            </a:r>
            <a:r>
              <a:rPr lang="en-US" sz="2800" b="1" dirty="0">
                <a:solidFill>
                  <a:srgbClr val="002060"/>
                </a:solidFill>
              </a:rPr>
              <a:t>first line of </a:t>
            </a:r>
            <a:r>
              <a:rPr lang="en-US" sz="2800" b="1" dirty="0" smtClean="0">
                <a:solidFill>
                  <a:srgbClr val="002060"/>
                </a:solidFill>
              </a:rPr>
              <a:t>response</a:t>
            </a:r>
            <a:r>
              <a:rPr lang="en-US" sz="2800" dirty="0" smtClean="0"/>
              <a:t>.</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038" y="2276736"/>
            <a:ext cx="2592137" cy="3200400"/>
          </a:xfrm>
          <a:prstGeom prst="rect">
            <a:avLst/>
          </a:prstGeom>
        </p:spPr>
      </p:pic>
    </p:spTree>
    <p:extLst>
      <p:ext uri="{BB962C8B-B14F-4D97-AF65-F5344CB8AC3E}">
        <p14:creationId xmlns:p14="http://schemas.microsoft.com/office/powerpoint/2010/main" val="1906707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and SBIRT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2060"/>
                </a:solidFill>
              </a:rPr>
              <a:t>As </a:t>
            </a:r>
            <a:r>
              <a:rPr lang="en-US" sz="2800" b="1" dirty="0">
                <a:solidFill>
                  <a:srgbClr val="002060"/>
                </a:solidFill>
              </a:rPr>
              <a:t>discussed earlier </a:t>
            </a:r>
            <a:r>
              <a:rPr lang="en-US" sz="2800" b="1" dirty="0" smtClean="0">
                <a:solidFill>
                  <a:srgbClr val="002060"/>
                </a:solidFill>
                <a:sym typeface="Wingdings" panose="05000000000000000000" pitchFamily="2" charset="2"/>
              </a:rPr>
              <a:t></a:t>
            </a:r>
          </a:p>
          <a:p>
            <a:pPr>
              <a:lnSpc>
                <a:spcPct val="90000"/>
              </a:lnSpc>
              <a:spcBef>
                <a:spcPts val="0"/>
              </a:spcBef>
              <a:spcAft>
                <a:spcPts val="1200"/>
              </a:spcAft>
            </a:pPr>
            <a:r>
              <a:rPr lang="en-US" sz="2600" dirty="0" smtClean="0">
                <a:sym typeface="Wingdings" panose="05000000000000000000" pitchFamily="2" charset="2"/>
              </a:rPr>
              <a:t>Approximately </a:t>
            </a:r>
            <a:r>
              <a:rPr lang="en-US" sz="2600" dirty="0"/>
              <a:t>5% of patients screened will require a referral to </a:t>
            </a:r>
            <a:r>
              <a:rPr lang="en-US" sz="2600" dirty="0" smtClean="0"/>
              <a:t>treatment</a:t>
            </a:r>
          </a:p>
          <a:p>
            <a:pPr>
              <a:lnSpc>
                <a:spcPct val="90000"/>
              </a:lnSpc>
              <a:spcBef>
                <a:spcPts val="0"/>
              </a:spcBef>
              <a:spcAft>
                <a:spcPts val="1200"/>
              </a:spcAft>
            </a:pPr>
            <a:r>
              <a:rPr lang="en-US" sz="2600" dirty="0" smtClean="0"/>
              <a:t>Substance </a:t>
            </a:r>
            <a:r>
              <a:rPr lang="en-US" sz="2600" dirty="0"/>
              <a:t>use disorder is a </a:t>
            </a:r>
            <a:br>
              <a:rPr lang="en-US" sz="2600" dirty="0"/>
            </a:br>
            <a:r>
              <a:rPr lang="en-US" sz="2600" dirty="0"/>
              <a:t>chronic and relapsing illness,</a:t>
            </a:r>
            <a:br>
              <a:rPr lang="en-US" sz="2600" dirty="0"/>
            </a:br>
            <a:r>
              <a:rPr lang="en-US" sz="2600" dirty="0"/>
              <a:t>so continuous monitoring</a:t>
            </a:r>
            <a:br>
              <a:rPr lang="en-US" sz="2600" dirty="0"/>
            </a:br>
            <a:r>
              <a:rPr lang="en-US" sz="2600" dirty="0"/>
              <a:t>is </a:t>
            </a:r>
            <a:r>
              <a:rPr lang="en-US" sz="2600" dirty="0" smtClean="0"/>
              <a:t>needed</a:t>
            </a:r>
          </a:p>
          <a:p>
            <a:pPr>
              <a:lnSpc>
                <a:spcPct val="90000"/>
              </a:lnSpc>
              <a:spcBef>
                <a:spcPts val="0"/>
              </a:spcBef>
              <a:spcAft>
                <a:spcPts val="1200"/>
              </a:spcAft>
            </a:pPr>
            <a:r>
              <a:rPr lang="en-US" sz="2600" dirty="0" smtClean="0"/>
              <a:t>Monitoring </a:t>
            </a:r>
            <a:r>
              <a:rPr lang="en-US" sz="2600" dirty="0"/>
              <a:t>and follow-up</a:t>
            </a:r>
            <a:br>
              <a:rPr lang="en-US" sz="2600" dirty="0"/>
            </a:br>
            <a:r>
              <a:rPr lang="en-US" sz="2600" dirty="0"/>
              <a:t>in primary care is </a:t>
            </a:r>
            <a:r>
              <a:rPr lang="en-US" sz="2600" dirty="0" smtClean="0"/>
              <a:t>essential</a:t>
            </a:r>
            <a:endParaRPr lang="en-US" sz="2600" dirty="0"/>
          </a:p>
        </p:txBody>
      </p:sp>
      <p:pic>
        <p:nvPicPr>
          <p:cNvPr id="5" name="Picture 2" descr="V:\PROJECTS\DSI\SBIRT-MedRes\Graphics\REFERRAL\1470765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948" r="12436"/>
          <a:stretch/>
        </p:blipFill>
        <p:spPr bwMode="auto">
          <a:xfrm>
            <a:off x="5537571" y="3007232"/>
            <a:ext cx="2989104"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6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and SBIRT</a:t>
            </a:r>
            <a:endParaRPr lang="en-US" dirty="0"/>
          </a:p>
        </p:txBody>
      </p:sp>
      <p:sp>
        <p:nvSpPr>
          <p:cNvPr id="3" name="Content Placeholder 2"/>
          <p:cNvSpPr>
            <a:spLocks noGrp="1"/>
          </p:cNvSpPr>
          <p:nvPr>
            <p:ph idx="1"/>
          </p:nvPr>
        </p:nvSpPr>
        <p:spPr>
          <a:xfrm>
            <a:off x="982134" y="2254848"/>
            <a:ext cx="7704667" cy="3332816"/>
          </a:xfrm>
        </p:spPr>
        <p:txBody>
          <a:bodyPr>
            <a:normAutofit/>
          </a:bodyPr>
          <a:lstStyle/>
          <a:p>
            <a:pPr marL="0" indent="0">
              <a:lnSpc>
                <a:spcPct val="90000"/>
              </a:lnSpc>
              <a:spcBef>
                <a:spcPts val="0"/>
              </a:spcBef>
              <a:spcAft>
                <a:spcPts val="600"/>
              </a:spcAft>
              <a:buNone/>
            </a:pPr>
            <a:r>
              <a:rPr lang="en-US" sz="2800" b="1" dirty="0" smtClean="0">
                <a:solidFill>
                  <a:srgbClr val="002060"/>
                </a:solidFill>
                <a:sym typeface="Wingdings" panose="05000000000000000000" pitchFamily="2" charset="2"/>
              </a:rPr>
              <a:t>Address the “treatment gap”</a:t>
            </a:r>
          </a:p>
          <a:p>
            <a:pPr>
              <a:lnSpc>
                <a:spcPct val="90000"/>
              </a:lnSpc>
              <a:spcBef>
                <a:spcPts val="0"/>
              </a:spcBef>
              <a:spcAft>
                <a:spcPts val="600"/>
              </a:spcAft>
            </a:pPr>
            <a:r>
              <a:rPr lang="en-US" sz="2600" dirty="0" smtClean="0">
                <a:sym typeface="Wingdings" panose="05000000000000000000" pitchFamily="2" charset="2"/>
              </a:rPr>
              <a:t>Only </a:t>
            </a:r>
            <a:r>
              <a:rPr lang="en-US" sz="2600" dirty="0"/>
              <a:t>~10% with substance use </a:t>
            </a:r>
            <a:r>
              <a:rPr lang="en-US" sz="2600" dirty="0" smtClean="0"/>
              <a:t>disorder (</a:t>
            </a:r>
            <a:r>
              <a:rPr lang="en-US" sz="2600" dirty="0"/>
              <a:t>SUD) receive </a:t>
            </a:r>
            <a:r>
              <a:rPr lang="en-US" sz="2600" b="1" dirty="0">
                <a:solidFill>
                  <a:srgbClr val="006600"/>
                </a:solidFill>
              </a:rPr>
              <a:t>any kind </a:t>
            </a:r>
            <a:r>
              <a:rPr lang="en-US" sz="2600" b="1" dirty="0" smtClean="0">
                <a:solidFill>
                  <a:srgbClr val="006600"/>
                </a:solidFill>
              </a:rPr>
              <a:t>of </a:t>
            </a:r>
            <a:r>
              <a:rPr lang="en-US" sz="2600" b="1" dirty="0">
                <a:solidFill>
                  <a:srgbClr val="006600"/>
                </a:solidFill>
              </a:rPr>
              <a:t>treatment</a:t>
            </a:r>
            <a:endParaRPr lang="en-US" sz="2600" dirty="0" smtClean="0"/>
          </a:p>
          <a:p>
            <a:pPr>
              <a:lnSpc>
                <a:spcPct val="90000"/>
              </a:lnSpc>
              <a:spcBef>
                <a:spcPts val="0"/>
              </a:spcBef>
              <a:spcAft>
                <a:spcPts val="1200"/>
              </a:spcAft>
            </a:pPr>
            <a:r>
              <a:rPr lang="en-US" sz="2600" dirty="0" smtClean="0"/>
              <a:t>Over </a:t>
            </a:r>
            <a:r>
              <a:rPr lang="en-US" sz="2600" dirty="0"/>
              <a:t>40% with SUD also have mental </a:t>
            </a:r>
            <a:r>
              <a:rPr lang="en-US" sz="2600" dirty="0" smtClean="0"/>
              <a:t>illness</a:t>
            </a:r>
            <a:r>
              <a:rPr lang="en-US" sz="2600" dirty="0"/>
              <a:t>, </a:t>
            </a:r>
            <a:r>
              <a:rPr lang="en-US" sz="2600" dirty="0" smtClean="0"/>
              <a:t>but </a:t>
            </a:r>
            <a:r>
              <a:rPr lang="en-US" sz="2600" dirty="0"/>
              <a:t>less than half (48%) get </a:t>
            </a:r>
            <a:r>
              <a:rPr lang="en-US" sz="2600" b="1" dirty="0">
                <a:solidFill>
                  <a:srgbClr val="7030A0"/>
                </a:solidFill>
              </a:rPr>
              <a:t>treatment for </a:t>
            </a:r>
            <a:r>
              <a:rPr lang="en-US" sz="2600" b="1" dirty="0" smtClean="0">
                <a:solidFill>
                  <a:srgbClr val="7030A0"/>
                </a:solidFill>
              </a:rPr>
              <a:t>either</a:t>
            </a:r>
          </a:p>
          <a:p>
            <a:pPr marL="0" indent="0">
              <a:lnSpc>
                <a:spcPct val="90000"/>
              </a:lnSpc>
              <a:spcBef>
                <a:spcPts val="0"/>
              </a:spcBef>
              <a:spcAft>
                <a:spcPts val="600"/>
              </a:spcAft>
              <a:buNone/>
            </a:pPr>
            <a:r>
              <a:rPr lang="en-US" sz="2800" b="1" dirty="0">
                <a:solidFill>
                  <a:srgbClr val="002060"/>
                </a:solidFill>
              </a:rPr>
              <a:t>Overcome barriers, stigma, </a:t>
            </a:r>
            <a:r>
              <a:rPr lang="en-US" sz="2800" b="1" dirty="0" smtClean="0">
                <a:solidFill>
                  <a:srgbClr val="002060"/>
                </a:solidFill>
              </a:rPr>
              <a:t>misbeliefs</a:t>
            </a:r>
            <a:endParaRPr lang="en-US" sz="2800" dirty="0" smtClean="0"/>
          </a:p>
          <a:p>
            <a:pPr>
              <a:lnSpc>
                <a:spcPct val="90000"/>
              </a:lnSpc>
              <a:spcBef>
                <a:spcPts val="0"/>
              </a:spcBef>
              <a:spcAft>
                <a:spcPts val="600"/>
              </a:spcAft>
            </a:pPr>
            <a:r>
              <a:rPr lang="en-US" sz="2600" dirty="0" smtClean="0"/>
              <a:t>Not </a:t>
            </a:r>
            <a:r>
              <a:rPr lang="en-US" sz="2600" b="1" dirty="0">
                <a:solidFill>
                  <a:srgbClr val="006600"/>
                </a:solidFill>
              </a:rPr>
              <a:t>a moral weakness </a:t>
            </a:r>
            <a:r>
              <a:rPr lang="en-US" sz="2600" dirty="0"/>
              <a:t>or willful rejection of social </a:t>
            </a:r>
            <a:r>
              <a:rPr lang="en-US" sz="2600" dirty="0" smtClean="0"/>
              <a:t>norms</a:t>
            </a:r>
          </a:p>
          <a:p>
            <a:pPr>
              <a:lnSpc>
                <a:spcPct val="90000"/>
              </a:lnSpc>
              <a:spcBef>
                <a:spcPts val="0"/>
              </a:spcBef>
              <a:spcAft>
                <a:spcPts val="600"/>
              </a:spcAft>
            </a:pPr>
            <a:r>
              <a:rPr lang="en-US" sz="2600" dirty="0" smtClean="0"/>
              <a:t>Deserves </a:t>
            </a:r>
            <a:r>
              <a:rPr lang="en-US" sz="2600" b="1" dirty="0">
                <a:solidFill>
                  <a:srgbClr val="7030A0"/>
                </a:solidFill>
              </a:rPr>
              <a:t>same level of attention </a:t>
            </a:r>
            <a:r>
              <a:rPr lang="en-US" sz="2600" dirty="0"/>
              <a:t>as other chronic health </a:t>
            </a:r>
            <a:r>
              <a:rPr lang="en-US" sz="2600" dirty="0" smtClean="0"/>
              <a:t>concerns</a:t>
            </a:r>
            <a:endParaRPr lang="en-US" sz="2600" dirty="0"/>
          </a:p>
        </p:txBody>
      </p:sp>
    </p:spTree>
    <p:extLst>
      <p:ext uri="{BB962C8B-B14F-4D97-AF65-F5344CB8AC3E}">
        <p14:creationId xmlns:p14="http://schemas.microsoft.com/office/powerpoint/2010/main" val="68419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Hope &amp; Optimism</a:t>
            </a:r>
            <a:endParaRPr lang="en-US" dirty="0"/>
          </a:p>
        </p:txBody>
      </p:sp>
      <p:sp>
        <p:nvSpPr>
          <p:cNvPr id="3" name="Content Placeholder 2"/>
          <p:cNvSpPr>
            <a:spLocks noGrp="1"/>
          </p:cNvSpPr>
          <p:nvPr>
            <p:ph idx="1"/>
          </p:nvPr>
        </p:nvSpPr>
        <p:spPr>
          <a:xfrm>
            <a:off x="982134" y="2254848"/>
            <a:ext cx="7704667" cy="3332816"/>
          </a:xfrm>
        </p:spPr>
        <p:txBody>
          <a:bodyPr>
            <a:normAutofit/>
          </a:bodyPr>
          <a:lstStyle/>
          <a:p>
            <a:pPr>
              <a:spcBef>
                <a:spcPts val="0"/>
              </a:spcBef>
              <a:spcAft>
                <a:spcPts val="1800"/>
              </a:spcAft>
            </a:pPr>
            <a:r>
              <a:rPr lang="en-US" sz="2600" dirty="0" smtClean="0">
                <a:sym typeface="Wingdings" panose="05000000000000000000" pitchFamily="2" charset="2"/>
              </a:rPr>
              <a:t>Addiction </a:t>
            </a:r>
            <a:r>
              <a:rPr lang="en-US" sz="2600" dirty="0"/>
              <a:t>to alcohol or drugs is a </a:t>
            </a:r>
            <a:r>
              <a:rPr lang="en-US" sz="2600" b="1" dirty="0">
                <a:solidFill>
                  <a:srgbClr val="002060"/>
                </a:solidFill>
              </a:rPr>
              <a:t>chronic </a:t>
            </a:r>
            <a:r>
              <a:rPr lang="en-US" sz="2600" dirty="0"/>
              <a:t>but </a:t>
            </a:r>
            <a:r>
              <a:rPr lang="en-US" sz="2600" b="1" dirty="0">
                <a:solidFill>
                  <a:srgbClr val="002060"/>
                </a:solidFill>
              </a:rPr>
              <a:t>treatable brain disease </a:t>
            </a:r>
            <a:r>
              <a:rPr lang="en-US" sz="2600" dirty="0"/>
              <a:t>that requires medical treatment, not moral </a:t>
            </a:r>
            <a:r>
              <a:rPr lang="en-US" sz="2600" dirty="0" smtClean="0"/>
              <a:t>judgment</a:t>
            </a:r>
          </a:p>
          <a:p>
            <a:pPr>
              <a:spcBef>
                <a:spcPts val="0"/>
              </a:spcBef>
              <a:spcAft>
                <a:spcPts val="1200"/>
              </a:spcAft>
              <a:buClr>
                <a:schemeClr val="tx1"/>
              </a:buClr>
            </a:pPr>
            <a:r>
              <a:rPr lang="en-US" sz="2600" b="1" dirty="0">
                <a:solidFill>
                  <a:srgbClr val="0000FF"/>
                </a:solidFill>
              </a:rPr>
              <a:t>Evidence-based treatments </a:t>
            </a:r>
            <a:r>
              <a:rPr lang="en-US" sz="2600" dirty="0"/>
              <a:t>– both medications and behavioral therapies – </a:t>
            </a:r>
            <a:r>
              <a:rPr lang="en-US" sz="2600" dirty="0" smtClean="0"/>
              <a:t>can </a:t>
            </a:r>
            <a:r>
              <a:rPr lang="en-US" sz="2600" b="1" dirty="0">
                <a:solidFill>
                  <a:srgbClr val="7030A0"/>
                </a:solidFill>
              </a:rPr>
              <a:t>save people’s lives </a:t>
            </a:r>
            <a:r>
              <a:rPr lang="en-US" sz="2600" dirty="0"/>
              <a:t>and </a:t>
            </a:r>
            <a:r>
              <a:rPr lang="en-US" sz="2600" b="1" dirty="0">
                <a:solidFill>
                  <a:srgbClr val="006600"/>
                </a:solidFill>
              </a:rPr>
              <a:t>restore health, well-being, and </a:t>
            </a:r>
            <a:r>
              <a:rPr lang="en-US" sz="2600" b="1" dirty="0" smtClean="0">
                <a:solidFill>
                  <a:srgbClr val="006600"/>
                </a:solidFill>
              </a:rPr>
              <a:t>function</a:t>
            </a:r>
            <a:endParaRPr lang="en-US" sz="2600" b="1" dirty="0" smtClean="0">
              <a:solidFill>
                <a:srgbClr val="7030A0"/>
              </a:solidFill>
            </a:endParaRPr>
          </a:p>
        </p:txBody>
      </p:sp>
    </p:spTree>
    <p:extLst>
      <p:ext uri="{BB962C8B-B14F-4D97-AF65-F5344CB8AC3E}">
        <p14:creationId xmlns:p14="http://schemas.microsoft.com/office/powerpoint/2010/main" val="428231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Care Continuum</a:t>
            </a:r>
            <a:endParaRPr lang="en-US" dirty="0"/>
          </a:p>
        </p:txBody>
      </p:sp>
      <p:graphicFrame>
        <p:nvGraphicFramePr>
          <p:cNvPr id="9" name="Table 8"/>
          <p:cNvGraphicFramePr>
            <a:graphicFrameLocks noGrp="1" noChangeAspect="1"/>
          </p:cNvGraphicFramePr>
          <p:nvPr>
            <p:extLst>
              <p:ext uri="{D42A27DB-BD31-4B8C-83A1-F6EECF244321}">
                <p14:modId xmlns:p14="http://schemas.microsoft.com/office/powerpoint/2010/main" val="1971137922"/>
              </p:ext>
            </p:extLst>
          </p:nvPr>
        </p:nvGraphicFramePr>
        <p:xfrm>
          <a:off x="941942" y="2011681"/>
          <a:ext cx="8022770" cy="3786217"/>
        </p:xfrm>
        <a:graphic>
          <a:graphicData uri="http://schemas.openxmlformats.org/drawingml/2006/table">
            <a:tbl>
              <a:tblPr firstRow="1" bandRow="1">
                <a:tableStyleId>{5C22544A-7EE6-4342-B048-85BDC9FD1C3A}</a:tableStyleId>
              </a:tblPr>
              <a:tblGrid>
                <a:gridCol w="1604554"/>
                <a:gridCol w="1604554"/>
                <a:gridCol w="1604554"/>
                <a:gridCol w="1604554"/>
                <a:gridCol w="1604554"/>
              </a:tblGrid>
              <a:tr h="3786217">
                <a:tc>
                  <a:txBody>
                    <a:bodyPr/>
                    <a:lstStyle/>
                    <a:p>
                      <a:r>
                        <a:rPr lang="en-US" sz="1500" dirty="0" smtClean="0">
                          <a:solidFill>
                            <a:srgbClr val="002060"/>
                          </a:solidFill>
                        </a:rPr>
                        <a:t>Enhancing Health</a:t>
                      </a:r>
                    </a:p>
                    <a:p>
                      <a:r>
                        <a:rPr lang="en-US" sz="1500" b="0" dirty="0" smtClean="0">
                          <a:solidFill>
                            <a:srgbClr val="002060"/>
                          </a:solidFill>
                        </a:rPr>
                        <a:t>Promoting optimum</a:t>
                      </a:r>
                      <a:r>
                        <a:rPr lang="en-US" sz="1500" b="0" baseline="0" dirty="0" smtClean="0">
                          <a:solidFill>
                            <a:srgbClr val="002060"/>
                          </a:solidFill>
                        </a:rPr>
                        <a:t> physical and mental health and well-being, free from substance misuse, through health  communications and access to health care service, income and economic security, and workplace certainty.</a:t>
                      </a:r>
                      <a:endParaRPr lang="en-US" sz="1500" b="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1E8FF"/>
                    </a:solidFill>
                  </a:tcPr>
                </a:tc>
                <a:tc>
                  <a:txBody>
                    <a:bodyPr/>
                    <a:lstStyle/>
                    <a:p>
                      <a:r>
                        <a:rPr lang="en-US" sz="1500" dirty="0" smtClean="0">
                          <a:solidFill>
                            <a:schemeClr val="tx1"/>
                          </a:solidFill>
                        </a:rPr>
                        <a:t>Primary</a:t>
                      </a:r>
                      <a:r>
                        <a:rPr lang="en-US" sz="1500" baseline="0" dirty="0" smtClean="0">
                          <a:solidFill>
                            <a:schemeClr val="tx1"/>
                          </a:solidFill>
                        </a:rPr>
                        <a:t> Prevention</a:t>
                      </a:r>
                    </a:p>
                    <a:p>
                      <a:r>
                        <a:rPr lang="en-US" sz="1500" b="0" dirty="0" smtClean="0">
                          <a:solidFill>
                            <a:schemeClr val="tx1"/>
                          </a:solidFill>
                        </a:rPr>
                        <a:t>Addressing individual and environmental</a:t>
                      </a:r>
                      <a:r>
                        <a:rPr lang="en-US" sz="1500" b="0" baseline="0" dirty="0" smtClean="0">
                          <a:solidFill>
                            <a:schemeClr val="tx1"/>
                          </a:solidFill>
                        </a:rPr>
                        <a:t> risk factors for substance use through evidence-based programs, policies, and strategies.</a:t>
                      </a:r>
                      <a:endParaRPr 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r>
                        <a:rPr lang="en-US" sz="1500" b="1" dirty="0" smtClean="0">
                          <a:solidFill>
                            <a:schemeClr val="accent2">
                              <a:lumMod val="50000"/>
                            </a:schemeClr>
                          </a:solidFill>
                        </a:rPr>
                        <a:t>Early Intervention</a:t>
                      </a:r>
                    </a:p>
                    <a:p>
                      <a:r>
                        <a:rPr lang="en-US" sz="1500" b="0" dirty="0" smtClean="0">
                          <a:solidFill>
                            <a:schemeClr val="accent2">
                              <a:lumMod val="50000"/>
                            </a:schemeClr>
                          </a:solidFill>
                        </a:rPr>
                        <a:t>Screening and detecting</a:t>
                      </a:r>
                      <a:r>
                        <a:rPr lang="en-US" sz="1500" b="1" baseline="0" dirty="0" smtClean="0">
                          <a:solidFill>
                            <a:schemeClr val="accent2">
                              <a:lumMod val="50000"/>
                            </a:schemeClr>
                          </a:solidFill>
                        </a:rPr>
                        <a:t>  </a:t>
                      </a:r>
                      <a:r>
                        <a:rPr lang="en-US" sz="1500" b="0" baseline="0" dirty="0" smtClean="0">
                          <a:solidFill>
                            <a:schemeClr val="accent2">
                              <a:lumMod val="50000"/>
                            </a:schemeClr>
                          </a:solidFill>
                        </a:rPr>
                        <a:t>substance use problems at an early stage and providing brief intervention as needed.</a:t>
                      </a:r>
                      <a:endParaRPr lang="en-US" sz="1500" b="0" dirty="0" smtClean="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r>
                        <a:rPr lang="en-US" sz="1500" b="1" dirty="0" smtClean="0">
                          <a:solidFill>
                            <a:srgbClr val="003A00"/>
                          </a:solidFill>
                        </a:rPr>
                        <a:t>Treatment</a:t>
                      </a:r>
                    </a:p>
                    <a:p>
                      <a:pPr algn="l"/>
                      <a:r>
                        <a:rPr lang="en-US" sz="1500" b="0" dirty="0" smtClean="0">
                          <a:solidFill>
                            <a:srgbClr val="003A00"/>
                          </a:solidFill>
                        </a:rPr>
                        <a:t>Intervening</a:t>
                      </a:r>
                      <a:r>
                        <a:rPr lang="en-US" sz="1500" b="0" baseline="0" dirty="0" smtClean="0">
                          <a:solidFill>
                            <a:srgbClr val="003A00"/>
                          </a:solidFill>
                        </a:rPr>
                        <a:t> through medication, counseling, and other supportive services to eliminate symptoms and achieve and maintain sobriety, physical, spiritual and mental health, and maximum functional ability.</a:t>
                      </a:r>
                      <a:endParaRPr lang="en-US" sz="1500" b="0" dirty="0">
                        <a:solidFill>
                          <a:srgbClr val="003A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FDD"/>
                    </a:solidFill>
                  </a:tcPr>
                </a:tc>
                <a:tc>
                  <a:txBody>
                    <a:bodyPr/>
                    <a:lstStyle/>
                    <a:p>
                      <a:r>
                        <a:rPr lang="en-US" sz="1500" dirty="0" smtClean="0">
                          <a:solidFill>
                            <a:srgbClr val="7030A0"/>
                          </a:solidFill>
                        </a:rPr>
                        <a:t>Recovery</a:t>
                      </a:r>
                      <a:r>
                        <a:rPr lang="en-US" sz="1500" baseline="0" dirty="0" smtClean="0">
                          <a:solidFill>
                            <a:srgbClr val="7030A0"/>
                          </a:solidFill>
                        </a:rPr>
                        <a:t> Support</a:t>
                      </a:r>
                    </a:p>
                    <a:p>
                      <a:r>
                        <a:rPr lang="en-US" sz="1500" b="0" dirty="0" smtClean="0">
                          <a:solidFill>
                            <a:srgbClr val="7030A0"/>
                          </a:solidFill>
                        </a:rPr>
                        <a:t>Removing barriers and providing supports to aid the long-term recovery</a:t>
                      </a:r>
                      <a:r>
                        <a:rPr lang="en-US" sz="1500" b="0" baseline="0" dirty="0" smtClean="0">
                          <a:solidFill>
                            <a:srgbClr val="7030A0"/>
                          </a:solidFill>
                        </a:rPr>
                        <a:t> process. Includes a range of social, educational, legal, and other services that facilitate recovery, wellness, and improved quality of life.</a:t>
                      </a:r>
                      <a:endParaRPr lang="en-US" sz="1500" b="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CCFF"/>
                    </a:solidFill>
                  </a:tcPr>
                </a:tc>
              </a:tr>
            </a:tbl>
          </a:graphicData>
        </a:graphic>
      </p:graphicFrame>
      <p:cxnSp>
        <p:nvCxnSpPr>
          <p:cNvPr id="10" name="Straight Arrow Connector 9"/>
          <p:cNvCxnSpPr/>
          <p:nvPr/>
        </p:nvCxnSpPr>
        <p:spPr>
          <a:xfrm flipV="1">
            <a:off x="972086" y="1858103"/>
            <a:ext cx="8004821" cy="10887"/>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651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B5B452-BD7A-4A93-B4B4-E6BDC934D445}"/>
              </a:ext>
            </a:extLst>
          </p:cNvPr>
          <p:cNvSpPr>
            <a:spLocks noGrp="1"/>
          </p:cNvSpPr>
          <p:nvPr>
            <p:ph sz="half" idx="1"/>
          </p:nvPr>
        </p:nvSpPr>
        <p:spPr>
          <a:xfrm>
            <a:off x="982133" y="2128295"/>
            <a:ext cx="3739896" cy="3331844"/>
          </a:xfrm>
        </p:spPr>
        <p:txBody>
          <a:bodyPr/>
          <a:lstStyle/>
          <a:p>
            <a:pPr marL="0" indent="0">
              <a:lnSpc>
                <a:spcPct val="90000"/>
              </a:lnSpc>
              <a:spcBef>
                <a:spcPts val="0"/>
              </a:spcBef>
              <a:spcAft>
                <a:spcPts val="600"/>
              </a:spcAft>
              <a:buNone/>
            </a:pPr>
            <a:r>
              <a:rPr lang="en-US" sz="2400" b="1" dirty="0">
                <a:solidFill>
                  <a:srgbClr val="002060"/>
                </a:solidFill>
              </a:rPr>
              <a:t>Substance Use Disorder Treatment </a:t>
            </a:r>
            <a:r>
              <a:rPr lang="en-US" sz="2400" dirty="0"/>
              <a:t>(</a:t>
            </a:r>
            <a:r>
              <a:rPr lang="en-US" sz="2400" i="1" dirty="0"/>
              <a:t>like treatment for most other illnesses</a:t>
            </a:r>
            <a:r>
              <a:rPr lang="en-US" sz="2400" dirty="0"/>
              <a:t>) </a:t>
            </a:r>
            <a:br>
              <a:rPr lang="en-US" sz="2400" dirty="0"/>
            </a:br>
            <a:r>
              <a:rPr lang="en-US" sz="2400" b="1" dirty="0">
                <a:solidFill>
                  <a:srgbClr val="002060"/>
                </a:solidFill>
              </a:rPr>
              <a:t>is designed to </a:t>
            </a:r>
            <a:r>
              <a:rPr lang="en-US" sz="2400" b="1" dirty="0" smtClean="0">
                <a:solidFill>
                  <a:srgbClr val="002060"/>
                </a:solidFill>
              </a:rPr>
              <a:t>→</a:t>
            </a:r>
            <a:r>
              <a:rPr lang="en-US" sz="2000" b="1" dirty="0" smtClean="0">
                <a:solidFill>
                  <a:srgbClr val="002060"/>
                </a:solidFill>
              </a:rPr>
              <a:t> </a:t>
            </a:r>
          </a:p>
          <a:p>
            <a:pPr>
              <a:lnSpc>
                <a:spcPct val="90000"/>
              </a:lnSpc>
              <a:spcBef>
                <a:spcPts val="0"/>
              </a:spcBef>
              <a:spcAft>
                <a:spcPts val="600"/>
              </a:spcAft>
            </a:pPr>
            <a:r>
              <a:rPr lang="en-US" altLang="en-US" sz="2200" dirty="0" smtClean="0"/>
              <a:t>Stop </a:t>
            </a:r>
            <a:r>
              <a:rPr lang="en-US" sz="2200" dirty="0">
                <a:sym typeface="Wingdings" panose="05000000000000000000" pitchFamily="2" charset="2"/>
              </a:rPr>
              <a:t>or reduce major symptoms (harmful </a:t>
            </a:r>
            <a:r>
              <a:rPr lang="en-US" sz="2200" dirty="0" smtClean="0">
                <a:sym typeface="Wingdings" panose="05000000000000000000" pitchFamily="2" charset="2"/>
              </a:rPr>
              <a:t>misuse)</a:t>
            </a:r>
            <a:endParaRPr lang="en-US" altLang="en-US" sz="2200" dirty="0"/>
          </a:p>
          <a:p>
            <a:pPr>
              <a:lnSpc>
                <a:spcPct val="90000"/>
              </a:lnSpc>
              <a:spcBef>
                <a:spcPts val="0"/>
              </a:spcBef>
              <a:spcAft>
                <a:spcPts val="600"/>
              </a:spcAft>
            </a:pPr>
            <a:r>
              <a:rPr lang="en-US" altLang="en-US" sz="2200" dirty="0" smtClean="0"/>
              <a:t>Improve </a:t>
            </a:r>
            <a:r>
              <a:rPr lang="en-US" sz="2200" dirty="0">
                <a:sym typeface="Wingdings" panose="05000000000000000000" pitchFamily="2" charset="2"/>
              </a:rPr>
              <a:t>health and social </a:t>
            </a:r>
            <a:r>
              <a:rPr lang="en-US" sz="2200" dirty="0" smtClean="0">
                <a:sym typeface="Wingdings" panose="05000000000000000000" pitchFamily="2" charset="2"/>
              </a:rPr>
              <a:t>function</a:t>
            </a:r>
          </a:p>
          <a:p>
            <a:pPr>
              <a:lnSpc>
                <a:spcPct val="90000"/>
              </a:lnSpc>
              <a:spcBef>
                <a:spcPts val="0"/>
              </a:spcBef>
              <a:spcAft>
                <a:spcPts val="600"/>
              </a:spcAft>
            </a:pPr>
            <a:r>
              <a:rPr lang="en-US" altLang="en-US" sz="2200" dirty="0" smtClean="0">
                <a:sym typeface="Wingdings" panose="05000000000000000000" pitchFamily="2" charset="2"/>
              </a:rPr>
              <a:t>Recognize and manage risks for relapse</a:t>
            </a:r>
            <a:endParaRPr lang="en-US" sz="2200" dirty="0"/>
          </a:p>
        </p:txBody>
      </p:sp>
      <p:sp>
        <p:nvSpPr>
          <p:cNvPr id="4" name="Content Placeholder 3">
            <a:extLst>
              <a:ext uri="{FF2B5EF4-FFF2-40B4-BE49-F238E27FC236}">
                <a16:creationId xmlns:a16="http://schemas.microsoft.com/office/drawing/2014/main" xmlns="" id="{55DB9B76-011C-48D7-9C76-718C5852F4A0}"/>
              </a:ext>
            </a:extLst>
          </p:cNvPr>
          <p:cNvSpPr>
            <a:spLocks noGrp="1"/>
          </p:cNvSpPr>
          <p:nvPr>
            <p:ph sz="half" idx="2"/>
          </p:nvPr>
        </p:nvSpPr>
        <p:spPr>
          <a:xfrm>
            <a:off x="4946904" y="2011681"/>
            <a:ext cx="3739896" cy="4002143"/>
          </a:xfrm>
        </p:spPr>
        <p:txBody>
          <a:bodyPr/>
          <a:lstStyle/>
          <a:p>
            <a:pPr marL="0" indent="0">
              <a:lnSpc>
                <a:spcPct val="90000"/>
              </a:lnSpc>
              <a:spcBef>
                <a:spcPts val="0"/>
              </a:spcBef>
              <a:spcAft>
                <a:spcPts val="600"/>
              </a:spcAft>
              <a:buNone/>
            </a:pPr>
            <a:r>
              <a:rPr lang="en-US" sz="2400" b="1" dirty="0" smtClean="0">
                <a:solidFill>
                  <a:srgbClr val="002060"/>
                </a:solidFill>
              </a:rPr>
              <a:t>Levels of care include → </a:t>
            </a:r>
            <a:endParaRPr lang="en-US" sz="2400" b="1" dirty="0">
              <a:solidFill>
                <a:srgbClr val="002060"/>
              </a:solidFill>
            </a:endParaRPr>
          </a:p>
          <a:p>
            <a:pPr>
              <a:lnSpc>
                <a:spcPct val="90000"/>
              </a:lnSpc>
              <a:spcBef>
                <a:spcPts val="0"/>
              </a:spcBef>
              <a:spcAft>
                <a:spcPts val="600"/>
              </a:spcAft>
            </a:pPr>
            <a:r>
              <a:rPr lang="en-US" sz="2200" dirty="0"/>
              <a:t>Outpatient services</a:t>
            </a:r>
          </a:p>
          <a:p>
            <a:pPr>
              <a:lnSpc>
                <a:spcPct val="90000"/>
              </a:lnSpc>
              <a:spcBef>
                <a:spcPts val="0"/>
              </a:spcBef>
              <a:spcAft>
                <a:spcPts val="600"/>
              </a:spcAft>
            </a:pPr>
            <a:r>
              <a:rPr lang="en-US" altLang="en-US" sz="2200" dirty="0" smtClean="0"/>
              <a:t>Intensive </a:t>
            </a:r>
            <a:r>
              <a:rPr lang="en-US" sz="2200" dirty="0" smtClean="0"/>
              <a:t>outpatient/Partial </a:t>
            </a:r>
            <a:r>
              <a:rPr lang="en-US" sz="2200" dirty="0"/>
              <a:t>hospitalization </a:t>
            </a:r>
            <a:r>
              <a:rPr lang="en-US" sz="2200" dirty="0" smtClean="0"/>
              <a:t>services</a:t>
            </a:r>
            <a:endParaRPr lang="en-US" altLang="en-US" sz="2200" dirty="0" smtClean="0"/>
          </a:p>
          <a:p>
            <a:pPr>
              <a:lnSpc>
                <a:spcPct val="90000"/>
              </a:lnSpc>
              <a:spcBef>
                <a:spcPts val="0"/>
              </a:spcBef>
              <a:spcAft>
                <a:spcPts val="600"/>
              </a:spcAft>
            </a:pPr>
            <a:r>
              <a:rPr lang="en-US" sz="2200" dirty="0"/>
              <a:t>Residential/Inpatient services</a:t>
            </a:r>
          </a:p>
          <a:p>
            <a:pPr>
              <a:lnSpc>
                <a:spcPct val="90000"/>
              </a:lnSpc>
              <a:spcBef>
                <a:spcPts val="0"/>
              </a:spcBef>
              <a:spcAft>
                <a:spcPts val="600"/>
              </a:spcAft>
            </a:pPr>
            <a:r>
              <a:rPr lang="en-US" altLang="en-US" sz="2200" dirty="0" smtClean="0">
                <a:sym typeface="Wingdings" panose="05000000000000000000" pitchFamily="2" charset="2"/>
              </a:rPr>
              <a:t>Medically-managed </a:t>
            </a:r>
            <a:r>
              <a:rPr lang="en-US" sz="2200" dirty="0"/>
              <a:t>Intensive Inpatient </a:t>
            </a:r>
            <a:r>
              <a:rPr lang="en-US" sz="2200" dirty="0" smtClean="0"/>
              <a:t>services</a:t>
            </a:r>
          </a:p>
          <a:p>
            <a:pPr>
              <a:lnSpc>
                <a:spcPct val="90000"/>
              </a:lnSpc>
              <a:spcBef>
                <a:spcPts val="0"/>
              </a:spcBef>
              <a:spcAft>
                <a:spcPts val="600"/>
              </a:spcAft>
            </a:pPr>
            <a:endParaRPr lang="en-US" sz="2200" dirty="0"/>
          </a:p>
          <a:p>
            <a:pPr marL="0" indent="0">
              <a:lnSpc>
                <a:spcPct val="90000"/>
              </a:lnSpc>
              <a:spcBef>
                <a:spcPts val="0"/>
              </a:spcBef>
              <a:spcAft>
                <a:spcPts val="600"/>
              </a:spcAft>
              <a:buNone/>
            </a:pPr>
            <a:endParaRPr lang="en-US" sz="2200" dirty="0"/>
          </a:p>
          <a:p>
            <a:endParaRPr lang="en-US" dirty="0"/>
          </a:p>
        </p:txBody>
      </p:sp>
      <p:sp>
        <p:nvSpPr>
          <p:cNvPr id="5" name="Title 1">
            <a:extLst>
              <a:ext uri="{FF2B5EF4-FFF2-40B4-BE49-F238E27FC236}">
                <a16:creationId xmlns:a16="http://schemas.microsoft.com/office/drawing/2014/main" xmlns="" id="{54A1FB38-CC1D-4844-ABE0-52F9549C7E0A}"/>
              </a:ext>
            </a:extLst>
          </p:cNvPr>
          <p:cNvSpPr txBox="1">
            <a:spLocks/>
          </p:cNvSpPr>
          <p:nvPr/>
        </p:nvSpPr>
        <p:spPr>
          <a:xfrm>
            <a:off x="982134" y="457201"/>
            <a:ext cx="7704667" cy="1554480"/>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Treatment Options</a:t>
            </a:r>
            <a:endParaRPr lang="en-US" sz="4000" dirty="0"/>
          </a:p>
        </p:txBody>
      </p:sp>
    </p:spTree>
    <p:extLst>
      <p:ext uri="{BB962C8B-B14F-4D97-AF65-F5344CB8AC3E}">
        <p14:creationId xmlns:p14="http://schemas.microsoft.com/office/powerpoint/2010/main" val="272526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Custom 8">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1773B1"/>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1" id="{0A25C1F8-960B-48AB-AC56-2E8E256E4A47}" vid="{5517FC3D-BECA-479B-8405-71F7C0358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Template - Training Modules</Template>
  <TotalTime>3820</TotalTime>
  <Words>2989</Words>
  <Application>Microsoft Office PowerPoint</Application>
  <PresentationFormat>On-screen Show (4:3)</PresentationFormat>
  <Paragraphs>271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Lucida Calligraphy</vt:lpstr>
      <vt:lpstr>Wingdings</vt:lpstr>
      <vt:lpstr>SBIRT Theme - Training Modules</vt:lpstr>
      <vt:lpstr>Screening, Brief Intervention, and Referral to Treatment (SBIRT) Core Curriculum:  Referral to Treatment</vt:lpstr>
      <vt:lpstr>Goals for Today</vt:lpstr>
      <vt:lpstr>Primary Care and SBIRT</vt:lpstr>
      <vt:lpstr>Primary Care and SBIRT</vt:lpstr>
      <vt:lpstr>Primary Care and SBIRT</vt:lpstr>
      <vt:lpstr>Primary Care and SBIRT</vt:lpstr>
      <vt:lpstr>Reasons for Hope &amp; Optimism</vt:lpstr>
      <vt:lpstr>Substance Use Care Continuum</vt:lpstr>
      <vt:lpstr>PowerPoint Presentation</vt:lpstr>
      <vt:lpstr>Treatment Options</vt:lpstr>
      <vt:lpstr>Treatment Options</vt:lpstr>
      <vt:lpstr>Guidelines for Greatest Success</vt:lpstr>
      <vt:lpstr>Strong Referrals</vt:lpstr>
      <vt:lpstr>Strong Referrals</vt:lpstr>
      <vt:lpstr>Strong Referrals</vt:lpstr>
      <vt:lpstr>Plan for the Nuts and Bolts</vt:lpstr>
      <vt:lpstr>Choosing a Treatment Provider</vt:lpstr>
      <vt:lpstr>Payment for Services</vt:lpstr>
      <vt:lpstr>What Should You Expect?</vt:lpstr>
      <vt:lpstr>What Should You Expect?</vt:lpstr>
      <vt:lpstr>What Should You Expect?</vt:lpstr>
      <vt:lpstr>Common Mistakes to Avoid</vt:lpstr>
      <vt:lpstr>PowerPoint Presentation</vt:lpstr>
      <vt:lpstr>PowerPoint Presentation</vt:lpstr>
      <vt:lpstr>Des Moines…</vt:lpstr>
      <vt:lpstr>Back to the SBIRT Process…</vt:lpstr>
      <vt:lpstr>Summary</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362</cp:revision>
  <dcterms:created xsi:type="dcterms:W3CDTF">2017-12-20T18:56:29Z</dcterms:created>
  <dcterms:modified xsi:type="dcterms:W3CDTF">2018-07-27T22:49:03Z</dcterms:modified>
</cp:coreProperties>
</file>