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44"/>
  </p:notesMasterIdLst>
  <p:handoutMasterIdLst>
    <p:handoutMasterId r:id="rId45"/>
  </p:handoutMasterIdLst>
  <p:sldIdLst>
    <p:sldId id="342" r:id="rId2"/>
    <p:sldId id="262" r:id="rId3"/>
    <p:sldId id="343" r:id="rId4"/>
    <p:sldId id="307" r:id="rId5"/>
    <p:sldId id="265" r:id="rId6"/>
    <p:sldId id="344" r:id="rId7"/>
    <p:sldId id="298" r:id="rId8"/>
    <p:sldId id="345" r:id="rId9"/>
    <p:sldId id="346" r:id="rId10"/>
    <p:sldId id="326" r:id="rId11"/>
    <p:sldId id="347" r:id="rId12"/>
    <p:sldId id="348" r:id="rId13"/>
    <p:sldId id="329" r:id="rId14"/>
    <p:sldId id="309" r:id="rId15"/>
    <p:sldId id="349" r:id="rId16"/>
    <p:sldId id="350" r:id="rId17"/>
    <p:sldId id="351" r:id="rId18"/>
    <p:sldId id="353" r:id="rId19"/>
    <p:sldId id="352" r:id="rId20"/>
    <p:sldId id="332" r:id="rId21"/>
    <p:sldId id="354" r:id="rId22"/>
    <p:sldId id="355" r:id="rId23"/>
    <p:sldId id="356" r:id="rId24"/>
    <p:sldId id="357" r:id="rId25"/>
    <p:sldId id="359" r:id="rId26"/>
    <p:sldId id="360" r:id="rId27"/>
    <p:sldId id="361" r:id="rId28"/>
    <p:sldId id="362" r:id="rId29"/>
    <p:sldId id="363" r:id="rId30"/>
    <p:sldId id="364" r:id="rId31"/>
    <p:sldId id="365" r:id="rId32"/>
    <p:sldId id="366" r:id="rId33"/>
    <p:sldId id="367" r:id="rId34"/>
    <p:sldId id="368" r:id="rId35"/>
    <p:sldId id="369" r:id="rId36"/>
    <p:sldId id="340" r:id="rId37"/>
    <p:sldId id="372" r:id="rId38"/>
    <p:sldId id="341" r:id="rId39"/>
    <p:sldId id="370" r:id="rId40"/>
    <p:sldId id="371" r:id="rId41"/>
    <p:sldId id="322" r:id="rId42"/>
    <p:sldId id="306"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60"/>
    <a:srgbClr val="0066FF"/>
    <a:srgbClr val="0000FF"/>
    <a:srgbClr val="CDCDDD"/>
    <a:srgbClr val="C3C3D7"/>
    <a:srgbClr val="008000"/>
    <a:srgbClr val="FF9900"/>
    <a:srgbClr val="FFFF00"/>
    <a:srgbClr val="FFFF66"/>
    <a:srgbClr val="E7F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88912" autoAdjust="0"/>
  </p:normalViewPr>
  <p:slideViewPr>
    <p:cSldViewPr snapToGrid="0">
      <p:cViewPr varScale="1">
        <p:scale>
          <a:sx n="87" d="100"/>
          <a:sy n="87" d="100"/>
        </p:scale>
        <p:origin x="1195" y="77"/>
      </p:cViewPr>
      <p:guideLst/>
    </p:cSldViewPr>
  </p:slideViewPr>
  <p:notesTextViewPr>
    <p:cViewPr>
      <p:scale>
        <a:sx n="150" d="100"/>
        <a:sy n="150" d="100"/>
      </p:scale>
      <p:origin x="0" y="0"/>
    </p:cViewPr>
  </p:notesTextViewPr>
  <p:notesViewPr>
    <p:cSldViewPr snapToGrid="0">
      <p:cViewPr varScale="1">
        <p:scale>
          <a:sx n="75" d="100"/>
          <a:sy n="75" d="100"/>
        </p:scale>
        <p:origin x="2866" y="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6527260" cy="458788"/>
          </a:xfrm>
          <a:prstGeom prst="rect">
            <a:avLst/>
          </a:prstGeom>
        </p:spPr>
        <p:txBody>
          <a:bodyPr vert="horz" lIns="91440" tIns="45720" rIns="91440" bIns="45720" rtlCol="0"/>
          <a:lstStyle>
            <a:lvl1pPr algn="l">
              <a:defRPr sz="1200"/>
            </a:lvl1pPr>
          </a:lstStyle>
          <a:p>
            <a:r>
              <a:rPr lang="en-US" smtClean="0">
                <a:latin typeface="Arial" panose="020B0604020202020204" pitchFamily="34" charset="0"/>
                <a:cs typeface="Arial" panose="020B0604020202020204" pitchFamily="34" charset="0"/>
              </a:rPr>
              <a:t>SBIRT Core Curriculum: Brief Intervention (Module 3)</a:t>
            </a:r>
            <a:endParaRPr lang="en-US"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6B257FF-A16A-4CD6-933B-40EDF0BD3B58}" type="slidenum">
              <a:rPr lang="en-US" smtClean="0"/>
              <a:t>‹#›</a:t>
            </a:fld>
            <a:endParaRPr lang="en-US"/>
          </a:p>
        </p:txBody>
      </p:sp>
    </p:spTree>
    <p:extLst>
      <p:ext uri="{BB962C8B-B14F-4D97-AF65-F5344CB8AC3E}">
        <p14:creationId xmlns:p14="http://schemas.microsoft.com/office/powerpoint/2010/main" val="1755157141"/>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6303523" cy="458788"/>
          </a:xfrm>
          <a:prstGeom prst="rect">
            <a:avLst/>
          </a:prstGeom>
        </p:spPr>
        <p:txBody>
          <a:bodyPr vert="horz" lIns="91440" tIns="45720" rIns="91440" bIns="45720" rtlCol="0"/>
          <a:lstStyle>
            <a:lvl1pPr algn="l">
              <a:defRPr sz="1200">
                <a:latin typeface="Arial" panose="020B0604020202020204" pitchFamily="34" charset="0"/>
                <a:cs typeface="Arial" panose="020B0604020202020204" pitchFamily="34" charset="0"/>
              </a:defRPr>
            </a:lvl1pPr>
          </a:lstStyle>
          <a:p>
            <a:r>
              <a:rPr lang="en-US" smtClean="0"/>
              <a:t>SBIRT Core Curriculum: Brief Intervention (Module 3)</a:t>
            </a:r>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212E20-193A-47A8-9887-933A1E81EC68}" type="slidenum">
              <a:rPr lang="en-US" smtClean="0"/>
              <a:t>‹#›</a:t>
            </a:fld>
            <a:endParaRPr lang="en-US"/>
          </a:p>
        </p:txBody>
      </p:sp>
    </p:spTree>
    <p:extLst>
      <p:ext uri="{BB962C8B-B14F-4D97-AF65-F5344CB8AC3E}">
        <p14:creationId xmlns:p14="http://schemas.microsoft.com/office/powerpoint/2010/main" val="4151503647"/>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1807">
              <a:defRPr/>
            </a:pPr>
            <a:r>
              <a:rPr lang="en-US" altLang="en-US" b="0" dirty="0" smtClean="0">
                <a:solidFill>
                  <a:srgbClr val="000000"/>
                </a:solidFill>
              </a:rPr>
              <a:t>Welcome to the third module of the </a:t>
            </a:r>
            <a:r>
              <a:rPr lang="en-US" altLang="en-US" b="0" baseline="0" dirty="0" smtClean="0">
                <a:solidFill>
                  <a:srgbClr val="000000"/>
                </a:solidFill>
              </a:rPr>
              <a:t>“Screening, Brief Intervention, and Referral to Treatment Core Curriculum.” In this module, we’ll review the Brief Intervention.</a:t>
            </a:r>
          </a:p>
          <a:p>
            <a:pPr eaLnBrk="1" hangingPunct="1">
              <a:spcBef>
                <a:spcPct val="0"/>
              </a:spcBef>
            </a:pPr>
            <a:endParaRPr lang="en-US" altLang="en-US" dirty="0" smtClean="0"/>
          </a:p>
          <a:p>
            <a:endParaRPr lang="en-US" dirty="0"/>
          </a:p>
        </p:txBody>
      </p:sp>
      <p:sp>
        <p:nvSpPr>
          <p:cNvPr id="4" name="Slide Number Placeholder 3"/>
          <p:cNvSpPr>
            <a:spLocks noGrp="1"/>
          </p:cNvSpPr>
          <p:nvPr>
            <p:ph type="sldNum" sz="quarter" idx="10"/>
          </p:nvPr>
        </p:nvSpPr>
        <p:spPr/>
        <p:txBody>
          <a:bodyPr/>
          <a:lstStyle/>
          <a:p>
            <a:fld id="{ADA505B3-6DBD-499E-BA03-EFC757D9F337}" type="slidenum">
              <a:rPr lang="en-US" smtClean="0"/>
              <a:t>1</a:t>
            </a:fld>
            <a:endParaRPr lang="en-US"/>
          </a:p>
        </p:txBody>
      </p:sp>
      <p:sp>
        <p:nvSpPr>
          <p:cNvPr id="5" name="Header Placeholder 4"/>
          <p:cNvSpPr>
            <a:spLocks noGrp="1"/>
          </p:cNvSpPr>
          <p:nvPr>
            <p:ph type="hdr" sz="quarter" idx="11"/>
          </p:nvPr>
        </p:nvSpPr>
        <p:spPr/>
        <p:txBody>
          <a:bodyPr/>
          <a:lstStyle/>
          <a:p>
            <a:r>
              <a:rPr lang="en-US" smtClean="0"/>
              <a:t>SBIRT Core Curriculum: Brief Intervention (Module 3)</a:t>
            </a:r>
            <a:endParaRPr lang="en-US" dirty="0"/>
          </a:p>
        </p:txBody>
      </p:sp>
    </p:spTree>
    <p:extLst>
      <p:ext uri="{BB962C8B-B14F-4D97-AF65-F5344CB8AC3E}">
        <p14:creationId xmlns:p14="http://schemas.microsoft.com/office/powerpoint/2010/main" val="10351561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Using the readiness ruler is a great way to gauge how ready they are to change. </a:t>
            </a:r>
            <a:endParaRPr lang="en-US" dirty="0"/>
          </a:p>
        </p:txBody>
      </p:sp>
      <p:sp>
        <p:nvSpPr>
          <p:cNvPr id="4" name="Header Placeholder 3"/>
          <p:cNvSpPr>
            <a:spLocks noGrp="1"/>
          </p:cNvSpPr>
          <p:nvPr>
            <p:ph type="hdr" sz="quarter" idx="10"/>
          </p:nvPr>
        </p:nvSpPr>
        <p:spPr/>
        <p:txBody>
          <a:bodyPr/>
          <a:lstStyle/>
          <a:p>
            <a:r>
              <a:rPr lang="en-US" smtClean="0"/>
              <a:t>SBIRT Core Curriculum: Brief Intervention (Module 3)</a:t>
            </a:r>
            <a:endParaRPr lang="en-US" dirty="0"/>
          </a:p>
        </p:txBody>
      </p:sp>
      <p:sp>
        <p:nvSpPr>
          <p:cNvPr id="5" name="Slide Number Placeholder 4"/>
          <p:cNvSpPr>
            <a:spLocks noGrp="1"/>
          </p:cNvSpPr>
          <p:nvPr>
            <p:ph type="sldNum" sz="quarter" idx="11"/>
          </p:nvPr>
        </p:nvSpPr>
        <p:spPr/>
        <p:txBody>
          <a:bodyPr/>
          <a:lstStyle/>
          <a:p>
            <a:fld id="{B5212E20-193A-47A8-9887-933A1E81EC68}" type="slidenum">
              <a:rPr lang="en-US" smtClean="0"/>
              <a:t>10</a:t>
            </a:fld>
            <a:endParaRPr lang="en-US"/>
          </a:p>
        </p:txBody>
      </p:sp>
    </p:spTree>
    <p:extLst>
      <p:ext uri="{BB962C8B-B14F-4D97-AF65-F5344CB8AC3E}">
        <p14:creationId xmlns:p14="http://schemas.microsoft.com/office/powerpoint/2010/main" val="28843146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0826" eaLnBrk="0" fontAlgn="base" hangingPunct="0">
              <a:spcBef>
                <a:spcPts val="0"/>
              </a:spcBef>
              <a:spcAft>
                <a:spcPct val="0"/>
              </a:spcAft>
              <a:defRPr/>
            </a:pPr>
            <a:r>
              <a:rPr lang="en-US" dirty="0" smtClean="0"/>
              <a:t>Personalized reflective discussion is also key to the Brief Intervention. In SBIRT, we use the AUDIT and/or DAST scores – and other health-related information – to explore the person’s readiness and commitment to change.</a:t>
            </a:r>
            <a:endParaRPr lang="en-US" dirty="0"/>
          </a:p>
        </p:txBody>
      </p:sp>
      <p:sp>
        <p:nvSpPr>
          <p:cNvPr id="4" name="Header Placeholder 3"/>
          <p:cNvSpPr>
            <a:spLocks noGrp="1"/>
          </p:cNvSpPr>
          <p:nvPr>
            <p:ph type="hdr" sz="quarter" idx="10"/>
          </p:nvPr>
        </p:nvSpPr>
        <p:spPr/>
        <p:txBody>
          <a:bodyPr/>
          <a:lstStyle/>
          <a:p>
            <a:r>
              <a:rPr lang="en-US" smtClean="0"/>
              <a:t>SBIRT Core Curriculum: Brief Intervention (Module 3)</a:t>
            </a:r>
            <a:endParaRPr lang="en-US" dirty="0"/>
          </a:p>
        </p:txBody>
      </p:sp>
      <p:sp>
        <p:nvSpPr>
          <p:cNvPr id="5" name="Slide Number Placeholder 4"/>
          <p:cNvSpPr>
            <a:spLocks noGrp="1"/>
          </p:cNvSpPr>
          <p:nvPr>
            <p:ph type="sldNum" sz="quarter" idx="11"/>
          </p:nvPr>
        </p:nvSpPr>
        <p:spPr/>
        <p:txBody>
          <a:bodyPr/>
          <a:lstStyle/>
          <a:p>
            <a:fld id="{B5212E20-193A-47A8-9887-933A1E81EC68}" type="slidenum">
              <a:rPr lang="en-US" smtClean="0"/>
              <a:t>11</a:t>
            </a:fld>
            <a:endParaRPr lang="en-US"/>
          </a:p>
        </p:txBody>
      </p:sp>
    </p:spTree>
    <p:extLst>
      <p:ext uri="{BB962C8B-B14F-4D97-AF65-F5344CB8AC3E}">
        <p14:creationId xmlns:p14="http://schemas.microsoft.com/office/powerpoint/2010/main" val="4945599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Wingdings" pitchFamily="2" charset="2"/>
              <a:buNone/>
            </a:pPr>
            <a:r>
              <a:rPr lang="en-US" altLang="en-US" b="0" dirty="0" smtClean="0"/>
              <a:t>Remember, there are five steps in the personalized reflective</a:t>
            </a:r>
            <a:r>
              <a:rPr lang="en-US" altLang="en-US" b="0" baseline="0" dirty="0" smtClean="0"/>
              <a:t> discussion, beginning with </a:t>
            </a:r>
            <a:r>
              <a:rPr lang="en-US" altLang="en-US" b="0" u="sng" baseline="0" dirty="0" smtClean="0"/>
              <a:t>initiating</a:t>
            </a:r>
            <a:r>
              <a:rPr lang="en-US" altLang="en-US" b="0" baseline="0" dirty="0" smtClean="0"/>
              <a:t> a reflective discussion.</a:t>
            </a:r>
            <a:endParaRPr lang="en-US" altLang="en-US" b="0" dirty="0"/>
          </a:p>
        </p:txBody>
      </p:sp>
      <p:sp>
        <p:nvSpPr>
          <p:cNvPr id="4" name="Header Placeholder 3"/>
          <p:cNvSpPr>
            <a:spLocks noGrp="1"/>
          </p:cNvSpPr>
          <p:nvPr>
            <p:ph type="hdr" sz="quarter" idx="10"/>
          </p:nvPr>
        </p:nvSpPr>
        <p:spPr/>
        <p:txBody>
          <a:bodyPr/>
          <a:lstStyle/>
          <a:p>
            <a:r>
              <a:rPr lang="en-US" smtClean="0"/>
              <a:t>SBIRT Core Curriculum: Brief Intervention (Module 3)</a:t>
            </a:r>
            <a:endParaRPr lang="en-US" dirty="0"/>
          </a:p>
        </p:txBody>
      </p:sp>
      <p:sp>
        <p:nvSpPr>
          <p:cNvPr id="5" name="Slide Number Placeholder 4"/>
          <p:cNvSpPr>
            <a:spLocks noGrp="1"/>
          </p:cNvSpPr>
          <p:nvPr>
            <p:ph type="sldNum" sz="quarter" idx="11"/>
          </p:nvPr>
        </p:nvSpPr>
        <p:spPr/>
        <p:txBody>
          <a:bodyPr/>
          <a:lstStyle/>
          <a:p>
            <a:fld id="{B5212E20-193A-47A8-9887-933A1E81EC68}" type="slidenum">
              <a:rPr lang="en-US" smtClean="0"/>
              <a:t>12</a:t>
            </a:fld>
            <a:endParaRPr lang="en-US"/>
          </a:p>
        </p:txBody>
      </p:sp>
    </p:spTree>
    <p:extLst>
      <p:ext uri="{BB962C8B-B14F-4D97-AF65-F5344CB8AC3E}">
        <p14:creationId xmlns:p14="http://schemas.microsoft.com/office/powerpoint/2010/main" val="16890197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447" eaLnBrk="0" fontAlgn="base" hangingPunct="0">
              <a:spcBef>
                <a:spcPts val="0"/>
              </a:spcBef>
              <a:spcAft>
                <a:spcPct val="0"/>
              </a:spcAft>
              <a:defRPr/>
            </a:pPr>
            <a:r>
              <a:rPr lang="en-US" dirty="0" smtClean="0"/>
              <a:t>Reflective discussion between a clinician and patient usually follows other conversation. As noted earlier, the relationship and rapport with the person is critical. The first step is to ask for the person’s permission to have the conversation. Asking permission shows respect for the person’s autonomy. </a:t>
            </a:r>
            <a:endParaRPr lang="en-US" dirty="0"/>
          </a:p>
        </p:txBody>
      </p:sp>
      <p:sp>
        <p:nvSpPr>
          <p:cNvPr id="4" name="Header Placeholder 3"/>
          <p:cNvSpPr>
            <a:spLocks noGrp="1"/>
          </p:cNvSpPr>
          <p:nvPr>
            <p:ph type="hdr" sz="quarter" idx="10"/>
          </p:nvPr>
        </p:nvSpPr>
        <p:spPr/>
        <p:txBody>
          <a:bodyPr/>
          <a:lstStyle/>
          <a:p>
            <a:r>
              <a:rPr lang="en-US" smtClean="0"/>
              <a:t>SBIRT Core Curriculum: Brief Intervention (Module 3)</a:t>
            </a:r>
            <a:endParaRPr lang="en-US" dirty="0"/>
          </a:p>
        </p:txBody>
      </p:sp>
      <p:sp>
        <p:nvSpPr>
          <p:cNvPr id="5" name="Slide Number Placeholder 4"/>
          <p:cNvSpPr>
            <a:spLocks noGrp="1"/>
          </p:cNvSpPr>
          <p:nvPr>
            <p:ph type="sldNum" sz="quarter" idx="11"/>
          </p:nvPr>
        </p:nvSpPr>
        <p:spPr/>
        <p:txBody>
          <a:bodyPr/>
          <a:lstStyle/>
          <a:p>
            <a:fld id="{B5212E20-193A-47A8-9887-933A1E81EC68}" type="slidenum">
              <a:rPr lang="en-US" smtClean="0"/>
              <a:t>13</a:t>
            </a:fld>
            <a:endParaRPr lang="en-US"/>
          </a:p>
        </p:txBody>
      </p:sp>
    </p:spTree>
    <p:extLst>
      <p:ext uri="{BB962C8B-B14F-4D97-AF65-F5344CB8AC3E}">
        <p14:creationId xmlns:p14="http://schemas.microsoft.com/office/powerpoint/2010/main" val="29513768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447" eaLnBrk="0" fontAlgn="base" hangingPunct="0">
              <a:spcBef>
                <a:spcPts val="0"/>
              </a:spcBef>
              <a:spcAft>
                <a:spcPct val="0"/>
              </a:spcAft>
              <a:defRPr/>
            </a:pPr>
            <a:r>
              <a:rPr lang="en-US" dirty="0" smtClean="0"/>
              <a:t>After being invited to discuss findings, the clinician can review the results of related health assessment data. The example shown on this slide is for the Alcohol Use Disorders Identification Test, or AUDIT.</a:t>
            </a:r>
            <a:endParaRPr lang="en-US" dirty="0"/>
          </a:p>
        </p:txBody>
      </p:sp>
      <p:sp>
        <p:nvSpPr>
          <p:cNvPr id="4" name="Header Placeholder 3"/>
          <p:cNvSpPr>
            <a:spLocks noGrp="1"/>
          </p:cNvSpPr>
          <p:nvPr>
            <p:ph type="hdr" sz="quarter" idx="10"/>
          </p:nvPr>
        </p:nvSpPr>
        <p:spPr/>
        <p:txBody>
          <a:bodyPr/>
          <a:lstStyle/>
          <a:p>
            <a:r>
              <a:rPr lang="en-US" smtClean="0"/>
              <a:t>SBIRT Core Curriculum: Brief Intervention (Module 3)</a:t>
            </a:r>
            <a:endParaRPr lang="en-US" dirty="0"/>
          </a:p>
        </p:txBody>
      </p:sp>
      <p:sp>
        <p:nvSpPr>
          <p:cNvPr id="5" name="Slide Number Placeholder 4"/>
          <p:cNvSpPr>
            <a:spLocks noGrp="1"/>
          </p:cNvSpPr>
          <p:nvPr>
            <p:ph type="sldNum" sz="quarter" idx="11"/>
          </p:nvPr>
        </p:nvSpPr>
        <p:spPr/>
        <p:txBody>
          <a:bodyPr/>
          <a:lstStyle/>
          <a:p>
            <a:fld id="{B5212E20-193A-47A8-9887-933A1E81EC68}" type="slidenum">
              <a:rPr lang="en-US" smtClean="0"/>
              <a:t>14</a:t>
            </a:fld>
            <a:endParaRPr lang="en-US"/>
          </a:p>
        </p:txBody>
      </p:sp>
    </p:spTree>
    <p:extLst>
      <p:ext uri="{BB962C8B-B14F-4D97-AF65-F5344CB8AC3E}">
        <p14:creationId xmlns:p14="http://schemas.microsoft.com/office/powerpoint/2010/main" val="2014284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Brief Intervention is a fluid process; there is no one right or wrong way. It all depends on the person and the situation. Staying focused on the person’s perceptions, values, and needs throughout the discussion is the main goal.</a:t>
            </a:r>
            <a:endParaRPr lang="en-US" dirty="0"/>
          </a:p>
        </p:txBody>
      </p:sp>
      <p:sp>
        <p:nvSpPr>
          <p:cNvPr id="4" name="Header Placeholder 3"/>
          <p:cNvSpPr>
            <a:spLocks noGrp="1"/>
          </p:cNvSpPr>
          <p:nvPr>
            <p:ph type="hdr" sz="quarter" idx="10"/>
          </p:nvPr>
        </p:nvSpPr>
        <p:spPr/>
        <p:txBody>
          <a:bodyPr/>
          <a:lstStyle/>
          <a:p>
            <a:r>
              <a:rPr lang="en-US" smtClean="0"/>
              <a:t>SBIRT Core Curriculum: Brief Intervention (Module 3)</a:t>
            </a:r>
            <a:endParaRPr lang="en-US" dirty="0"/>
          </a:p>
        </p:txBody>
      </p:sp>
      <p:sp>
        <p:nvSpPr>
          <p:cNvPr id="5" name="Slide Number Placeholder 4"/>
          <p:cNvSpPr>
            <a:spLocks noGrp="1"/>
          </p:cNvSpPr>
          <p:nvPr>
            <p:ph type="sldNum" sz="quarter" idx="11"/>
          </p:nvPr>
        </p:nvSpPr>
        <p:spPr/>
        <p:txBody>
          <a:bodyPr/>
          <a:lstStyle/>
          <a:p>
            <a:fld id="{B5212E20-193A-47A8-9887-933A1E81EC68}" type="slidenum">
              <a:rPr lang="en-US" smtClean="0"/>
              <a:t>15</a:t>
            </a:fld>
            <a:endParaRPr lang="en-US"/>
          </a:p>
        </p:txBody>
      </p:sp>
    </p:spTree>
    <p:extLst>
      <p:ext uri="{BB962C8B-B14F-4D97-AF65-F5344CB8AC3E}">
        <p14:creationId xmlns:p14="http://schemas.microsoft.com/office/powerpoint/2010/main" val="29614283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Our training focuses on the Brief Negotiated Interview (or BNI) developed by Miller and </a:t>
            </a:r>
            <a:r>
              <a:rPr lang="en-US" baseline="0" dirty="0" err="1" smtClean="0"/>
              <a:t>Rollnick</a:t>
            </a:r>
            <a:r>
              <a:rPr lang="en-US" baseline="0" dirty="0" smtClean="0"/>
              <a:t>, the authors of Motivational Interviewing.  The approach is attractive to busy clinicians since it can be completed in 5 to 15 minutes and it follows a semi-structured format that is easy to remember and use.</a:t>
            </a:r>
          </a:p>
          <a:p>
            <a:endParaRPr lang="en-US" baseline="0" dirty="0" smtClean="0"/>
          </a:p>
          <a:p>
            <a:r>
              <a:rPr lang="en-US" baseline="0" dirty="0" smtClean="0"/>
              <a:t>____________________________________</a:t>
            </a:r>
          </a:p>
          <a:p>
            <a:endParaRPr lang="en-US" baseline="0" dirty="0" smtClean="0"/>
          </a:p>
          <a:p>
            <a:r>
              <a:rPr lang="en-US" baseline="0" dirty="0" smtClean="0"/>
              <a:t>Reference: </a:t>
            </a:r>
            <a:r>
              <a:rPr lang="en-US" i="1" baseline="0" dirty="0" smtClean="0"/>
              <a:t>Motivational Interviewing: Helping People Change; </a:t>
            </a:r>
            <a:r>
              <a:rPr lang="en-US" baseline="0" dirty="0" smtClean="0"/>
              <a:t>William R. Miller and Stephen </a:t>
            </a:r>
            <a:r>
              <a:rPr lang="en-US" baseline="0" dirty="0" err="1" smtClean="0"/>
              <a:t>Rollnick</a:t>
            </a:r>
            <a:r>
              <a:rPr lang="en-US" baseline="0" dirty="0" smtClean="0"/>
              <a:t>, 2013.</a:t>
            </a:r>
          </a:p>
          <a:p>
            <a:endParaRPr lang="en-US" baseline="0" dirty="0"/>
          </a:p>
        </p:txBody>
      </p:sp>
      <p:sp>
        <p:nvSpPr>
          <p:cNvPr id="4" name="Header Placeholder 3"/>
          <p:cNvSpPr>
            <a:spLocks noGrp="1"/>
          </p:cNvSpPr>
          <p:nvPr>
            <p:ph type="hdr" sz="quarter" idx="10"/>
          </p:nvPr>
        </p:nvSpPr>
        <p:spPr/>
        <p:txBody>
          <a:bodyPr/>
          <a:lstStyle/>
          <a:p>
            <a:r>
              <a:rPr lang="en-US" smtClean="0"/>
              <a:t>SBIRT Core Curriculum: Brief Intervention (Module 3)</a:t>
            </a:r>
            <a:endParaRPr lang="en-US" dirty="0"/>
          </a:p>
        </p:txBody>
      </p:sp>
      <p:sp>
        <p:nvSpPr>
          <p:cNvPr id="5" name="Slide Number Placeholder 4"/>
          <p:cNvSpPr>
            <a:spLocks noGrp="1"/>
          </p:cNvSpPr>
          <p:nvPr>
            <p:ph type="sldNum" sz="quarter" idx="11"/>
          </p:nvPr>
        </p:nvSpPr>
        <p:spPr/>
        <p:txBody>
          <a:bodyPr/>
          <a:lstStyle/>
          <a:p>
            <a:fld id="{B5212E20-193A-47A8-9887-933A1E81EC68}" type="slidenum">
              <a:rPr lang="en-US" smtClean="0"/>
              <a:t>16</a:t>
            </a:fld>
            <a:endParaRPr lang="en-US"/>
          </a:p>
        </p:txBody>
      </p:sp>
    </p:spTree>
    <p:extLst>
      <p:ext uri="{BB962C8B-B14F-4D97-AF65-F5344CB8AC3E}">
        <p14:creationId xmlns:p14="http://schemas.microsoft.com/office/powerpoint/2010/main" val="18215116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five main steps in the Brief Negotiated Interview are listed on the slide,</a:t>
            </a:r>
            <a:r>
              <a:rPr lang="en-US" baseline="0" dirty="0" smtClean="0"/>
              <a:t> and we’ll review each one in a few minutes.</a:t>
            </a:r>
            <a:endParaRPr lang="en-US" dirty="0"/>
          </a:p>
        </p:txBody>
      </p:sp>
      <p:sp>
        <p:nvSpPr>
          <p:cNvPr id="4" name="Header Placeholder 3"/>
          <p:cNvSpPr>
            <a:spLocks noGrp="1"/>
          </p:cNvSpPr>
          <p:nvPr>
            <p:ph type="hdr" sz="quarter" idx="10"/>
          </p:nvPr>
        </p:nvSpPr>
        <p:spPr/>
        <p:txBody>
          <a:bodyPr/>
          <a:lstStyle/>
          <a:p>
            <a:r>
              <a:rPr lang="en-US" smtClean="0"/>
              <a:t>SBIRT Core Curriculum: Brief Intervention (Module 3)</a:t>
            </a:r>
            <a:endParaRPr lang="en-US" dirty="0"/>
          </a:p>
        </p:txBody>
      </p:sp>
      <p:sp>
        <p:nvSpPr>
          <p:cNvPr id="5" name="Slide Number Placeholder 4"/>
          <p:cNvSpPr>
            <a:spLocks noGrp="1"/>
          </p:cNvSpPr>
          <p:nvPr>
            <p:ph type="sldNum" sz="quarter" idx="11"/>
          </p:nvPr>
        </p:nvSpPr>
        <p:spPr/>
        <p:txBody>
          <a:bodyPr/>
          <a:lstStyle/>
          <a:p>
            <a:fld id="{B5212E20-193A-47A8-9887-933A1E81EC68}" type="slidenum">
              <a:rPr lang="en-US" smtClean="0"/>
              <a:t>17</a:t>
            </a:fld>
            <a:endParaRPr lang="en-US"/>
          </a:p>
        </p:txBody>
      </p:sp>
    </p:spTree>
    <p:extLst>
      <p:ext uri="{BB962C8B-B14F-4D97-AF65-F5344CB8AC3E}">
        <p14:creationId xmlns:p14="http://schemas.microsoft.com/office/powerpoint/2010/main" val="12685921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is the Brief Negotiated Interview form</a:t>
            </a:r>
            <a:r>
              <a:rPr lang="en-US" dirty="0"/>
              <a:t>, developed by </a:t>
            </a:r>
            <a:r>
              <a:rPr lang="en-US" dirty="0" err="1"/>
              <a:t>Rollnick</a:t>
            </a:r>
            <a:r>
              <a:rPr lang="en-US" dirty="0"/>
              <a:t> and </a:t>
            </a:r>
            <a:r>
              <a:rPr lang="en-US" dirty="0" smtClean="0"/>
              <a:t>colleagues, </a:t>
            </a:r>
            <a:r>
              <a:rPr lang="en-US" baseline="0" dirty="0" smtClean="0"/>
              <a:t>that includes language that is specific to substance use. </a:t>
            </a:r>
            <a:endParaRPr lang="en-US" baseline="0" dirty="0"/>
          </a:p>
        </p:txBody>
      </p:sp>
      <p:sp>
        <p:nvSpPr>
          <p:cNvPr id="4" name="Header Placeholder 3"/>
          <p:cNvSpPr>
            <a:spLocks noGrp="1"/>
          </p:cNvSpPr>
          <p:nvPr>
            <p:ph type="hdr" sz="quarter" idx="10"/>
          </p:nvPr>
        </p:nvSpPr>
        <p:spPr/>
        <p:txBody>
          <a:bodyPr/>
          <a:lstStyle/>
          <a:p>
            <a:r>
              <a:rPr lang="en-US" smtClean="0"/>
              <a:t>SBIRT Core Curriculum: Brief Intervention (Module 3)</a:t>
            </a:r>
            <a:endParaRPr lang="en-US" dirty="0"/>
          </a:p>
        </p:txBody>
      </p:sp>
      <p:sp>
        <p:nvSpPr>
          <p:cNvPr id="5" name="Slide Number Placeholder 4"/>
          <p:cNvSpPr>
            <a:spLocks noGrp="1"/>
          </p:cNvSpPr>
          <p:nvPr>
            <p:ph type="sldNum" sz="quarter" idx="11"/>
          </p:nvPr>
        </p:nvSpPr>
        <p:spPr/>
        <p:txBody>
          <a:bodyPr/>
          <a:lstStyle/>
          <a:p>
            <a:fld id="{B5212E20-193A-47A8-9887-933A1E81EC68}" type="slidenum">
              <a:rPr lang="en-US" smtClean="0"/>
              <a:t>18</a:t>
            </a:fld>
            <a:endParaRPr lang="en-US"/>
          </a:p>
        </p:txBody>
      </p:sp>
    </p:spTree>
    <p:extLst>
      <p:ext uri="{BB962C8B-B14F-4D97-AF65-F5344CB8AC3E}">
        <p14:creationId xmlns:p14="http://schemas.microsoft.com/office/powerpoint/2010/main" val="5119663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It’s important to</a:t>
            </a:r>
            <a:r>
              <a:rPr lang="en-US" baseline="0" dirty="0" smtClean="0"/>
              <a:t> know that in our Motivational Interviewing modules, we talked about both substance use and other behavioral health problems that MI is useful in addressing. This adapted version of the BNI form uses “health condition” as opposed to “substance use.”</a:t>
            </a:r>
          </a:p>
          <a:p>
            <a:endParaRPr lang="en-US" baseline="0" dirty="0"/>
          </a:p>
        </p:txBody>
      </p:sp>
      <p:sp>
        <p:nvSpPr>
          <p:cNvPr id="4" name="Header Placeholder 3"/>
          <p:cNvSpPr>
            <a:spLocks noGrp="1"/>
          </p:cNvSpPr>
          <p:nvPr>
            <p:ph type="hdr" sz="quarter" idx="10"/>
          </p:nvPr>
        </p:nvSpPr>
        <p:spPr/>
        <p:txBody>
          <a:bodyPr/>
          <a:lstStyle/>
          <a:p>
            <a:r>
              <a:rPr lang="en-US" smtClean="0"/>
              <a:t>SBIRT Core Curriculum: Brief Intervention (Module 3)</a:t>
            </a:r>
            <a:endParaRPr lang="en-US" dirty="0"/>
          </a:p>
        </p:txBody>
      </p:sp>
      <p:sp>
        <p:nvSpPr>
          <p:cNvPr id="5" name="Slide Number Placeholder 4"/>
          <p:cNvSpPr>
            <a:spLocks noGrp="1"/>
          </p:cNvSpPr>
          <p:nvPr>
            <p:ph type="sldNum" sz="quarter" idx="11"/>
          </p:nvPr>
        </p:nvSpPr>
        <p:spPr/>
        <p:txBody>
          <a:bodyPr/>
          <a:lstStyle/>
          <a:p>
            <a:fld id="{B5212E20-193A-47A8-9887-933A1E81EC68}" type="slidenum">
              <a:rPr lang="en-US" smtClean="0"/>
              <a:t>19</a:t>
            </a:fld>
            <a:endParaRPr lang="en-US"/>
          </a:p>
        </p:txBody>
      </p:sp>
    </p:spTree>
    <p:extLst>
      <p:ext uri="{BB962C8B-B14F-4D97-AF65-F5344CB8AC3E}">
        <p14:creationId xmlns:p14="http://schemas.microsoft.com/office/powerpoint/2010/main" val="12190131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1807">
              <a:defRPr/>
            </a:pPr>
            <a:r>
              <a:rPr lang="en-US" dirty="0" smtClean="0"/>
              <a:t>The goal of this session is to provide you with the information, tools, skills, and resources to successfully conduct a brief intervention with your patients. You will learn how this is done through the use of the Brief Negotiated Interview.</a:t>
            </a:r>
            <a:endParaRPr lang="en-US" dirty="0"/>
          </a:p>
        </p:txBody>
      </p:sp>
      <p:sp>
        <p:nvSpPr>
          <p:cNvPr id="4" name="Header Placeholder 3"/>
          <p:cNvSpPr>
            <a:spLocks noGrp="1"/>
          </p:cNvSpPr>
          <p:nvPr>
            <p:ph type="hdr" sz="quarter" idx="10"/>
          </p:nvPr>
        </p:nvSpPr>
        <p:spPr/>
        <p:txBody>
          <a:bodyPr/>
          <a:lstStyle/>
          <a:p>
            <a:r>
              <a:rPr lang="en-US" smtClean="0"/>
              <a:t>SBIRT Core Curriculum: Brief Intervention (Module 3)</a:t>
            </a:r>
            <a:endParaRPr lang="en-US" dirty="0"/>
          </a:p>
        </p:txBody>
      </p:sp>
      <p:sp>
        <p:nvSpPr>
          <p:cNvPr id="5" name="Slide Number Placeholder 4"/>
          <p:cNvSpPr>
            <a:spLocks noGrp="1"/>
          </p:cNvSpPr>
          <p:nvPr>
            <p:ph type="sldNum" sz="quarter" idx="11"/>
          </p:nvPr>
        </p:nvSpPr>
        <p:spPr/>
        <p:txBody>
          <a:bodyPr/>
          <a:lstStyle/>
          <a:p>
            <a:fld id="{B5212E20-193A-47A8-9887-933A1E81EC68}" type="slidenum">
              <a:rPr lang="en-US" smtClean="0"/>
              <a:t>2</a:t>
            </a:fld>
            <a:endParaRPr lang="en-US"/>
          </a:p>
        </p:txBody>
      </p:sp>
    </p:spTree>
    <p:extLst>
      <p:ext uri="{BB962C8B-B14F-4D97-AF65-F5344CB8AC3E}">
        <p14:creationId xmlns:p14="http://schemas.microsoft.com/office/powerpoint/2010/main" val="40556171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920490"/>
          </a:xfrm>
        </p:spPr>
        <p:txBody>
          <a:bodyPr/>
          <a:lstStyle/>
          <a:p>
            <a:pPr defTabSz="940826">
              <a:defRPr/>
            </a:pPr>
            <a:r>
              <a:rPr lang="en-US" dirty="0" smtClean="0"/>
              <a:t>The first step in the BNI is to build rapport with the patient. This often starts with general conversation. At the point where the patient appears to be gaining comfort, show respect by asking permission to talk about alcohol and/or drugs. For example, you could say:</a:t>
            </a:r>
          </a:p>
          <a:p>
            <a:pPr defTabSz="940826">
              <a:defRPr/>
            </a:pPr>
            <a:endParaRPr lang="en-US" dirty="0" smtClean="0"/>
          </a:p>
          <a:p>
            <a:r>
              <a:rPr lang="en-US" i="1" dirty="0" smtClean="0"/>
              <a:t>“Would you mind taking a few minutes to talk with me about your alcohol and drug use? What's a normal day look like for you, and where and how do alcohol and drugs fit in?”</a:t>
            </a:r>
          </a:p>
          <a:p>
            <a:endParaRPr lang="en-US" i="1" dirty="0" smtClean="0"/>
          </a:p>
          <a:p>
            <a:pPr defTabSz="940826">
              <a:defRPr/>
            </a:pPr>
            <a:r>
              <a:rPr lang="en-US" dirty="0" smtClean="0">
                <a:solidFill>
                  <a:prstClr val="black"/>
                </a:solidFill>
              </a:rPr>
              <a:t>Although very few refuse the invitation, that’s their choice. Keeping the discussion open is the main goal. Here is an example of how you could respond:</a:t>
            </a:r>
          </a:p>
          <a:p>
            <a:pPr defTabSz="940826">
              <a:defRPr/>
            </a:pPr>
            <a:r>
              <a:rPr lang="en-US" dirty="0" smtClean="0">
                <a:solidFill>
                  <a:prstClr val="black"/>
                </a:solidFill>
              </a:rPr>
              <a:t> </a:t>
            </a:r>
          </a:p>
          <a:p>
            <a:pPr defTabSz="940826">
              <a:defRPr/>
            </a:pPr>
            <a:r>
              <a:rPr lang="en-US" dirty="0" smtClean="0">
                <a:solidFill>
                  <a:prstClr val="black"/>
                </a:solidFill>
              </a:rPr>
              <a:t>“</a:t>
            </a:r>
            <a:r>
              <a:rPr lang="en-US" i="1" dirty="0" smtClean="0">
                <a:solidFill>
                  <a:prstClr val="black"/>
                </a:solidFill>
              </a:rPr>
              <a:t>That's absolutely your choice. But part of my job is to ask everyone these questions. I thinks it’s also important that you know I am concerned about health risks related to your drinking. If you change your mind, I’m here to listen and talk.” </a:t>
            </a:r>
            <a:endParaRPr lang="en-US" dirty="0">
              <a:solidFill>
                <a:prstClr val="black"/>
              </a:solidFill>
            </a:endParaRPr>
          </a:p>
        </p:txBody>
      </p:sp>
      <p:sp>
        <p:nvSpPr>
          <p:cNvPr id="4" name="Header Placeholder 3"/>
          <p:cNvSpPr>
            <a:spLocks noGrp="1"/>
          </p:cNvSpPr>
          <p:nvPr>
            <p:ph type="hdr" sz="quarter" idx="10"/>
          </p:nvPr>
        </p:nvSpPr>
        <p:spPr/>
        <p:txBody>
          <a:bodyPr/>
          <a:lstStyle/>
          <a:p>
            <a:r>
              <a:rPr lang="en-US" smtClean="0"/>
              <a:t>SBIRT Core Curriculum: Brief Intervention (Module 3)</a:t>
            </a:r>
            <a:endParaRPr lang="en-US" dirty="0"/>
          </a:p>
        </p:txBody>
      </p:sp>
      <p:sp>
        <p:nvSpPr>
          <p:cNvPr id="5" name="Slide Number Placeholder 4"/>
          <p:cNvSpPr>
            <a:spLocks noGrp="1"/>
          </p:cNvSpPr>
          <p:nvPr>
            <p:ph type="sldNum" sz="quarter" idx="11"/>
          </p:nvPr>
        </p:nvSpPr>
        <p:spPr/>
        <p:txBody>
          <a:bodyPr/>
          <a:lstStyle/>
          <a:p>
            <a:fld id="{B5212E20-193A-47A8-9887-933A1E81EC68}" type="slidenum">
              <a:rPr lang="en-US" smtClean="0"/>
              <a:t>20</a:t>
            </a:fld>
            <a:endParaRPr lang="en-US"/>
          </a:p>
        </p:txBody>
      </p:sp>
    </p:spTree>
    <p:extLst>
      <p:ext uri="{BB962C8B-B14F-4D97-AF65-F5344CB8AC3E}">
        <p14:creationId xmlns:p14="http://schemas.microsoft.com/office/powerpoint/2010/main" val="42724145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It’s best to start by discussing the positives about substance use. This often is experienced by the patient as novel and disarming. It also provides the clinician a better understanding of why the patient uses substances. </a:t>
            </a:r>
          </a:p>
          <a:p>
            <a:endParaRPr lang="en-US" dirty="0" smtClean="0"/>
          </a:p>
          <a:p>
            <a:r>
              <a:rPr lang="en-US" dirty="0" smtClean="0"/>
              <a:t>The second part of this discussion is to talk about the down side of use. Generally, it’s better to ask about the “not-so-good” things about use, rather than asking about the “bad” things about use. </a:t>
            </a:r>
            <a:endParaRPr lang="en-US" dirty="0"/>
          </a:p>
        </p:txBody>
      </p:sp>
      <p:sp>
        <p:nvSpPr>
          <p:cNvPr id="4" name="Header Placeholder 3"/>
          <p:cNvSpPr>
            <a:spLocks noGrp="1"/>
          </p:cNvSpPr>
          <p:nvPr>
            <p:ph type="hdr" sz="quarter" idx="10"/>
          </p:nvPr>
        </p:nvSpPr>
        <p:spPr/>
        <p:txBody>
          <a:bodyPr/>
          <a:lstStyle/>
          <a:p>
            <a:r>
              <a:rPr lang="en-US" smtClean="0"/>
              <a:t>SBIRT Core Curriculum: Brief Intervention (Module 3)</a:t>
            </a:r>
            <a:endParaRPr lang="en-US" dirty="0"/>
          </a:p>
        </p:txBody>
      </p:sp>
      <p:sp>
        <p:nvSpPr>
          <p:cNvPr id="5" name="Slide Number Placeholder 4"/>
          <p:cNvSpPr>
            <a:spLocks noGrp="1"/>
          </p:cNvSpPr>
          <p:nvPr>
            <p:ph type="sldNum" sz="quarter" idx="11"/>
          </p:nvPr>
        </p:nvSpPr>
        <p:spPr/>
        <p:txBody>
          <a:bodyPr/>
          <a:lstStyle/>
          <a:p>
            <a:fld id="{B5212E20-193A-47A8-9887-933A1E81EC68}" type="slidenum">
              <a:rPr lang="en-US" smtClean="0"/>
              <a:t>21</a:t>
            </a:fld>
            <a:endParaRPr lang="en-US"/>
          </a:p>
        </p:txBody>
      </p:sp>
    </p:spTree>
    <p:extLst>
      <p:ext uri="{BB962C8B-B14F-4D97-AF65-F5344CB8AC3E}">
        <p14:creationId xmlns:p14="http://schemas.microsoft.com/office/powerpoint/2010/main" val="15818843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smtClean="0"/>
              <a:t>Going back to the OARS, use open-ended questions to clarify and to elicit information. You might also want to reflect back to the patient what he or she has said so that they know you’re listening and understand what they’re saying.</a:t>
            </a:r>
            <a:endParaRPr lang="en-US" b="0" i="0" dirty="0"/>
          </a:p>
        </p:txBody>
      </p:sp>
      <p:sp>
        <p:nvSpPr>
          <p:cNvPr id="4" name="Header Placeholder 3"/>
          <p:cNvSpPr>
            <a:spLocks noGrp="1"/>
          </p:cNvSpPr>
          <p:nvPr>
            <p:ph type="hdr" sz="quarter" idx="10"/>
          </p:nvPr>
        </p:nvSpPr>
        <p:spPr/>
        <p:txBody>
          <a:bodyPr/>
          <a:lstStyle/>
          <a:p>
            <a:r>
              <a:rPr lang="en-US" smtClean="0"/>
              <a:t>SBIRT Core Curriculum: Brief Intervention (Module 3)</a:t>
            </a:r>
            <a:endParaRPr lang="en-US" dirty="0"/>
          </a:p>
        </p:txBody>
      </p:sp>
      <p:sp>
        <p:nvSpPr>
          <p:cNvPr id="5" name="Slide Number Placeholder 4"/>
          <p:cNvSpPr>
            <a:spLocks noGrp="1"/>
          </p:cNvSpPr>
          <p:nvPr>
            <p:ph type="sldNum" sz="quarter" idx="11"/>
          </p:nvPr>
        </p:nvSpPr>
        <p:spPr/>
        <p:txBody>
          <a:bodyPr/>
          <a:lstStyle/>
          <a:p>
            <a:fld id="{B5212E20-193A-47A8-9887-933A1E81EC68}" type="slidenum">
              <a:rPr lang="en-US" smtClean="0"/>
              <a:t>22</a:t>
            </a:fld>
            <a:endParaRPr lang="en-US"/>
          </a:p>
        </p:txBody>
      </p:sp>
    </p:spTree>
    <p:extLst>
      <p:ext uri="{BB962C8B-B14F-4D97-AF65-F5344CB8AC3E}">
        <p14:creationId xmlns:p14="http://schemas.microsoft.com/office/powerpoint/2010/main" val="7759095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smtClean="0"/>
              <a:t>Periodically summarizing what has occurred in the counseling session reinforces what has been said, shows that you have been listening carefully, and prepares the patient to move on. </a:t>
            </a:r>
            <a:endParaRPr lang="en-US" dirty="0"/>
          </a:p>
        </p:txBody>
      </p:sp>
      <p:sp>
        <p:nvSpPr>
          <p:cNvPr id="4" name="Header Placeholder 3"/>
          <p:cNvSpPr>
            <a:spLocks noGrp="1"/>
          </p:cNvSpPr>
          <p:nvPr>
            <p:ph type="hdr" sz="quarter" idx="10"/>
          </p:nvPr>
        </p:nvSpPr>
        <p:spPr/>
        <p:txBody>
          <a:bodyPr/>
          <a:lstStyle/>
          <a:p>
            <a:r>
              <a:rPr lang="en-US" smtClean="0"/>
              <a:t>SBIRT Core Curriculum: Brief Intervention (Module 3)</a:t>
            </a:r>
            <a:endParaRPr lang="en-US" dirty="0"/>
          </a:p>
        </p:txBody>
      </p:sp>
      <p:sp>
        <p:nvSpPr>
          <p:cNvPr id="5" name="Slide Number Placeholder 4"/>
          <p:cNvSpPr>
            <a:spLocks noGrp="1"/>
          </p:cNvSpPr>
          <p:nvPr>
            <p:ph type="sldNum" sz="quarter" idx="11"/>
          </p:nvPr>
        </p:nvSpPr>
        <p:spPr/>
        <p:txBody>
          <a:bodyPr/>
          <a:lstStyle/>
          <a:p>
            <a:fld id="{B5212E20-193A-47A8-9887-933A1E81EC68}" type="slidenum">
              <a:rPr lang="en-US" smtClean="0"/>
              <a:t>23</a:t>
            </a:fld>
            <a:endParaRPr lang="en-US"/>
          </a:p>
        </p:txBody>
      </p:sp>
    </p:spTree>
    <p:extLst>
      <p:ext uri="{BB962C8B-B14F-4D97-AF65-F5344CB8AC3E}">
        <p14:creationId xmlns:p14="http://schemas.microsoft.com/office/powerpoint/2010/main" val="27400209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t>
            </a:r>
            <a:r>
              <a:rPr lang="en-US" baseline="0" dirty="0" smtClean="0"/>
              <a:t> double</a:t>
            </a:r>
            <a:r>
              <a:rPr lang="en-US" dirty="0" smtClean="0"/>
              <a:t>-sided reflection is</a:t>
            </a:r>
            <a:r>
              <a:rPr lang="en-US" baseline="0" dirty="0" smtClean="0"/>
              <a:t> often useful. </a:t>
            </a:r>
            <a:r>
              <a:rPr lang="en-US" dirty="0" smtClean="0"/>
              <a:t>For example, </a:t>
            </a:r>
            <a:r>
              <a:rPr lang="en-US" i="1" dirty="0" smtClean="0"/>
              <a:t>“So, on the one hand, the pros of use are…. And on the other hand….”</a:t>
            </a:r>
            <a:r>
              <a:rPr lang="en-US" dirty="0" smtClean="0"/>
              <a:t> </a:t>
            </a:r>
            <a:endParaRPr lang="en-US" dirty="0"/>
          </a:p>
        </p:txBody>
      </p:sp>
      <p:sp>
        <p:nvSpPr>
          <p:cNvPr id="4" name="Header Placeholder 3"/>
          <p:cNvSpPr>
            <a:spLocks noGrp="1"/>
          </p:cNvSpPr>
          <p:nvPr>
            <p:ph type="hdr" sz="quarter" idx="10"/>
          </p:nvPr>
        </p:nvSpPr>
        <p:spPr/>
        <p:txBody>
          <a:bodyPr/>
          <a:lstStyle/>
          <a:p>
            <a:r>
              <a:rPr lang="en-US" smtClean="0"/>
              <a:t>SBIRT Core Curriculum: Brief Intervention (Module 3)</a:t>
            </a:r>
            <a:endParaRPr lang="en-US" dirty="0"/>
          </a:p>
        </p:txBody>
      </p:sp>
      <p:sp>
        <p:nvSpPr>
          <p:cNvPr id="5" name="Slide Number Placeholder 4"/>
          <p:cNvSpPr>
            <a:spLocks noGrp="1"/>
          </p:cNvSpPr>
          <p:nvPr>
            <p:ph type="sldNum" sz="quarter" idx="11"/>
          </p:nvPr>
        </p:nvSpPr>
        <p:spPr/>
        <p:txBody>
          <a:bodyPr/>
          <a:lstStyle/>
          <a:p>
            <a:fld id="{B5212E20-193A-47A8-9887-933A1E81EC68}" type="slidenum">
              <a:rPr lang="en-US" smtClean="0"/>
              <a:t>24</a:t>
            </a:fld>
            <a:endParaRPr lang="en-US"/>
          </a:p>
        </p:txBody>
      </p:sp>
    </p:spTree>
    <p:extLst>
      <p:ext uri="{BB962C8B-B14F-4D97-AF65-F5344CB8AC3E}">
        <p14:creationId xmlns:p14="http://schemas.microsoft.com/office/powerpoint/2010/main" val="11941268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smtClean="0"/>
              <a:t>In this discussion, it’s important to think about the person’s reaction, and use it to decide</a:t>
            </a:r>
            <a:r>
              <a:rPr lang="en-US" baseline="0" dirty="0" smtClean="0"/>
              <a:t> next steps. </a:t>
            </a:r>
            <a:r>
              <a:rPr lang="en-US" dirty="0" smtClean="0"/>
              <a:t>If it’s a negative reaction, go back to the pros and cons. Remind the person that your responsibility, as a clinician, is to provide feedback so that they can make informed decisions. However, also convey that decisions and choices are </a:t>
            </a:r>
            <a:r>
              <a:rPr lang="en-US" u="sng" dirty="0" smtClean="0"/>
              <a:t>theirs</a:t>
            </a:r>
            <a:r>
              <a:rPr lang="en-US" dirty="0" smtClean="0"/>
              <a:t> to make. </a:t>
            </a:r>
            <a:endParaRPr lang="en-US" dirty="0"/>
          </a:p>
        </p:txBody>
      </p:sp>
      <p:sp>
        <p:nvSpPr>
          <p:cNvPr id="4" name="Header Placeholder 3"/>
          <p:cNvSpPr>
            <a:spLocks noGrp="1"/>
          </p:cNvSpPr>
          <p:nvPr>
            <p:ph type="hdr" sz="quarter" idx="10"/>
          </p:nvPr>
        </p:nvSpPr>
        <p:spPr/>
        <p:txBody>
          <a:bodyPr/>
          <a:lstStyle/>
          <a:p>
            <a:r>
              <a:rPr lang="en-US" smtClean="0"/>
              <a:t>SBIRT Core Curriculum: Brief Intervention (Module 3)</a:t>
            </a:r>
            <a:endParaRPr lang="en-US" dirty="0"/>
          </a:p>
        </p:txBody>
      </p:sp>
      <p:sp>
        <p:nvSpPr>
          <p:cNvPr id="5" name="Slide Number Placeholder 4"/>
          <p:cNvSpPr>
            <a:spLocks noGrp="1"/>
          </p:cNvSpPr>
          <p:nvPr>
            <p:ph type="sldNum" sz="quarter" idx="11"/>
          </p:nvPr>
        </p:nvSpPr>
        <p:spPr/>
        <p:txBody>
          <a:bodyPr/>
          <a:lstStyle/>
          <a:p>
            <a:fld id="{B5212E20-193A-47A8-9887-933A1E81EC68}" type="slidenum">
              <a:rPr lang="en-US" smtClean="0"/>
              <a:t>25</a:t>
            </a:fld>
            <a:endParaRPr lang="en-US"/>
          </a:p>
        </p:txBody>
      </p:sp>
    </p:spTree>
    <p:extLst>
      <p:ext uri="{BB962C8B-B14F-4D97-AF65-F5344CB8AC3E}">
        <p14:creationId xmlns:p14="http://schemas.microsoft.com/office/powerpoint/2010/main" val="31543879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third step in the BNI is to provide feedback. Start by asking permission to provide information. Feedback should include a discussion of screening findings, known consequences that are linked to use behaviors, and a description of healthier behaviors regarding the use of substances. For example:</a:t>
            </a:r>
            <a:br>
              <a:rPr lang="en-US" dirty="0" smtClean="0"/>
            </a:br>
            <a:r>
              <a:rPr lang="en-US" dirty="0" smtClean="0"/>
              <a:t> </a:t>
            </a:r>
          </a:p>
          <a:p>
            <a:r>
              <a:rPr lang="en-US" dirty="0" smtClean="0"/>
              <a:t>“</a:t>
            </a:r>
            <a:r>
              <a:rPr lang="en-US" i="1" dirty="0" smtClean="0"/>
              <a:t>I have some information about low-risk drinking guidelines. Would you mind if I share them with you?”</a:t>
            </a:r>
            <a:endParaRPr lang="en-US" dirty="0" smtClean="0"/>
          </a:p>
          <a:p>
            <a:r>
              <a:rPr lang="en-US" dirty="0" smtClean="0"/>
              <a:t> </a:t>
            </a:r>
          </a:p>
          <a:p>
            <a:r>
              <a:rPr lang="en-US" i="1" dirty="0" smtClean="0"/>
              <a:t>“For a female, we know that 4 or more drinks in one sitting or more than 7 drinks in a week and/or the use of illicit drugs can put a person at risk for illness or injury and other problems. For a male, we know that 5 or more drinks in a sitting or more than 14 drinks in a week can put a person at higher risk for illness or injury and other problems.”</a:t>
            </a:r>
            <a:endParaRPr lang="en-US" dirty="0">
              <a:solidFill>
                <a:srgbClr val="FF0000"/>
              </a:solidFill>
            </a:endParaRPr>
          </a:p>
        </p:txBody>
      </p:sp>
      <p:sp>
        <p:nvSpPr>
          <p:cNvPr id="4" name="Header Placeholder 3"/>
          <p:cNvSpPr>
            <a:spLocks noGrp="1"/>
          </p:cNvSpPr>
          <p:nvPr>
            <p:ph type="hdr" sz="quarter" idx="10"/>
          </p:nvPr>
        </p:nvSpPr>
        <p:spPr/>
        <p:txBody>
          <a:bodyPr/>
          <a:lstStyle/>
          <a:p>
            <a:r>
              <a:rPr lang="en-US" smtClean="0"/>
              <a:t>SBIRT Core Curriculum: Brief Intervention (Module 3)</a:t>
            </a:r>
            <a:endParaRPr lang="en-US" dirty="0"/>
          </a:p>
        </p:txBody>
      </p:sp>
      <p:sp>
        <p:nvSpPr>
          <p:cNvPr id="5" name="Slide Number Placeholder 4"/>
          <p:cNvSpPr>
            <a:spLocks noGrp="1"/>
          </p:cNvSpPr>
          <p:nvPr>
            <p:ph type="sldNum" sz="quarter" idx="11"/>
          </p:nvPr>
        </p:nvSpPr>
        <p:spPr/>
        <p:txBody>
          <a:bodyPr/>
          <a:lstStyle/>
          <a:p>
            <a:fld id="{B5212E20-193A-47A8-9887-933A1E81EC68}" type="slidenum">
              <a:rPr lang="en-US" smtClean="0"/>
              <a:t>26</a:t>
            </a:fld>
            <a:endParaRPr lang="en-US"/>
          </a:p>
        </p:txBody>
      </p:sp>
    </p:spTree>
    <p:extLst>
      <p:ext uri="{BB962C8B-B14F-4D97-AF65-F5344CB8AC3E}">
        <p14:creationId xmlns:p14="http://schemas.microsoft.com/office/powerpoint/2010/main" val="11483212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Looking at the BNI form we’re providing, note that offering feedback starts with asking permission to discuss the issue, followed by information-sharing about the results of the screening scales or other related health information. </a:t>
            </a:r>
          </a:p>
          <a:p>
            <a:endParaRPr lang="en-US" dirty="0" smtClean="0"/>
          </a:p>
          <a:p>
            <a:r>
              <a:rPr lang="en-US" dirty="0" smtClean="0"/>
              <a:t>At this point, sharing brief educational materials can be useful. We advise using handouts only if you are discussing the points included in the materials.</a:t>
            </a:r>
            <a:endParaRPr lang="en-US" dirty="0"/>
          </a:p>
        </p:txBody>
      </p:sp>
      <p:sp>
        <p:nvSpPr>
          <p:cNvPr id="4" name="Header Placeholder 3"/>
          <p:cNvSpPr>
            <a:spLocks noGrp="1"/>
          </p:cNvSpPr>
          <p:nvPr>
            <p:ph type="hdr" sz="quarter" idx="10"/>
          </p:nvPr>
        </p:nvSpPr>
        <p:spPr/>
        <p:txBody>
          <a:bodyPr/>
          <a:lstStyle/>
          <a:p>
            <a:r>
              <a:rPr lang="en-US" smtClean="0"/>
              <a:t>SBIRT Core Curriculum: Brief Intervention (Module 3)</a:t>
            </a:r>
            <a:endParaRPr lang="en-US" dirty="0"/>
          </a:p>
        </p:txBody>
      </p:sp>
      <p:sp>
        <p:nvSpPr>
          <p:cNvPr id="5" name="Slide Number Placeholder 4"/>
          <p:cNvSpPr>
            <a:spLocks noGrp="1"/>
          </p:cNvSpPr>
          <p:nvPr>
            <p:ph type="sldNum" sz="quarter" idx="11"/>
          </p:nvPr>
        </p:nvSpPr>
        <p:spPr/>
        <p:txBody>
          <a:bodyPr/>
          <a:lstStyle/>
          <a:p>
            <a:fld id="{B5212E20-193A-47A8-9887-933A1E81EC68}" type="slidenum">
              <a:rPr lang="en-US" smtClean="0"/>
              <a:t>27</a:t>
            </a:fld>
            <a:endParaRPr lang="en-US"/>
          </a:p>
        </p:txBody>
      </p:sp>
    </p:spTree>
    <p:extLst>
      <p:ext uri="{BB962C8B-B14F-4D97-AF65-F5344CB8AC3E}">
        <p14:creationId xmlns:p14="http://schemas.microsoft.com/office/powerpoint/2010/main" val="222897264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smtClean="0"/>
              <a:t>As you discuss the results of the AUDIT, DAST, or other finding, link the information to the person and their life. The most important and powerful element of providing feedback is to make it real, so feedback must be personalized. </a:t>
            </a:r>
          </a:p>
          <a:p>
            <a:pPr lvl="0"/>
            <a:endParaRPr lang="en-US" dirty="0" smtClean="0"/>
          </a:p>
          <a:p>
            <a:pPr lvl="0"/>
            <a:r>
              <a:rPr lang="en-US" dirty="0" smtClean="0"/>
              <a:t>Help the person make the connections by asking questions like, </a:t>
            </a:r>
            <a:r>
              <a:rPr lang="en-US" i="1" dirty="0" smtClean="0"/>
              <a:t>“What are your thoughts (or feelings) about this information?”</a:t>
            </a:r>
            <a:endParaRPr lang="en-US" i="1" dirty="0"/>
          </a:p>
        </p:txBody>
      </p:sp>
      <p:sp>
        <p:nvSpPr>
          <p:cNvPr id="4" name="Header Placeholder 3"/>
          <p:cNvSpPr>
            <a:spLocks noGrp="1"/>
          </p:cNvSpPr>
          <p:nvPr>
            <p:ph type="hdr" sz="quarter" idx="10"/>
          </p:nvPr>
        </p:nvSpPr>
        <p:spPr/>
        <p:txBody>
          <a:bodyPr/>
          <a:lstStyle/>
          <a:p>
            <a:r>
              <a:rPr lang="en-US" smtClean="0"/>
              <a:t>SBIRT Core Curriculum: Brief Intervention (Module 3)</a:t>
            </a:r>
            <a:endParaRPr lang="en-US" dirty="0"/>
          </a:p>
        </p:txBody>
      </p:sp>
      <p:sp>
        <p:nvSpPr>
          <p:cNvPr id="5" name="Slide Number Placeholder 4"/>
          <p:cNvSpPr>
            <a:spLocks noGrp="1"/>
          </p:cNvSpPr>
          <p:nvPr>
            <p:ph type="sldNum" sz="quarter" idx="11"/>
          </p:nvPr>
        </p:nvSpPr>
        <p:spPr/>
        <p:txBody>
          <a:bodyPr/>
          <a:lstStyle/>
          <a:p>
            <a:fld id="{B5212E20-193A-47A8-9887-933A1E81EC68}" type="slidenum">
              <a:rPr lang="en-US" smtClean="0"/>
              <a:t>28</a:t>
            </a:fld>
            <a:endParaRPr lang="en-US"/>
          </a:p>
        </p:txBody>
      </p:sp>
    </p:spTree>
    <p:extLst>
      <p:ext uri="{BB962C8B-B14F-4D97-AF65-F5344CB8AC3E}">
        <p14:creationId xmlns:p14="http://schemas.microsoft.com/office/powerpoint/2010/main" val="1089048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Step 4 in the BNI is Build Readiness to Change. This is when you will discuss the person’s potential interest in making a change. The Readiness Ruler is an effective tool for focusing this conversation. </a:t>
            </a:r>
            <a:endParaRPr lang="en-US" dirty="0"/>
          </a:p>
        </p:txBody>
      </p:sp>
      <p:sp>
        <p:nvSpPr>
          <p:cNvPr id="4" name="Header Placeholder 3"/>
          <p:cNvSpPr>
            <a:spLocks noGrp="1"/>
          </p:cNvSpPr>
          <p:nvPr>
            <p:ph type="hdr" sz="quarter" idx="10"/>
          </p:nvPr>
        </p:nvSpPr>
        <p:spPr/>
        <p:txBody>
          <a:bodyPr/>
          <a:lstStyle/>
          <a:p>
            <a:r>
              <a:rPr lang="en-US" smtClean="0"/>
              <a:t>SBIRT Core Curriculum: Brief Intervention (Module 3)</a:t>
            </a:r>
            <a:endParaRPr lang="en-US" dirty="0"/>
          </a:p>
        </p:txBody>
      </p:sp>
      <p:sp>
        <p:nvSpPr>
          <p:cNvPr id="5" name="Slide Number Placeholder 4"/>
          <p:cNvSpPr>
            <a:spLocks noGrp="1"/>
          </p:cNvSpPr>
          <p:nvPr>
            <p:ph type="sldNum" sz="quarter" idx="11"/>
          </p:nvPr>
        </p:nvSpPr>
        <p:spPr/>
        <p:txBody>
          <a:bodyPr/>
          <a:lstStyle/>
          <a:p>
            <a:fld id="{B5212E20-193A-47A8-9887-933A1E81EC68}" type="slidenum">
              <a:rPr lang="en-US" smtClean="0"/>
              <a:t>29</a:t>
            </a:fld>
            <a:endParaRPr lang="en-US"/>
          </a:p>
        </p:txBody>
      </p:sp>
    </p:spTree>
    <p:extLst>
      <p:ext uri="{BB962C8B-B14F-4D97-AF65-F5344CB8AC3E}">
        <p14:creationId xmlns:p14="http://schemas.microsoft.com/office/powerpoint/2010/main" val="14524317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Brief Intervention is intended to raise awareness of problematic behaviors and increase motivation to change. Because Motivational Interviewing strategies are used in the Brief Intervention, let’s take a few minutes to review some of the strategies that the Brief Intervention builds on.</a:t>
            </a:r>
            <a:endParaRPr lang="en-US" dirty="0"/>
          </a:p>
        </p:txBody>
      </p:sp>
      <p:sp>
        <p:nvSpPr>
          <p:cNvPr id="4" name="Header Placeholder 3"/>
          <p:cNvSpPr>
            <a:spLocks noGrp="1"/>
          </p:cNvSpPr>
          <p:nvPr>
            <p:ph type="hdr" sz="quarter" idx="10"/>
          </p:nvPr>
        </p:nvSpPr>
        <p:spPr/>
        <p:txBody>
          <a:bodyPr/>
          <a:lstStyle/>
          <a:p>
            <a:r>
              <a:rPr lang="en-US" smtClean="0"/>
              <a:t>SBIRT Core Curriculum: Brief Intervention (Module 3)</a:t>
            </a:r>
            <a:endParaRPr lang="en-US" dirty="0"/>
          </a:p>
        </p:txBody>
      </p:sp>
      <p:sp>
        <p:nvSpPr>
          <p:cNvPr id="5" name="Slide Number Placeholder 4"/>
          <p:cNvSpPr>
            <a:spLocks noGrp="1"/>
          </p:cNvSpPr>
          <p:nvPr>
            <p:ph type="sldNum" sz="quarter" idx="11"/>
          </p:nvPr>
        </p:nvSpPr>
        <p:spPr/>
        <p:txBody>
          <a:bodyPr/>
          <a:lstStyle/>
          <a:p>
            <a:fld id="{B5212E20-193A-47A8-9887-933A1E81EC68}" type="slidenum">
              <a:rPr lang="en-US" smtClean="0"/>
              <a:t>3</a:t>
            </a:fld>
            <a:endParaRPr lang="en-US"/>
          </a:p>
        </p:txBody>
      </p:sp>
    </p:spTree>
    <p:extLst>
      <p:ext uri="{BB962C8B-B14F-4D97-AF65-F5344CB8AC3E}">
        <p14:creationId xmlns:p14="http://schemas.microsoft.com/office/powerpoint/2010/main" val="244016547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Start with: </a:t>
            </a:r>
            <a:r>
              <a:rPr lang="en-US" i="1" dirty="0" smtClean="0"/>
              <a:t>“Could we talk for a few minutes about your interest in making a change?”</a:t>
            </a:r>
          </a:p>
          <a:p>
            <a:r>
              <a:rPr lang="en-US" dirty="0" smtClean="0"/>
              <a:t> </a:t>
            </a:r>
          </a:p>
          <a:p>
            <a:r>
              <a:rPr lang="en-US" dirty="0" smtClean="0"/>
              <a:t>Offer a brief summary to help frame the question of readiness. Then ask the question, </a:t>
            </a:r>
            <a:r>
              <a:rPr lang="en-US" i="1" dirty="0" smtClean="0"/>
              <a:t>“On a scale from 1 to 10, with 1 being ‘not ready at all’ and 10 being ‘completely ready,’ how ready are you to make any changes in your substance use?” </a:t>
            </a:r>
            <a:r>
              <a:rPr lang="en-US" dirty="0" smtClean="0"/>
              <a:t>Show the person the laminated Readiness Ruler that is provided in our Pocket Card Tool Kit to make it visual. </a:t>
            </a:r>
            <a:endParaRPr lang="en-US" dirty="0"/>
          </a:p>
        </p:txBody>
      </p:sp>
      <p:sp>
        <p:nvSpPr>
          <p:cNvPr id="4" name="Header Placeholder 3"/>
          <p:cNvSpPr>
            <a:spLocks noGrp="1"/>
          </p:cNvSpPr>
          <p:nvPr>
            <p:ph type="hdr" sz="quarter" idx="10"/>
          </p:nvPr>
        </p:nvSpPr>
        <p:spPr/>
        <p:txBody>
          <a:bodyPr/>
          <a:lstStyle/>
          <a:p>
            <a:r>
              <a:rPr lang="en-US" smtClean="0"/>
              <a:t>SBIRT Core Curriculum: Brief Intervention (Module 3)</a:t>
            </a:r>
            <a:endParaRPr lang="en-US" dirty="0"/>
          </a:p>
        </p:txBody>
      </p:sp>
      <p:sp>
        <p:nvSpPr>
          <p:cNvPr id="5" name="Slide Number Placeholder 4"/>
          <p:cNvSpPr>
            <a:spLocks noGrp="1"/>
          </p:cNvSpPr>
          <p:nvPr>
            <p:ph type="sldNum" sz="quarter" idx="11"/>
          </p:nvPr>
        </p:nvSpPr>
        <p:spPr/>
        <p:txBody>
          <a:bodyPr/>
          <a:lstStyle/>
          <a:p>
            <a:fld id="{B5212E20-193A-47A8-9887-933A1E81EC68}" type="slidenum">
              <a:rPr lang="en-US" smtClean="0"/>
              <a:t>30</a:t>
            </a:fld>
            <a:endParaRPr lang="en-US"/>
          </a:p>
        </p:txBody>
      </p:sp>
    </p:spTree>
    <p:extLst>
      <p:ext uri="{BB962C8B-B14F-4D97-AF65-F5344CB8AC3E}">
        <p14:creationId xmlns:p14="http://schemas.microsoft.com/office/powerpoint/2010/main" val="398987006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the patient says, </a:t>
            </a:r>
            <a:r>
              <a:rPr lang="en-US" i="1" dirty="0" smtClean="0"/>
              <a:t>“I am at a 5,”</a:t>
            </a:r>
            <a:r>
              <a:rPr lang="en-US" dirty="0" smtClean="0"/>
              <a:t> rather than asking why not a higher number, you should respond with affirmation. For example, </a:t>
            </a:r>
            <a:r>
              <a:rPr lang="en-US" i="1" dirty="0" smtClean="0"/>
              <a:t>“You marked 5. That’s great! That means you’re 50 percent ready to make a change.” </a:t>
            </a:r>
          </a:p>
          <a:p>
            <a:endParaRPr lang="en-US" i="1" dirty="0" smtClean="0"/>
          </a:p>
          <a:p>
            <a:r>
              <a:rPr lang="en-US" dirty="0" smtClean="0"/>
              <a:t>Next, you can ask why they didn’t choose a lower number. Asking why the number isn't lower invites the patient to articulate reasons and motives for considering change. </a:t>
            </a:r>
          </a:p>
          <a:p>
            <a:endParaRPr lang="en-US" dirty="0" smtClean="0"/>
          </a:p>
          <a:p>
            <a:r>
              <a:rPr lang="en-US" dirty="0" smtClean="0"/>
              <a:t>If you ask why the number is not higher, it can elicit barriers and reasons for staying the same. In effect, it showcases resistance talk rather than change. </a:t>
            </a:r>
            <a:endParaRPr lang="en-US" dirty="0"/>
          </a:p>
        </p:txBody>
      </p:sp>
      <p:sp>
        <p:nvSpPr>
          <p:cNvPr id="4" name="Header Placeholder 3"/>
          <p:cNvSpPr>
            <a:spLocks noGrp="1"/>
          </p:cNvSpPr>
          <p:nvPr>
            <p:ph type="hdr" sz="quarter" idx="10"/>
          </p:nvPr>
        </p:nvSpPr>
        <p:spPr/>
        <p:txBody>
          <a:bodyPr/>
          <a:lstStyle/>
          <a:p>
            <a:r>
              <a:rPr lang="en-US" smtClean="0"/>
              <a:t>SBIRT Core Curriculum: Brief Intervention (Module 3)</a:t>
            </a:r>
            <a:endParaRPr lang="en-US" dirty="0"/>
          </a:p>
        </p:txBody>
      </p:sp>
      <p:sp>
        <p:nvSpPr>
          <p:cNvPr id="5" name="Slide Number Placeholder 4"/>
          <p:cNvSpPr>
            <a:spLocks noGrp="1"/>
          </p:cNvSpPr>
          <p:nvPr>
            <p:ph type="sldNum" sz="quarter" idx="11"/>
          </p:nvPr>
        </p:nvSpPr>
        <p:spPr/>
        <p:txBody>
          <a:bodyPr/>
          <a:lstStyle/>
          <a:p>
            <a:fld id="{B5212E20-193A-47A8-9887-933A1E81EC68}" type="slidenum">
              <a:rPr lang="en-US" smtClean="0"/>
              <a:t>31</a:t>
            </a:fld>
            <a:endParaRPr lang="en-US"/>
          </a:p>
        </p:txBody>
      </p:sp>
    </p:spTree>
    <p:extLst>
      <p:ext uri="{BB962C8B-B14F-4D97-AF65-F5344CB8AC3E}">
        <p14:creationId xmlns:p14="http://schemas.microsoft.com/office/powerpoint/2010/main" val="413887257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final step in the BNI is to negotiate a plan for change. Start the discussion by focusing on what the patient is willing and able to do. For example, </a:t>
            </a:r>
            <a:r>
              <a:rPr lang="en-US" i="1" dirty="0" smtClean="0"/>
              <a:t>“What are some steps that will work for you to stay healthy and safe?”</a:t>
            </a:r>
          </a:p>
          <a:p>
            <a:endParaRPr lang="en-US" i="1" dirty="0" smtClean="0"/>
          </a:p>
          <a:p>
            <a:r>
              <a:rPr lang="en-US" dirty="0" smtClean="0"/>
              <a:t>Remember! The person may have marked a 1 or 2 on the Readiness Ruler, meaning they are not really at the point of making changes. In the change model, that means they are in the “precontemplation” stage. </a:t>
            </a:r>
          </a:p>
          <a:p>
            <a:endParaRPr lang="en-US" dirty="0"/>
          </a:p>
          <a:p>
            <a:r>
              <a:rPr lang="en-US" dirty="0" smtClean="0"/>
              <a:t>As before, k</a:t>
            </a:r>
            <a:r>
              <a:rPr lang="en-US" dirty="0" smtClean="0">
                <a:solidFill>
                  <a:prstClr val="black"/>
                </a:solidFill>
              </a:rPr>
              <a:t>eeping the discussion open is the main goal. This is another place you may want to reinforce that the choice is theirs, but that you are concerned and hope to talk about it again later.</a:t>
            </a:r>
          </a:p>
          <a:p>
            <a:pPr lvl="0">
              <a:defRPr/>
            </a:pPr>
            <a:r>
              <a:rPr lang="en-US" dirty="0" smtClean="0">
                <a:solidFill>
                  <a:prstClr val="black"/>
                </a:solidFill>
              </a:rPr>
              <a:t> </a:t>
            </a:r>
            <a:endParaRPr lang="en-US" dirty="0">
              <a:solidFill>
                <a:prstClr val="black"/>
              </a:solidFill>
            </a:endParaRPr>
          </a:p>
        </p:txBody>
      </p:sp>
      <p:sp>
        <p:nvSpPr>
          <p:cNvPr id="4" name="Header Placeholder 3"/>
          <p:cNvSpPr>
            <a:spLocks noGrp="1"/>
          </p:cNvSpPr>
          <p:nvPr>
            <p:ph type="hdr" sz="quarter" idx="10"/>
          </p:nvPr>
        </p:nvSpPr>
        <p:spPr/>
        <p:txBody>
          <a:bodyPr/>
          <a:lstStyle/>
          <a:p>
            <a:r>
              <a:rPr lang="en-US" smtClean="0"/>
              <a:t>SBIRT Core Curriculum: Brief Intervention (Module 3)</a:t>
            </a:r>
            <a:endParaRPr lang="en-US" dirty="0"/>
          </a:p>
        </p:txBody>
      </p:sp>
      <p:sp>
        <p:nvSpPr>
          <p:cNvPr id="5" name="Slide Number Placeholder 4"/>
          <p:cNvSpPr>
            <a:spLocks noGrp="1"/>
          </p:cNvSpPr>
          <p:nvPr>
            <p:ph type="sldNum" sz="quarter" idx="11"/>
          </p:nvPr>
        </p:nvSpPr>
        <p:spPr/>
        <p:txBody>
          <a:bodyPr/>
          <a:lstStyle/>
          <a:p>
            <a:fld id="{B5212E20-193A-47A8-9887-933A1E81EC68}" type="slidenum">
              <a:rPr lang="en-US" smtClean="0"/>
              <a:t>32</a:t>
            </a:fld>
            <a:endParaRPr lang="en-US"/>
          </a:p>
        </p:txBody>
      </p:sp>
    </p:spTree>
    <p:extLst>
      <p:ext uri="{BB962C8B-B14F-4D97-AF65-F5344CB8AC3E}">
        <p14:creationId xmlns:p14="http://schemas.microsoft.com/office/powerpoint/2010/main" val="293151878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Remember that this is the patient’s plan, not yours. Work toward concrete steps the person is willing and able to take. For example, “</a:t>
            </a:r>
            <a:r>
              <a:rPr lang="en-US" i="1" dirty="0" smtClean="0"/>
              <a:t>What specifically will you do to reduce use? How will that help you in reducing risk?”</a:t>
            </a:r>
            <a:endParaRPr lang="en-US" dirty="0" smtClean="0"/>
          </a:p>
          <a:p>
            <a:endParaRPr lang="en-US" dirty="0" smtClean="0"/>
          </a:p>
          <a:p>
            <a:r>
              <a:rPr lang="en-US" dirty="0" smtClean="0"/>
              <a:t>Pointing out strengths that the person may have to make changes is also important. Think about the conversation and use affirmations to reinforce abilities, then reflect that back to the person.</a:t>
            </a:r>
            <a:endParaRPr lang="en-US" dirty="0"/>
          </a:p>
        </p:txBody>
      </p:sp>
      <p:sp>
        <p:nvSpPr>
          <p:cNvPr id="4" name="Header Placeholder 3"/>
          <p:cNvSpPr>
            <a:spLocks noGrp="1"/>
          </p:cNvSpPr>
          <p:nvPr>
            <p:ph type="hdr" sz="quarter" idx="10"/>
          </p:nvPr>
        </p:nvSpPr>
        <p:spPr/>
        <p:txBody>
          <a:bodyPr/>
          <a:lstStyle/>
          <a:p>
            <a:r>
              <a:rPr lang="en-US" smtClean="0"/>
              <a:t>SBIRT Core Curriculum: Brief Intervention (Module 3)</a:t>
            </a:r>
            <a:endParaRPr lang="en-US" dirty="0"/>
          </a:p>
        </p:txBody>
      </p:sp>
      <p:sp>
        <p:nvSpPr>
          <p:cNvPr id="5" name="Slide Number Placeholder 4"/>
          <p:cNvSpPr>
            <a:spLocks noGrp="1"/>
          </p:cNvSpPr>
          <p:nvPr>
            <p:ph type="sldNum" sz="quarter" idx="11"/>
          </p:nvPr>
        </p:nvSpPr>
        <p:spPr/>
        <p:txBody>
          <a:bodyPr/>
          <a:lstStyle/>
          <a:p>
            <a:fld id="{B5212E20-193A-47A8-9887-933A1E81EC68}" type="slidenum">
              <a:rPr lang="en-US" smtClean="0"/>
              <a:t>33</a:t>
            </a:fld>
            <a:endParaRPr lang="en-US"/>
          </a:p>
        </p:txBody>
      </p:sp>
    </p:spTree>
    <p:extLst>
      <p:ext uri="{BB962C8B-B14F-4D97-AF65-F5344CB8AC3E}">
        <p14:creationId xmlns:p14="http://schemas.microsoft.com/office/powerpoint/2010/main" val="305705073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Considering supports that can help the person be successful is also important. Who or what has helped the person overcome problems in the past?</a:t>
            </a:r>
          </a:p>
          <a:p>
            <a:endParaRPr lang="en-US" dirty="0" smtClean="0"/>
          </a:p>
          <a:p>
            <a:r>
              <a:rPr lang="en-US" dirty="0" smtClean="0"/>
              <a:t>Whatever is decided, the plan is written down and the patient takes it with them as their personal plan for change. To the extent possible, the plan should be simple and measurable – meaning the person knows if he or she is achieving the goals. It shouldn’t be complicated, or “perfect”; as before, keep it simple and focused on steps the person is willing to take. </a:t>
            </a:r>
            <a:endParaRPr lang="en-US" u="sng" dirty="0"/>
          </a:p>
        </p:txBody>
      </p:sp>
      <p:sp>
        <p:nvSpPr>
          <p:cNvPr id="4" name="Header Placeholder 3"/>
          <p:cNvSpPr>
            <a:spLocks noGrp="1"/>
          </p:cNvSpPr>
          <p:nvPr>
            <p:ph type="hdr" sz="quarter" idx="10"/>
          </p:nvPr>
        </p:nvSpPr>
        <p:spPr/>
        <p:txBody>
          <a:bodyPr/>
          <a:lstStyle/>
          <a:p>
            <a:r>
              <a:rPr lang="en-US" smtClean="0"/>
              <a:t>SBIRT Core Curriculum: Brief Intervention (Module 3)</a:t>
            </a:r>
            <a:endParaRPr lang="en-US" dirty="0"/>
          </a:p>
        </p:txBody>
      </p:sp>
      <p:sp>
        <p:nvSpPr>
          <p:cNvPr id="5" name="Slide Number Placeholder 4"/>
          <p:cNvSpPr>
            <a:spLocks noGrp="1"/>
          </p:cNvSpPr>
          <p:nvPr>
            <p:ph type="sldNum" sz="quarter" idx="11"/>
          </p:nvPr>
        </p:nvSpPr>
        <p:spPr/>
        <p:txBody>
          <a:bodyPr/>
          <a:lstStyle/>
          <a:p>
            <a:fld id="{B5212E20-193A-47A8-9887-933A1E81EC68}" type="slidenum">
              <a:rPr lang="en-US" smtClean="0"/>
              <a:t>34</a:t>
            </a:fld>
            <a:endParaRPr lang="en-US"/>
          </a:p>
        </p:txBody>
      </p:sp>
    </p:spTree>
    <p:extLst>
      <p:ext uri="{BB962C8B-B14F-4D97-AF65-F5344CB8AC3E}">
        <p14:creationId xmlns:p14="http://schemas.microsoft.com/office/powerpoint/2010/main" val="58676598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Offering information or ideas is also acceptable at this point. But ask first, so the person doesn’t feel like they are being “told what to do.” And at the end, be sure to thank the person</a:t>
            </a:r>
            <a:r>
              <a:rPr lang="en-US" baseline="0" dirty="0" smtClean="0"/>
              <a:t> </a:t>
            </a:r>
            <a:r>
              <a:rPr lang="en-US" dirty="0" smtClean="0"/>
              <a:t>for talking about an issue that can be difficult. Also</a:t>
            </a:r>
            <a:r>
              <a:rPr lang="en-US" baseline="0" dirty="0" smtClean="0"/>
              <a:t> thank them </a:t>
            </a:r>
            <a:r>
              <a:rPr lang="en-US" dirty="0" smtClean="0"/>
              <a:t>for their time and interest and for their willingness to explore options to improve their health and well-being.</a:t>
            </a:r>
            <a:endParaRPr lang="en-US" dirty="0"/>
          </a:p>
        </p:txBody>
      </p:sp>
      <p:sp>
        <p:nvSpPr>
          <p:cNvPr id="4" name="Header Placeholder 3"/>
          <p:cNvSpPr>
            <a:spLocks noGrp="1"/>
          </p:cNvSpPr>
          <p:nvPr>
            <p:ph type="hdr" sz="quarter" idx="10"/>
          </p:nvPr>
        </p:nvSpPr>
        <p:spPr/>
        <p:txBody>
          <a:bodyPr/>
          <a:lstStyle/>
          <a:p>
            <a:r>
              <a:rPr lang="en-US" smtClean="0"/>
              <a:t>SBIRT Core Curriculum: Brief Intervention (Module 3)</a:t>
            </a:r>
            <a:endParaRPr lang="en-US" dirty="0"/>
          </a:p>
        </p:txBody>
      </p:sp>
      <p:sp>
        <p:nvSpPr>
          <p:cNvPr id="5" name="Slide Number Placeholder 4"/>
          <p:cNvSpPr>
            <a:spLocks noGrp="1"/>
          </p:cNvSpPr>
          <p:nvPr>
            <p:ph type="sldNum" sz="quarter" idx="11"/>
          </p:nvPr>
        </p:nvSpPr>
        <p:spPr/>
        <p:txBody>
          <a:bodyPr/>
          <a:lstStyle/>
          <a:p>
            <a:fld id="{B5212E20-193A-47A8-9887-933A1E81EC68}" type="slidenum">
              <a:rPr lang="en-US" smtClean="0"/>
              <a:t>35</a:t>
            </a:fld>
            <a:endParaRPr lang="en-US"/>
          </a:p>
        </p:txBody>
      </p:sp>
    </p:spTree>
    <p:extLst>
      <p:ext uri="{BB962C8B-B14F-4D97-AF65-F5344CB8AC3E}">
        <p14:creationId xmlns:p14="http://schemas.microsoft.com/office/powerpoint/2010/main" val="72754594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an example of an action plan for a patient who is at-risk. It includes specific actions that the patient will take to help them change their substance use behavior, prevent negative consequences, and ensure they stay in touch with their healthcare provider.</a:t>
            </a:r>
            <a:endParaRPr lang="en-US" dirty="0"/>
          </a:p>
        </p:txBody>
      </p:sp>
      <p:sp>
        <p:nvSpPr>
          <p:cNvPr id="4" name="Header Placeholder 3"/>
          <p:cNvSpPr>
            <a:spLocks noGrp="1"/>
          </p:cNvSpPr>
          <p:nvPr>
            <p:ph type="hdr" sz="quarter" idx="10"/>
          </p:nvPr>
        </p:nvSpPr>
        <p:spPr/>
        <p:txBody>
          <a:bodyPr/>
          <a:lstStyle/>
          <a:p>
            <a:r>
              <a:rPr lang="en-US" smtClean="0"/>
              <a:t>SBIRT Core Curriculum: Brief Intervention (Module 3)</a:t>
            </a:r>
            <a:endParaRPr lang="en-US" dirty="0"/>
          </a:p>
        </p:txBody>
      </p:sp>
      <p:sp>
        <p:nvSpPr>
          <p:cNvPr id="5" name="Slide Number Placeholder 4"/>
          <p:cNvSpPr>
            <a:spLocks noGrp="1"/>
          </p:cNvSpPr>
          <p:nvPr>
            <p:ph type="sldNum" sz="quarter" idx="11"/>
          </p:nvPr>
        </p:nvSpPr>
        <p:spPr/>
        <p:txBody>
          <a:bodyPr/>
          <a:lstStyle/>
          <a:p>
            <a:fld id="{B5212E20-193A-47A8-9887-933A1E81EC68}" type="slidenum">
              <a:rPr lang="en-US" smtClean="0"/>
              <a:t>36</a:t>
            </a:fld>
            <a:endParaRPr lang="en-US"/>
          </a:p>
        </p:txBody>
      </p:sp>
    </p:spTree>
    <p:extLst>
      <p:ext uri="{BB962C8B-B14F-4D97-AF65-F5344CB8AC3E}">
        <p14:creationId xmlns:p14="http://schemas.microsoft.com/office/powerpoint/2010/main" val="13732632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an example of an action plan for a patient who is dependent on alcohol. </a:t>
            </a:r>
          </a:p>
          <a:p>
            <a:endParaRPr lang="en-US" dirty="0" smtClean="0"/>
          </a:p>
          <a:p>
            <a:r>
              <a:rPr lang="en-US" dirty="0" smtClean="0"/>
              <a:t>Remember, these are JUST examples. The agreements you reach with your patients may be far more simple, like making one change and reporting back to you on the next visit. As before, the Brief Intervention is </a:t>
            </a:r>
            <a:r>
              <a:rPr lang="en-US" u="sng" dirty="0" smtClean="0"/>
              <a:t>fluid</a:t>
            </a:r>
            <a:r>
              <a:rPr lang="en-US" dirty="0" smtClean="0"/>
              <a:t>, and it depends on the person, the situation, and their readiness to make changes.</a:t>
            </a:r>
            <a:endParaRPr lang="en-US" dirty="0"/>
          </a:p>
        </p:txBody>
      </p:sp>
      <p:sp>
        <p:nvSpPr>
          <p:cNvPr id="4" name="Header Placeholder 3"/>
          <p:cNvSpPr>
            <a:spLocks noGrp="1"/>
          </p:cNvSpPr>
          <p:nvPr>
            <p:ph type="hdr" sz="quarter" idx="10"/>
          </p:nvPr>
        </p:nvSpPr>
        <p:spPr/>
        <p:txBody>
          <a:bodyPr/>
          <a:lstStyle/>
          <a:p>
            <a:r>
              <a:rPr lang="en-US" smtClean="0"/>
              <a:t>SBIRT Core Curriculum: Brief Intervention (Module 3)</a:t>
            </a:r>
            <a:endParaRPr lang="en-US" dirty="0"/>
          </a:p>
        </p:txBody>
      </p:sp>
      <p:sp>
        <p:nvSpPr>
          <p:cNvPr id="5" name="Slide Number Placeholder 4"/>
          <p:cNvSpPr>
            <a:spLocks noGrp="1"/>
          </p:cNvSpPr>
          <p:nvPr>
            <p:ph type="sldNum" sz="quarter" idx="11"/>
          </p:nvPr>
        </p:nvSpPr>
        <p:spPr/>
        <p:txBody>
          <a:bodyPr/>
          <a:lstStyle/>
          <a:p>
            <a:fld id="{B5212E20-193A-47A8-9887-933A1E81EC68}" type="slidenum">
              <a:rPr lang="en-US" smtClean="0"/>
              <a:t>37</a:t>
            </a:fld>
            <a:endParaRPr lang="en-US"/>
          </a:p>
        </p:txBody>
      </p:sp>
    </p:spTree>
    <p:extLst>
      <p:ext uri="{BB962C8B-B14F-4D97-AF65-F5344CB8AC3E}">
        <p14:creationId xmlns:p14="http://schemas.microsoft.com/office/powerpoint/2010/main" val="29311091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dirty="0" smtClean="0"/>
              <a:t>Remember: the Brief Negotiated Interview is based on Motivational Interviewing – so keep the OARS clearly in mind! </a:t>
            </a:r>
            <a:endParaRPr lang="en-US" dirty="0"/>
          </a:p>
        </p:txBody>
      </p:sp>
      <p:sp>
        <p:nvSpPr>
          <p:cNvPr id="4" name="Header Placeholder 3"/>
          <p:cNvSpPr>
            <a:spLocks noGrp="1"/>
          </p:cNvSpPr>
          <p:nvPr>
            <p:ph type="hdr" sz="quarter" idx="10"/>
          </p:nvPr>
        </p:nvSpPr>
        <p:spPr/>
        <p:txBody>
          <a:bodyPr/>
          <a:lstStyle/>
          <a:p>
            <a:r>
              <a:rPr lang="en-US" smtClean="0"/>
              <a:t>SBIRT Core Curriculum: Brief Intervention (Module 3)</a:t>
            </a:r>
            <a:endParaRPr lang="en-US" dirty="0"/>
          </a:p>
        </p:txBody>
      </p:sp>
      <p:sp>
        <p:nvSpPr>
          <p:cNvPr id="5" name="Slide Number Placeholder 4"/>
          <p:cNvSpPr>
            <a:spLocks noGrp="1"/>
          </p:cNvSpPr>
          <p:nvPr>
            <p:ph type="sldNum" sz="quarter" idx="11"/>
          </p:nvPr>
        </p:nvSpPr>
        <p:spPr/>
        <p:txBody>
          <a:bodyPr/>
          <a:lstStyle/>
          <a:p>
            <a:fld id="{B5212E20-193A-47A8-9887-933A1E81EC68}" type="slidenum">
              <a:rPr lang="en-US" smtClean="0"/>
              <a:t>38</a:t>
            </a:fld>
            <a:endParaRPr lang="en-US"/>
          </a:p>
        </p:txBody>
      </p:sp>
    </p:spTree>
    <p:extLst>
      <p:ext uri="{BB962C8B-B14F-4D97-AF65-F5344CB8AC3E}">
        <p14:creationId xmlns:p14="http://schemas.microsoft.com/office/powerpoint/2010/main" val="399431287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summary, the Brief Intervention and, more specifically, the 5- to 15-minute Brief Negotiated Interview, follows a structure, but there is no single right way. It all depends on the person, their problem, and the situation!</a:t>
            </a:r>
          </a:p>
          <a:p>
            <a:endParaRPr lang="en-US" dirty="0" smtClean="0"/>
          </a:p>
          <a:p>
            <a:r>
              <a:rPr lang="en-US" u="sng" dirty="0" smtClean="0"/>
              <a:t>And</a:t>
            </a:r>
            <a:r>
              <a:rPr lang="en-US" dirty="0" smtClean="0"/>
              <a:t> as we said in Motivational Interviewing, the skills are not easy to learn –</a:t>
            </a:r>
            <a:r>
              <a:rPr lang="en-US" baseline="0" dirty="0" smtClean="0"/>
              <a:t> they do </a:t>
            </a:r>
            <a:r>
              <a:rPr lang="en-US" dirty="0" smtClean="0"/>
              <a:t>take practice! The more often you use the BNI, the easier and more comfortable it will be!</a:t>
            </a:r>
          </a:p>
          <a:p>
            <a:endParaRPr lang="en-US" dirty="0"/>
          </a:p>
        </p:txBody>
      </p:sp>
      <p:sp>
        <p:nvSpPr>
          <p:cNvPr id="4" name="Header Placeholder 3"/>
          <p:cNvSpPr>
            <a:spLocks noGrp="1"/>
          </p:cNvSpPr>
          <p:nvPr>
            <p:ph type="hdr" sz="quarter" idx="10"/>
          </p:nvPr>
        </p:nvSpPr>
        <p:spPr/>
        <p:txBody>
          <a:bodyPr/>
          <a:lstStyle/>
          <a:p>
            <a:r>
              <a:rPr lang="en-US" smtClean="0"/>
              <a:t>SBIRT Core Curriculum: Brief Intervention (Module 3)</a:t>
            </a:r>
            <a:endParaRPr lang="en-US" dirty="0"/>
          </a:p>
        </p:txBody>
      </p:sp>
      <p:sp>
        <p:nvSpPr>
          <p:cNvPr id="5" name="Slide Number Placeholder 4"/>
          <p:cNvSpPr>
            <a:spLocks noGrp="1"/>
          </p:cNvSpPr>
          <p:nvPr>
            <p:ph type="sldNum" sz="quarter" idx="11"/>
          </p:nvPr>
        </p:nvSpPr>
        <p:spPr/>
        <p:txBody>
          <a:bodyPr/>
          <a:lstStyle/>
          <a:p>
            <a:fld id="{B5212E20-193A-47A8-9887-933A1E81EC68}" type="slidenum">
              <a:rPr lang="en-US" smtClean="0"/>
              <a:t>39</a:t>
            </a:fld>
            <a:endParaRPr lang="en-US"/>
          </a:p>
        </p:txBody>
      </p:sp>
    </p:spTree>
    <p:extLst>
      <p:ext uri="{BB962C8B-B14F-4D97-AF65-F5344CB8AC3E}">
        <p14:creationId xmlns:p14="http://schemas.microsoft.com/office/powerpoint/2010/main" val="35149888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Motivational Interviewing strategies that are most commonly used in the Brief Intervention are listed on the slide. After reviewing these strategies, we will incorporate them into the specific steps of the Brief Intervention. Let’s look at “change talk” first.</a:t>
            </a:r>
            <a:endParaRPr lang="en-US" dirty="0"/>
          </a:p>
        </p:txBody>
      </p:sp>
      <p:sp>
        <p:nvSpPr>
          <p:cNvPr id="4" name="Header Placeholder 3"/>
          <p:cNvSpPr>
            <a:spLocks noGrp="1"/>
          </p:cNvSpPr>
          <p:nvPr>
            <p:ph type="hdr" sz="quarter" idx="10"/>
          </p:nvPr>
        </p:nvSpPr>
        <p:spPr/>
        <p:txBody>
          <a:bodyPr/>
          <a:lstStyle/>
          <a:p>
            <a:r>
              <a:rPr lang="en-US" smtClean="0"/>
              <a:t>SBIRT Core Curriculum: Brief Intervention (Module 3)</a:t>
            </a:r>
            <a:endParaRPr lang="en-US" dirty="0"/>
          </a:p>
        </p:txBody>
      </p:sp>
      <p:sp>
        <p:nvSpPr>
          <p:cNvPr id="5" name="Slide Number Placeholder 4"/>
          <p:cNvSpPr>
            <a:spLocks noGrp="1"/>
          </p:cNvSpPr>
          <p:nvPr>
            <p:ph type="sldNum" sz="quarter" idx="11"/>
          </p:nvPr>
        </p:nvSpPr>
        <p:spPr/>
        <p:txBody>
          <a:bodyPr/>
          <a:lstStyle/>
          <a:p>
            <a:fld id="{B5212E20-193A-47A8-9887-933A1E81EC68}" type="slidenum">
              <a:rPr lang="en-US" smtClean="0"/>
              <a:t>4</a:t>
            </a:fld>
            <a:endParaRPr lang="en-US"/>
          </a:p>
        </p:txBody>
      </p:sp>
    </p:spTree>
    <p:extLst>
      <p:ext uri="{BB962C8B-B14F-4D97-AF65-F5344CB8AC3E}">
        <p14:creationId xmlns:p14="http://schemas.microsoft.com/office/powerpoint/2010/main" val="365764298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8447">
              <a:defRPr/>
            </a:pPr>
            <a:r>
              <a:rPr lang="en-US" altLang="en-US" dirty="0" smtClean="0"/>
              <a:t>In the next</a:t>
            </a:r>
            <a:r>
              <a:rPr lang="en-US" altLang="en-US" baseline="0" dirty="0" smtClean="0"/>
              <a:t> </a:t>
            </a:r>
            <a:r>
              <a:rPr lang="en-US" altLang="en-US" dirty="0" smtClean="0"/>
              <a:t>session, which is the last of the core modules, you will learn about referring</a:t>
            </a:r>
            <a:r>
              <a:rPr lang="en-US" altLang="en-US" baseline="0" dirty="0" smtClean="0"/>
              <a:t> patients to treatment</a:t>
            </a:r>
            <a:r>
              <a:rPr lang="en-US" altLang="en-US" dirty="0" smtClean="0"/>
              <a:t>.</a:t>
            </a:r>
          </a:p>
          <a:p>
            <a:endParaRPr lang="en-US" dirty="0"/>
          </a:p>
        </p:txBody>
      </p:sp>
      <p:sp>
        <p:nvSpPr>
          <p:cNvPr id="4" name="Header Placeholder 3"/>
          <p:cNvSpPr>
            <a:spLocks noGrp="1"/>
          </p:cNvSpPr>
          <p:nvPr>
            <p:ph type="hdr" sz="quarter" idx="10"/>
          </p:nvPr>
        </p:nvSpPr>
        <p:spPr/>
        <p:txBody>
          <a:bodyPr/>
          <a:lstStyle/>
          <a:p>
            <a:r>
              <a:rPr lang="en-US" smtClean="0"/>
              <a:t>SBIRT Core Curriculum: Brief Intervention (Module 3)</a:t>
            </a:r>
            <a:endParaRPr lang="en-US" dirty="0"/>
          </a:p>
        </p:txBody>
      </p:sp>
      <p:sp>
        <p:nvSpPr>
          <p:cNvPr id="5" name="Slide Number Placeholder 4"/>
          <p:cNvSpPr>
            <a:spLocks noGrp="1"/>
          </p:cNvSpPr>
          <p:nvPr>
            <p:ph type="sldNum" sz="quarter" idx="11"/>
          </p:nvPr>
        </p:nvSpPr>
        <p:spPr/>
        <p:txBody>
          <a:bodyPr/>
          <a:lstStyle/>
          <a:p>
            <a:fld id="{B5212E20-193A-47A8-9887-933A1E81EC68}" type="slidenum">
              <a:rPr lang="en-US" smtClean="0"/>
              <a:t>40</a:t>
            </a:fld>
            <a:endParaRPr lang="en-US"/>
          </a:p>
        </p:txBody>
      </p:sp>
    </p:spTree>
    <p:extLst>
      <p:ext uri="{BB962C8B-B14F-4D97-AF65-F5344CB8AC3E}">
        <p14:creationId xmlns:p14="http://schemas.microsoft.com/office/powerpoint/2010/main" val="85197644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Thank you</a:t>
            </a:r>
            <a:r>
              <a:rPr lang="en-US" baseline="0" dirty="0" smtClean="0"/>
              <a:t> to our funding agency for supporting this program.</a:t>
            </a:r>
            <a:endParaRPr lang="en-US" dirty="0" smtClean="0"/>
          </a:p>
          <a:p>
            <a:endParaRPr lang="en-US" dirty="0"/>
          </a:p>
        </p:txBody>
      </p:sp>
      <p:sp>
        <p:nvSpPr>
          <p:cNvPr id="4" name="Slide Number Placeholder 3"/>
          <p:cNvSpPr>
            <a:spLocks noGrp="1"/>
          </p:cNvSpPr>
          <p:nvPr>
            <p:ph type="sldNum" sz="quarter" idx="10"/>
          </p:nvPr>
        </p:nvSpPr>
        <p:spPr/>
        <p:txBody>
          <a:bodyPr/>
          <a:lstStyle/>
          <a:p>
            <a:fld id="{C3A9B765-6A00-4D3F-BE9B-6F57DC82BD59}" type="slidenum">
              <a:rPr lang="en-US" smtClean="0"/>
              <a:t>41</a:t>
            </a:fld>
            <a:endParaRPr lang="en-US"/>
          </a:p>
        </p:txBody>
      </p:sp>
      <p:sp>
        <p:nvSpPr>
          <p:cNvPr id="5" name="Header Placeholder 4"/>
          <p:cNvSpPr>
            <a:spLocks noGrp="1"/>
          </p:cNvSpPr>
          <p:nvPr>
            <p:ph type="hdr" sz="quarter" idx="11"/>
          </p:nvPr>
        </p:nvSpPr>
        <p:spPr/>
        <p:txBody>
          <a:bodyPr/>
          <a:lstStyle/>
          <a:p>
            <a:r>
              <a:rPr lang="en-US" smtClean="0"/>
              <a:t>SBIRT Core Curriculum: Brief Intervention (Module 3)</a:t>
            </a:r>
            <a:endParaRPr lang="en-US" dirty="0"/>
          </a:p>
        </p:txBody>
      </p:sp>
    </p:spTree>
    <p:extLst>
      <p:ext uri="{BB962C8B-B14F-4D97-AF65-F5344CB8AC3E}">
        <p14:creationId xmlns:p14="http://schemas.microsoft.com/office/powerpoint/2010/main" val="208625806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SBIRT Core Curriculum: Brief Intervention (Module 3)</a:t>
            </a:r>
            <a:endParaRPr lang="en-US" dirty="0"/>
          </a:p>
        </p:txBody>
      </p:sp>
      <p:sp>
        <p:nvSpPr>
          <p:cNvPr id="5" name="Slide Number Placeholder 4"/>
          <p:cNvSpPr>
            <a:spLocks noGrp="1"/>
          </p:cNvSpPr>
          <p:nvPr>
            <p:ph type="sldNum" sz="quarter" idx="11"/>
          </p:nvPr>
        </p:nvSpPr>
        <p:spPr/>
        <p:txBody>
          <a:bodyPr/>
          <a:lstStyle/>
          <a:p>
            <a:fld id="{B5212E20-193A-47A8-9887-933A1E81EC68}" type="slidenum">
              <a:rPr lang="en-US" smtClean="0"/>
              <a:t>42</a:t>
            </a:fld>
            <a:endParaRPr lang="en-US"/>
          </a:p>
        </p:txBody>
      </p:sp>
    </p:spTree>
    <p:extLst>
      <p:ext uri="{BB962C8B-B14F-4D97-AF65-F5344CB8AC3E}">
        <p14:creationId xmlns:p14="http://schemas.microsoft.com/office/powerpoint/2010/main" val="40715598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“Change talk” is at the heart of MI. As the </a:t>
            </a:r>
            <a:r>
              <a:rPr lang="en-US" u="sng" dirty="0" smtClean="0"/>
              <a:t>amount</a:t>
            </a:r>
            <a:r>
              <a:rPr lang="en-US" dirty="0" smtClean="0"/>
              <a:t> of patients’ “change talk” increases, so does their </a:t>
            </a:r>
            <a:r>
              <a:rPr lang="en-US" u="sng" dirty="0" smtClean="0"/>
              <a:t>commitment</a:t>
            </a:r>
            <a:r>
              <a:rPr lang="en-US" dirty="0" smtClean="0"/>
              <a:t> to change. Through our conversations, we can </a:t>
            </a:r>
            <a:r>
              <a:rPr lang="en-US" b="1" i="1" dirty="0" smtClean="0"/>
              <a:t>evoke and affirm</a:t>
            </a:r>
            <a:r>
              <a:rPr lang="en-US" dirty="0" smtClean="0"/>
              <a:t> desire, ability, reasons, and need. To remember those, use the acronym </a:t>
            </a:r>
            <a:r>
              <a:rPr lang="en-US" b="1" dirty="0" smtClean="0"/>
              <a:t>DARN.</a:t>
            </a:r>
            <a:endParaRPr lang="en-US" b="1" dirty="0"/>
          </a:p>
        </p:txBody>
      </p:sp>
      <p:sp>
        <p:nvSpPr>
          <p:cNvPr id="4" name="Header Placeholder 3"/>
          <p:cNvSpPr>
            <a:spLocks noGrp="1"/>
          </p:cNvSpPr>
          <p:nvPr>
            <p:ph type="hdr" sz="quarter" idx="10"/>
          </p:nvPr>
        </p:nvSpPr>
        <p:spPr/>
        <p:txBody>
          <a:bodyPr/>
          <a:lstStyle/>
          <a:p>
            <a:r>
              <a:rPr lang="en-US" smtClean="0"/>
              <a:t>SBIRT Core Curriculum: Brief Intervention (Module 3)</a:t>
            </a:r>
            <a:endParaRPr lang="en-US" dirty="0"/>
          </a:p>
        </p:txBody>
      </p:sp>
      <p:sp>
        <p:nvSpPr>
          <p:cNvPr id="5" name="Slide Number Placeholder 4"/>
          <p:cNvSpPr>
            <a:spLocks noGrp="1"/>
          </p:cNvSpPr>
          <p:nvPr>
            <p:ph type="sldNum" sz="quarter" idx="11"/>
          </p:nvPr>
        </p:nvSpPr>
        <p:spPr/>
        <p:txBody>
          <a:bodyPr/>
          <a:lstStyle/>
          <a:p>
            <a:fld id="{B5212E20-193A-47A8-9887-933A1E81EC68}" type="slidenum">
              <a:rPr lang="en-US" smtClean="0"/>
              <a:t>5</a:t>
            </a:fld>
            <a:endParaRPr lang="en-US"/>
          </a:p>
        </p:txBody>
      </p:sp>
    </p:spTree>
    <p:extLst>
      <p:ext uri="{BB962C8B-B14F-4D97-AF65-F5344CB8AC3E}">
        <p14:creationId xmlns:p14="http://schemas.microsoft.com/office/powerpoint/2010/main" val="7446671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may remember the acronym</a:t>
            </a:r>
            <a:r>
              <a:rPr lang="en-US" baseline="0" dirty="0" smtClean="0"/>
              <a:t> “OARS” from </a:t>
            </a:r>
            <a:r>
              <a:rPr lang="en-US" dirty="0" smtClean="0"/>
              <a:t>the</a:t>
            </a:r>
            <a:r>
              <a:rPr lang="en-US" baseline="0" dirty="0" smtClean="0"/>
              <a:t> Motivational Interviewing training modules. “O” stands for “open-ended questions”; “A” for “affirmation”; “R” for “reflective listening”; and “S” for “summaries.” </a:t>
            </a:r>
          </a:p>
          <a:p>
            <a:endParaRPr lang="en-US" dirty="0"/>
          </a:p>
          <a:p>
            <a:r>
              <a:rPr lang="en-US" dirty="0" smtClean="0"/>
              <a:t>The A from OARS – Affirmation – is critical in change talk. Gently reflect and summarize consequences of the behavior, focusing on those that have been identified by the patient.</a:t>
            </a:r>
            <a:endParaRPr lang="en-US" altLang="en-US" dirty="0"/>
          </a:p>
        </p:txBody>
      </p:sp>
      <p:sp>
        <p:nvSpPr>
          <p:cNvPr id="4" name="Header Placeholder 3"/>
          <p:cNvSpPr>
            <a:spLocks noGrp="1"/>
          </p:cNvSpPr>
          <p:nvPr>
            <p:ph type="hdr" sz="quarter" idx="10"/>
          </p:nvPr>
        </p:nvSpPr>
        <p:spPr/>
        <p:txBody>
          <a:bodyPr/>
          <a:lstStyle/>
          <a:p>
            <a:r>
              <a:rPr lang="en-US" smtClean="0"/>
              <a:t>SBIRT Core Curriculum: Brief Intervention (Module 3)</a:t>
            </a:r>
            <a:endParaRPr lang="en-US" dirty="0"/>
          </a:p>
        </p:txBody>
      </p:sp>
      <p:sp>
        <p:nvSpPr>
          <p:cNvPr id="5" name="Slide Number Placeholder 4"/>
          <p:cNvSpPr>
            <a:spLocks noGrp="1"/>
          </p:cNvSpPr>
          <p:nvPr>
            <p:ph type="sldNum" sz="quarter" idx="11"/>
          </p:nvPr>
        </p:nvSpPr>
        <p:spPr/>
        <p:txBody>
          <a:bodyPr/>
          <a:lstStyle/>
          <a:p>
            <a:fld id="{B5212E20-193A-47A8-9887-933A1E81EC68}" type="slidenum">
              <a:rPr lang="en-US" smtClean="0"/>
              <a:t>6</a:t>
            </a:fld>
            <a:endParaRPr lang="en-US"/>
          </a:p>
        </p:txBody>
      </p:sp>
    </p:spTree>
    <p:extLst>
      <p:ext uri="{BB962C8B-B14F-4D97-AF65-F5344CB8AC3E}">
        <p14:creationId xmlns:p14="http://schemas.microsoft.com/office/powerpoint/2010/main" val="22546554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0826" fontAlgn="base">
              <a:spcBef>
                <a:spcPct val="0"/>
              </a:spcBef>
              <a:spcAft>
                <a:spcPct val="0"/>
              </a:spcAft>
              <a:defRPr/>
            </a:pPr>
            <a:r>
              <a:rPr lang="en-US" dirty="0" smtClean="0"/>
              <a:t>Another key strategy is decisional balance. The point is to help the person look at factors that may support staying the same versus </a:t>
            </a:r>
            <a:r>
              <a:rPr lang="en-US" u="sng" dirty="0" smtClean="0"/>
              <a:t>changing</a:t>
            </a:r>
            <a:r>
              <a:rPr lang="en-US" dirty="0" smtClean="0"/>
              <a:t> a behavior. In some ways, it’s a cost versus benefit assessment based on the person’s concerns that aims to leverage benefits of change against the status quo. </a:t>
            </a:r>
            <a:endParaRPr lang="en-US" dirty="0"/>
          </a:p>
        </p:txBody>
      </p:sp>
      <p:sp>
        <p:nvSpPr>
          <p:cNvPr id="4" name="Header Placeholder 3"/>
          <p:cNvSpPr>
            <a:spLocks noGrp="1"/>
          </p:cNvSpPr>
          <p:nvPr>
            <p:ph type="hdr" sz="quarter" idx="10"/>
          </p:nvPr>
        </p:nvSpPr>
        <p:spPr/>
        <p:txBody>
          <a:bodyPr/>
          <a:lstStyle/>
          <a:p>
            <a:r>
              <a:rPr lang="en-US" smtClean="0"/>
              <a:t>SBIRT Core Curriculum: Brief Intervention (Module 3)</a:t>
            </a:r>
            <a:endParaRPr lang="en-US" dirty="0"/>
          </a:p>
        </p:txBody>
      </p:sp>
      <p:sp>
        <p:nvSpPr>
          <p:cNvPr id="5" name="Slide Number Placeholder 4"/>
          <p:cNvSpPr>
            <a:spLocks noGrp="1"/>
          </p:cNvSpPr>
          <p:nvPr>
            <p:ph type="sldNum" sz="quarter" idx="11"/>
          </p:nvPr>
        </p:nvSpPr>
        <p:spPr/>
        <p:txBody>
          <a:bodyPr/>
          <a:lstStyle/>
          <a:p>
            <a:fld id="{B5212E20-193A-47A8-9887-933A1E81EC68}" type="slidenum">
              <a:rPr lang="en-US" smtClean="0"/>
              <a:t>7</a:t>
            </a:fld>
            <a:endParaRPr lang="en-US"/>
          </a:p>
        </p:txBody>
      </p:sp>
    </p:spTree>
    <p:extLst>
      <p:ext uri="{BB962C8B-B14F-4D97-AF65-F5344CB8AC3E}">
        <p14:creationId xmlns:p14="http://schemas.microsoft.com/office/powerpoint/2010/main" val="25225152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smtClean="0"/>
              <a:t>When conducting a decisional balance discussion, accept all answers given by the patient. Avoid the urge to disagree or argue with their views; instead, explore them. Be sure to note both the benefits and costs of current behavior and of change. This exploration should include your patient’s goals and values. What is important to </a:t>
            </a:r>
            <a:r>
              <a:rPr lang="en-US" u="sng" dirty="0" smtClean="0"/>
              <a:t>them</a:t>
            </a:r>
            <a:r>
              <a:rPr lang="en-US" dirty="0" smtClean="0"/>
              <a:t>?</a:t>
            </a:r>
            <a:endParaRPr lang="en-US" dirty="0"/>
          </a:p>
        </p:txBody>
      </p:sp>
      <p:sp>
        <p:nvSpPr>
          <p:cNvPr id="4" name="Header Placeholder 3"/>
          <p:cNvSpPr>
            <a:spLocks noGrp="1"/>
          </p:cNvSpPr>
          <p:nvPr>
            <p:ph type="hdr" sz="quarter" idx="10"/>
          </p:nvPr>
        </p:nvSpPr>
        <p:spPr/>
        <p:txBody>
          <a:bodyPr/>
          <a:lstStyle/>
          <a:p>
            <a:r>
              <a:rPr lang="en-US" smtClean="0"/>
              <a:t>SBIRT Core Curriculum: Brief Intervention (Module 3)</a:t>
            </a:r>
            <a:endParaRPr lang="en-US" dirty="0"/>
          </a:p>
        </p:txBody>
      </p:sp>
      <p:sp>
        <p:nvSpPr>
          <p:cNvPr id="5" name="Slide Number Placeholder 4"/>
          <p:cNvSpPr>
            <a:spLocks noGrp="1"/>
          </p:cNvSpPr>
          <p:nvPr>
            <p:ph type="sldNum" sz="quarter" idx="11"/>
          </p:nvPr>
        </p:nvSpPr>
        <p:spPr/>
        <p:txBody>
          <a:bodyPr/>
          <a:lstStyle/>
          <a:p>
            <a:fld id="{B5212E20-193A-47A8-9887-933A1E81EC68}" type="slidenum">
              <a:rPr lang="en-US" smtClean="0"/>
              <a:t>8</a:t>
            </a:fld>
            <a:endParaRPr lang="en-US"/>
          </a:p>
        </p:txBody>
      </p:sp>
    </p:spTree>
    <p:extLst>
      <p:ext uri="{BB962C8B-B14F-4D97-AF65-F5344CB8AC3E}">
        <p14:creationId xmlns:p14="http://schemas.microsoft.com/office/powerpoint/2010/main" val="12497690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Another</a:t>
            </a:r>
            <a:r>
              <a:rPr lang="en-US" altLang="en-US" baseline="0" dirty="0" smtClean="0"/>
              <a:t> M</a:t>
            </a:r>
            <a:r>
              <a:rPr lang="en-US" altLang="en-US" dirty="0" smtClean="0"/>
              <a:t>I strategy in the Brief Intervention is the readiness ruler. Readiness rulers can measure three things: Importance,</a:t>
            </a:r>
            <a:r>
              <a:rPr lang="en-US" altLang="en-US" baseline="0" dirty="0" smtClean="0"/>
              <a:t> or the priority to change; Confidence in one’s own ability to change; and Readiness, which is a willingness to change.</a:t>
            </a:r>
            <a:endParaRPr lang="en-US" altLang="en-US" dirty="0"/>
          </a:p>
        </p:txBody>
      </p:sp>
      <p:sp>
        <p:nvSpPr>
          <p:cNvPr id="4" name="Header Placeholder 3"/>
          <p:cNvSpPr>
            <a:spLocks noGrp="1"/>
          </p:cNvSpPr>
          <p:nvPr>
            <p:ph type="hdr" sz="quarter" idx="10"/>
          </p:nvPr>
        </p:nvSpPr>
        <p:spPr/>
        <p:txBody>
          <a:bodyPr/>
          <a:lstStyle/>
          <a:p>
            <a:r>
              <a:rPr lang="en-US" smtClean="0"/>
              <a:t>SBIRT Core Curriculum: Brief Intervention (Module 3)</a:t>
            </a:r>
            <a:endParaRPr lang="en-US" dirty="0"/>
          </a:p>
        </p:txBody>
      </p:sp>
      <p:sp>
        <p:nvSpPr>
          <p:cNvPr id="5" name="Slide Number Placeholder 4"/>
          <p:cNvSpPr>
            <a:spLocks noGrp="1"/>
          </p:cNvSpPr>
          <p:nvPr>
            <p:ph type="sldNum" sz="quarter" idx="11"/>
          </p:nvPr>
        </p:nvSpPr>
        <p:spPr/>
        <p:txBody>
          <a:bodyPr/>
          <a:lstStyle/>
          <a:p>
            <a:fld id="{B5212E20-193A-47A8-9887-933A1E81EC68}" type="slidenum">
              <a:rPr lang="en-US" smtClean="0"/>
              <a:t>9</a:t>
            </a:fld>
            <a:endParaRPr lang="en-US"/>
          </a:p>
        </p:txBody>
      </p:sp>
    </p:spTree>
    <p:extLst>
      <p:ext uri="{BB962C8B-B14F-4D97-AF65-F5344CB8AC3E}">
        <p14:creationId xmlns:p14="http://schemas.microsoft.com/office/powerpoint/2010/main" val="10603134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5" name="Group 24"/>
          <p:cNvGrpSpPr/>
          <p:nvPr/>
        </p:nvGrpSpPr>
        <p:grpSpPr>
          <a:xfrm>
            <a:off x="203200" y="2"/>
            <a:ext cx="3778250" cy="6858001"/>
            <a:chOff x="203200" y="0"/>
            <a:chExt cx="3778250" cy="6858001"/>
          </a:xfrm>
        </p:grpSpPr>
        <p:sp>
          <p:nvSpPr>
            <p:cNvPr id="14" name="Freeform 6"/>
            <p:cNvSpPr/>
            <p:nvPr/>
          </p:nvSpPr>
          <p:spPr bwMode="auto">
            <a:xfrm>
              <a:off x="641350" y="0"/>
              <a:ext cx="1365250" cy="3971925"/>
            </a:xfrm>
            <a:custGeom>
              <a:avLst/>
              <a:gdLst/>
              <a:ahLst/>
              <a:cxnLst/>
              <a:rect l="0" t="0" r="r" b="b"/>
              <a:pathLst>
                <a:path w="860" h="2502">
                  <a:moveTo>
                    <a:pt x="0" y="2445"/>
                  </a:moveTo>
                  <a:lnTo>
                    <a:pt x="228" y="2502"/>
                  </a:lnTo>
                  <a:lnTo>
                    <a:pt x="860" y="0"/>
                  </a:lnTo>
                  <a:lnTo>
                    <a:pt x="620" y="0"/>
                  </a:lnTo>
                  <a:lnTo>
                    <a:pt x="0" y="2445"/>
                  </a:lnTo>
                  <a:close/>
                </a:path>
              </a:pathLst>
            </a:custGeom>
            <a:solidFill>
              <a:schemeClr val="accent1"/>
            </a:solidFill>
            <a:ln>
              <a:noFill/>
            </a:ln>
          </p:spPr>
        </p:sp>
        <p:sp>
          <p:nvSpPr>
            <p:cNvPr id="15" name="Freeform 7"/>
            <p:cNvSpPr/>
            <p:nvPr/>
          </p:nvSpPr>
          <p:spPr bwMode="auto">
            <a:xfrm>
              <a:off x="203200" y="0"/>
              <a:ext cx="1336675" cy="3862388"/>
            </a:xfrm>
            <a:custGeom>
              <a:avLst/>
              <a:gdLst/>
              <a:ahLst/>
              <a:cxnLst/>
              <a:rect l="0" t="0" r="r" b="b"/>
              <a:pathLst>
                <a:path w="842" h="2433">
                  <a:moveTo>
                    <a:pt x="842" y="0"/>
                  </a:moveTo>
                  <a:lnTo>
                    <a:pt x="602" y="0"/>
                  </a:lnTo>
                  <a:lnTo>
                    <a:pt x="0" y="2376"/>
                  </a:lnTo>
                  <a:lnTo>
                    <a:pt x="228" y="2433"/>
                  </a:lnTo>
                  <a:lnTo>
                    <a:pt x="842" y="0"/>
                  </a:lnTo>
                  <a:close/>
                </a:path>
              </a:pathLst>
            </a:custGeom>
            <a:solidFill>
              <a:schemeClr val="tx1">
                <a:lumMod val="65000"/>
                <a:lumOff val="35000"/>
              </a:schemeClr>
            </a:solidFill>
            <a:ln>
              <a:noFill/>
            </a:ln>
          </p:spPr>
        </p:sp>
        <p:sp>
          <p:nvSpPr>
            <p:cNvPr id="16" name="Freeform 8"/>
            <p:cNvSpPr/>
            <p:nvPr/>
          </p:nvSpPr>
          <p:spPr bwMode="auto">
            <a:xfrm>
              <a:off x="207963" y="3776663"/>
              <a:ext cx="1936750" cy="3081338"/>
            </a:xfrm>
            <a:custGeom>
              <a:avLst/>
              <a:gdLst/>
              <a:ahLst/>
              <a:cxnLst/>
              <a:rect l="0" t="0" r="r" b="b"/>
              <a:pathLst>
                <a:path w="1220" h="1941">
                  <a:moveTo>
                    <a:pt x="0" y="0"/>
                  </a:moveTo>
                  <a:lnTo>
                    <a:pt x="1166" y="1941"/>
                  </a:lnTo>
                  <a:lnTo>
                    <a:pt x="1220" y="1941"/>
                  </a:lnTo>
                  <a:lnTo>
                    <a:pt x="0" y="0"/>
                  </a:lnTo>
                  <a:close/>
                </a:path>
              </a:pathLst>
            </a:custGeom>
            <a:solidFill>
              <a:schemeClr val="tx1">
                <a:lumMod val="85000"/>
                <a:lumOff val="15000"/>
              </a:schemeClr>
            </a:solidFill>
            <a:ln>
              <a:noFill/>
            </a:ln>
          </p:spPr>
        </p:sp>
        <p:sp>
          <p:nvSpPr>
            <p:cNvPr id="20" name="Freeform 9"/>
            <p:cNvSpPr/>
            <p:nvPr/>
          </p:nvSpPr>
          <p:spPr bwMode="auto">
            <a:xfrm>
              <a:off x="646113" y="3886200"/>
              <a:ext cx="2373313" cy="2971800"/>
            </a:xfrm>
            <a:custGeom>
              <a:avLst/>
              <a:gdLst/>
              <a:ahLst/>
              <a:cxnLst/>
              <a:rect l="0" t="0" r="r" b="b"/>
              <a:pathLst>
                <a:path w="1495" h="1872">
                  <a:moveTo>
                    <a:pt x="1495" y="1872"/>
                  </a:moveTo>
                  <a:lnTo>
                    <a:pt x="0" y="0"/>
                  </a:lnTo>
                  <a:lnTo>
                    <a:pt x="1442" y="1872"/>
                  </a:lnTo>
                  <a:lnTo>
                    <a:pt x="1495" y="1872"/>
                  </a:lnTo>
                  <a:close/>
                </a:path>
              </a:pathLst>
            </a:custGeom>
            <a:solidFill>
              <a:schemeClr val="accent1">
                <a:lumMod val="50000"/>
              </a:schemeClr>
            </a:solidFill>
            <a:ln>
              <a:noFill/>
            </a:ln>
          </p:spPr>
        </p:sp>
        <p:sp>
          <p:nvSpPr>
            <p:cNvPr id="21" name="Freeform 10"/>
            <p:cNvSpPr/>
            <p:nvPr/>
          </p:nvSpPr>
          <p:spPr bwMode="auto">
            <a:xfrm>
              <a:off x="641350" y="3881438"/>
              <a:ext cx="3340100" cy="2976563"/>
            </a:xfrm>
            <a:custGeom>
              <a:avLst/>
              <a:gdLst/>
              <a:ahLst/>
              <a:cxnLst/>
              <a:rect l="0" t="0" r="r" b="b"/>
              <a:pathLst>
                <a:path w="2104" h="1875">
                  <a:moveTo>
                    <a:pt x="0" y="0"/>
                  </a:moveTo>
                  <a:lnTo>
                    <a:pt x="3" y="3"/>
                  </a:lnTo>
                  <a:lnTo>
                    <a:pt x="1498" y="1875"/>
                  </a:lnTo>
                  <a:lnTo>
                    <a:pt x="2104" y="1875"/>
                  </a:lnTo>
                  <a:lnTo>
                    <a:pt x="228" y="57"/>
                  </a:lnTo>
                  <a:lnTo>
                    <a:pt x="0" y="0"/>
                  </a:lnTo>
                  <a:close/>
                </a:path>
              </a:pathLst>
            </a:custGeom>
            <a:solidFill>
              <a:schemeClr val="accent1">
                <a:lumMod val="75000"/>
              </a:schemeClr>
            </a:solidFill>
            <a:ln>
              <a:noFill/>
            </a:ln>
          </p:spPr>
        </p:sp>
        <p:sp>
          <p:nvSpPr>
            <p:cNvPr id="22" name="Freeform 11"/>
            <p:cNvSpPr/>
            <p:nvPr/>
          </p:nvSpPr>
          <p:spPr bwMode="auto">
            <a:xfrm>
              <a:off x="203200" y="3771900"/>
              <a:ext cx="2660650" cy="3086100"/>
            </a:xfrm>
            <a:custGeom>
              <a:avLst/>
              <a:gdLst/>
              <a:ahLst/>
              <a:cxnLst/>
              <a:rect l="0" t="0" r="r" b="b"/>
              <a:pathLst>
                <a:path w="1676" h="1944">
                  <a:moveTo>
                    <a:pt x="1676" y="1944"/>
                  </a:moveTo>
                  <a:lnTo>
                    <a:pt x="264" y="111"/>
                  </a:lnTo>
                  <a:lnTo>
                    <a:pt x="225" y="60"/>
                  </a:lnTo>
                  <a:lnTo>
                    <a:pt x="228" y="60"/>
                  </a:lnTo>
                  <a:lnTo>
                    <a:pt x="264" y="111"/>
                  </a:lnTo>
                  <a:lnTo>
                    <a:pt x="234" y="69"/>
                  </a:lnTo>
                  <a:lnTo>
                    <a:pt x="228" y="57"/>
                  </a:lnTo>
                  <a:lnTo>
                    <a:pt x="222" y="54"/>
                  </a:lnTo>
                  <a:lnTo>
                    <a:pt x="0" y="0"/>
                  </a:lnTo>
                  <a:lnTo>
                    <a:pt x="3" y="3"/>
                  </a:lnTo>
                  <a:lnTo>
                    <a:pt x="1223" y="1944"/>
                  </a:lnTo>
                  <a:lnTo>
                    <a:pt x="1676" y="1944"/>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1739674" y="914401"/>
            <a:ext cx="6947127" cy="3488266"/>
          </a:xfrm>
        </p:spPr>
        <p:txBody>
          <a:bodyPr anchor="b">
            <a:normAutofit/>
          </a:bodyPr>
          <a:lstStyle>
            <a:lvl1pPr algn="r">
              <a:defRPr sz="4000">
                <a:effectLst/>
              </a:defRPr>
            </a:lvl1pPr>
          </a:lstStyle>
          <a:p>
            <a:r>
              <a:rPr lang="en-US" dirty="0"/>
              <a:t>Click to edit Master title style</a:t>
            </a:r>
          </a:p>
        </p:txBody>
      </p:sp>
      <p:sp>
        <p:nvSpPr>
          <p:cNvPr id="3" name="Subtitle 2"/>
          <p:cNvSpPr>
            <a:spLocks noGrp="1"/>
          </p:cNvSpPr>
          <p:nvPr>
            <p:ph type="subTitle" idx="1"/>
          </p:nvPr>
        </p:nvSpPr>
        <p:spPr>
          <a:xfrm>
            <a:off x="2924239" y="4402668"/>
            <a:ext cx="5762563" cy="1364531"/>
          </a:xfrm>
        </p:spPr>
        <p:txBody>
          <a:bodyPr anchor="t">
            <a:normAutofit/>
          </a:bodyPr>
          <a:lstStyle>
            <a:lvl1pPr marL="0" indent="0" algn="r">
              <a:buNone/>
              <a:defRPr sz="1800">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Click to edit Master subtitle style</a:t>
            </a:r>
          </a:p>
        </p:txBody>
      </p:sp>
      <p:sp>
        <p:nvSpPr>
          <p:cNvPr id="5" name="Footer Placeholder 4"/>
          <p:cNvSpPr>
            <a:spLocks noGrp="1"/>
          </p:cNvSpPr>
          <p:nvPr>
            <p:ph type="ftr" sz="quarter" idx="11"/>
          </p:nvPr>
        </p:nvSpPr>
        <p:spPr>
          <a:xfrm>
            <a:off x="3623733" y="6117338"/>
            <a:ext cx="3609438" cy="365125"/>
          </a:xfrm>
        </p:spPr>
        <p:txBody>
          <a:bodyPr/>
          <a:lstStyle/>
          <a:p>
            <a:endParaRPr lang="en-US"/>
          </a:p>
        </p:txBody>
      </p:sp>
      <p:sp>
        <p:nvSpPr>
          <p:cNvPr id="23" name="Freeform 12"/>
          <p:cNvSpPr/>
          <p:nvPr/>
        </p:nvSpPr>
        <p:spPr bwMode="auto">
          <a:xfrm>
            <a:off x="203200" y="3771900"/>
            <a:ext cx="361950" cy="90488"/>
          </a:xfrm>
          <a:custGeom>
            <a:avLst/>
            <a:gdLst/>
            <a:ahLst/>
            <a:cxnLst/>
            <a:rect l="0" t="0" r="r" b="b"/>
            <a:pathLst>
              <a:path w="228" h="57">
                <a:moveTo>
                  <a:pt x="228" y="57"/>
                </a:moveTo>
                <a:lnTo>
                  <a:pt x="0" y="0"/>
                </a:lnTo>
                <a:lnTo>
                  <a:pt x="222" y="54"/>
                </a:lnTo>
                <a:lnTo>
                  <a:pt x="228" y="57"/>
                </a:lnTo>
                <a:close/>
              </a:path>
            </a:pathLst>
          </a:custGeom>
          <a:solidFill>
            <a:srgbClr val="29ABE2"/>
          </a:solid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3"/>
          <p:cNvSpPr/>
          <p:nvPr/>
        </p:nvSpPr>
        <p:spPr bwMode="auto">
          <a:xfrm>
            <a:off x="560389" y="3867150"/>
            <a:ext cx="61913" cy="80963"/>
          </a:xfrm>
          <a:custGeom>
            <a:avLst/>
            <a:gdLst/>
            <a:ahLst/>
            <a:cxnLst/>
            <a:rect l="0" t="0" r="r" b="b"/>
            <a:pathLst>
              <a:path w="39" h="51">
                <a:moveTo>
                  <a:pt x="0" y="0"/>
                </a:moveTo>
                <a:lnTo>
                  <a:pt x="39" y="51"/>
                </a:lnTo>
                <a:lnTo>
                  <a:pt x="3" y="0"/>
                </a:lnTo>
                <a:lnTo>
                  <a:pt x="0" y="0"/>
                </a:lnTo>
                <a:close/>
              </a:path>
            </a:pathLst>
          </a:custGeom>
          <a:solidFill>
            <a:srgbClr val="29ABE2"/>
          </a:solidFill>
          <a:ln>
            <a:noFill/>
          </a:ln>
          <a:extLst>
            <a:ext uri="{91240B29-F687-4f45-9708-019B960494DF}">
              <a14:hiddenLine xmlns="" xmlns:a14="http://schemas.microsoft.com/office/drawing/2010/main" w="9525">
                <a:solidFill>
                  <a:srgbClr val="000000"/>
                </a:solidFill>
                <a:round/>
                <a:headEnd/>
                <a:tailEnd/>
              </a14:hiddenLine>
            </a:ext>
          </a:extLst>
        </p:spPr>
      </p:sp>
      <p:pic>
        <p:nvPicPr>
          <p:cNvPr id="1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67874" y="5999818"/>
            <a:ext cx="2816225"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260548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4732865"/>
            <a:ext cx="7515991" cy="566738"/>
          </a:xfrm>
        </p:spPr>
        <p:txBody>
          <a:bodyPr anchor="b">
            <a:normAutofit/>
          </a:bodyPr>
          <a:lstStyle>
            <a:lvl1pPr algn="ctr">
              <a:defRPr sz="1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789976" y="932112"/>
            <a:ext cx="6171065"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1113524" y="5299603"/>
            <a:ext cx="7515991" cy="493712"/>
          </a:xfrm>
        </p:spPr>
        <p:txBody>
          <a:bodyPr>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08EF1120-42C5-4B26-88B4-E8994A7FE229}" type="datetimeFigureOut">
              <a:rPr lang="en-US" smtClean="0"/>
              <a:t>7/10/2018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D8B892-0D3A-4DC0-B3B2-B8CD40FC5413}" type="slidenum">
              <a:rPr lang="en-US" smtClean="0"/>
              <a:t>‹#›</a:t>
            </a:fld>
            <a:endParaRPr lang="en-US"/>
          </a:p>
        </p:txBody>
      </p:sp>
    </p:spTree>
    <p:extLst>
      <p:ext uri="{BB962C8B-B14F-4D97-AF65-F5344CB8AC3E}">
        <p14:creationId xmlns:p14="http://schemas.microsoft.com/office/powerpoint/2010/main" val="33330541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5" y="685800"/>
            <a:ext cx="7515991" cy="3048000"/>
          </a:xfrm>
        </p:spPr>
        <p:txBody>
          <a:bodyPr anchor="ctr">
            <a:normAutofit/>
          </a:bodyPr>
          <a:lstStyle>
            <a:lvl1pPr algn="ctr">
              <a:defRPr sz="2400" b="0" cap="none"/>
            </a:lvl1pPr>
          </a:lstStyle>
          <a:p>
            <a:r>
              <a:rPr lang="en-US"/>
              <a:t>Click to edit Master title style</a:t>
            </a:r>
            <a:endParaRPr lang="en-US" dirty="0"/>
          </a:p>
        </p:txBody>
      </p:sp>
      <p:sp>
        <p:nvSpPr>
          <p:cNvPr id="3" name="Text Placeholder 2"/>
          <p:cNvSpPr>
            <a:spLocks noGrp="1"/>
          </p:cNvSpPr>
          <p:nvPr>
            <p:ph type="body" idx="1"/>
          </p:nvPr>
        </p:nvSpPr>
        <p:spPr>
          <a:xfrm>
            <a:off x="1113525" y="4343400"/>
            <a:ext cx="7515992" cy="1447800"/>
          </a:xfrm>
        </p:spPr>
        <p:txBody>
          <a:bodyPr anchor="ctr">
            <a:normAutofit/>
          </a:bodyPr>
          <a:lstStyle>
            <a:lvl1pPr marL="0" indent="0" algn="ct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EF1120-42C5-4B26-88B4-E8994A7FE229}" type="datetimeFigureOut">
              <a:rPr lang="en-US" smtClean="0"/>
              <a:t>7/10/2018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D8B892-0D3A-4DC0-B3B2-B8CD40FC5413}" type="slidenum">
              <a:rPr lang="en-US" smtClean="0"/>
              <a:t>‹#›</a:t>
            </a:fld>
            <a:endParaRPr lang="en-US"/>
          </a:p>
        </p:txBody>
      </p:sp>
    </p:spTree>
    <p:extLst>
      <p:ext uri="{BB962C8B-B14F-4D97-AF65-F5344CB8AC3E}">
        <p14:creationId xmlns:p14="http://schemas.microsoft.com/office/powerpoint/2010/main" val="33882440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969422" y="863023"/>
            <a:ext cx="457319"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tx1"/>
                </a:solidFill>
                <a:effectLst/>
              </a:rPr>
              <a:t>“</a:t>
            </a:r>
          </a:p>
        </p:txBody>
      </p:sp>
      <p:sp>
        <p:nvSpPr>
          <p:cNvPr id="15" name="TextBox 14"/>
          <p:cNvSpPr txBox="1"/>
          <p:nvPr/>
        </p:nvSpPr>
        <p:spPr>
          <a:xfrm>
            <a:off x="8172198" y="2819399"/>
            <a:ext cx="457319"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
        <p:nvSpPr>
          <p:cNvPr id="2" name="Title 1"/>
          <p:cNvSpPr>
            <a:spLocks noGrp="1"/>
          </p:cNvSpPr>
          <p:nvPr>
            <p:ph type="title"/>
          </p:nvPr>
        </p:nvSpPr>
        <p:spPr>
          <a:xfrm>
            <a:off x="1426742" y="685801"/>
            <a:ext cx="6974115" cy="2743199"/>
          </a:xfrm>
        </p:spPr>
        <p:txBody>
          <a:bodyPr anchor="ctr">
            <a:normAutofit/>
          </a:bodyPr>
          <a:lstStyle>
            <a:lvl1pPr algn="ctr">
              <a:defRPr sz="24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598235" y="3428999"/>
            <a:ext cx="6631128" cy="381000"/>
          </a:xfrm>
        </p:spPr>
        <p:txBody>
          <a:bodyPr anchor="ctr">
            <a:normAutofit/>
          </a:bodyPr>
          <a:lstStyle>
            <a:lvl1pPr marL="0" indent="0">
              <a:buFontTx/>
              <a:buNone/>
              <a:defRPr sz="1350"/>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Text Placeholder 2"/>
          <p:cNvSpPr>
            <a:spLocks noGrp="1"/>
          </p:cNvSpPr>
          <p:nvPr>
            <p:ph type="body" idx="1"/>
          </p:nvPr>
        </p:nvSpPr>
        <p:spPr>
          <a:xfrm>
            <a:off x="1113524" y="4343400"/>
            <a:ext cx="7515991" cy="1447800"/>
          </a:xfrm>
        </p:spPr>
        <p:txBody>
          <a:bodyPr anchor="ctr">
            <a:normAutofit/>
          </a:bodyPr>
          <a:lstStyle>
            <a:lvl1pPr marL="0" indent="0" algn="ct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EF1120-42C5-4B26-88B4-E8994A7FE229}" type="datetimeFigureOut">
              <a:rPr lang="en-US" smtClean="0"/>
              <a:t>7/10/2018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D8B892-0D3A-4DC0-B3B2-B8CD40FC5413}" type="slidenum">
              <a:rPr lang="en-US" smtClean="0"/>
              <a:t>‹#›</a:t>
            </a:fld>
            <a:endParaRPr lang="en-US"/>
          </a:p>
        </p:txBody>
      </p:sp>
    </p:spTree>
    <p:extLst>
      <p:ext uri="{BB962C8B-B14F-4D97-AF65-F5344CB8AC3E}">
        <p14:creationId xmlns:p14="http://schemas.microsoft.com/office/powerpoint/2010/main" val="2941668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13526" y="3308581"/>
            <a:ext cx="7515989" cy="1468800"/>
          </a:xfrm>
        </p:spPr>
        <p:txBody>
          <a:bodyPr anchor="b">
            <a:normAutofit/>
          </a:bodyPr>
          <a:lstStyle>
            <a:lvl1pPr algn="r">
              <a:defRPr sz="2400" b="0" cap="none"/>
            </a:lvl1pPr>
          </a:lstStyle>
          <a:p>
            <a:r>
              <a:rPr lang="en-US"/>
              <a:t>Click to edit Master title style</a:t>
            </a:r>
            <a:endParaRPr lang="en-US" dirty="0"/>
          </a:p>
        </p:txBody>
      </p:sp>
      <p:sp>
        <p:nvSpPr>
          <p:cNvPr id="3" name="Text Placeholder 2"/>
          <p:cNvSpPr>
            <a:spLocks noGrp="1"/>
          </p:cNvSpPr>
          <p:nvPr>
            <p:ph type="body" idx="1"/>
          </p:nvPr>
        </p:nvSpPr>
        <p:spPr>
          <a:xfrm>
            <a:off x="1113524" y="4777381"/>
            <a:ext cx="7515990" cy="860400"/>
          </a:xfrm>
        </p:spPr>
        <p:txBody>
          <a:bodyPr anchor="t">
            <a:normAutofit/>
          </a:bodyPr>
          <a:lstStyle>
            <a:lvl1pPr marL="0" indent="0" algn="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EF1120-42C5-4B26-88B4-E8994A7FE229}" type="datetimeFigureOut">
              <a:rPr lang="en-US" smtClean="0"/>
              <a:t>7/10/2018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D8B892-0D3A-4DC0-B3B2-B8CD40FC5413}" type="slidenum">
              <a:rPr lang="en-US" smtClean="0"/>
              <a:t>‹#›</a:t>
            </a:fld>
            <a:endParaRPr lang="en-US"/>
          </a:p>
        </p:txBody>
      </p:sp>
    </p:spTree>
    <p:extLst>
      <p:ext uri="{BB962C8B-B14F-4D97-AF65-F5344CB8AC3E}">
        <p14:creationId xmlns:p14="http://schemas.microsoft.com/office/powerpoint/2010/main" val="28833992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969422" y="863023"/>
            <a:ext cx="457319"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tx1"/>
                </a:solidFill>
                <a:effectLst/>
              </a:rPr>
              <a:t>“</a:t>
            </a:r>
          </a:p>
        </p:txBody>
      </p:sp>
      <p:sp>
        <p:nvSpPr>
          <p:cNvPr id="15" name="TextBox 14"/>
          <p:cNvSpPr txBox="1"/>
          <p:nvPr/>
        </p:nvSpPr>
        <p:spPr>
          <a:xfrm>
            <a:off x="8172198" y="2819399"/>
            <a:ext cx="457319"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
        <p:nvSpPr>
          <p:cNvPr id="2" name="Title 1"/>
          <p:cNvSpPr>
            <a:spLocks noGrp="1"/>
          </p:cNvSpPr>
          <p:nvPr>
            <p:ph type="title"/>
          </p:nvPr>
        </p:nvSpPr>
        <p:spPr>
          <a:xfrm>
            <a:off x="1426742" y="685801"/>
            <a:ext cx="6974115" cy="2743199"/>
          </a:xfrm>
        </p:spPr>
        <p:txBody>
          <a:bodyPr anchor="ctr">
            <a:normAutofit/>
          </a:bodyPr>
          <a:lstStyle>
            <a:lvl1pPr algn="ctr">
              <a:defRPr sz="24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13525" y="3886200"/>
            <a:ext cx="7515990" cy="889000"/>
          </a:xfrm>
        </p:spPr>
        <p:txBody>
          <a:bodyPr vert="horz" lIns="91440" tIns="45720" rIns="91440" bIns="45720" rtlCol="0" anchor="b">
            <a:normAutofit/>
          </a:bodyPr>
          <a:lstStyle>
            <a:lvl1pPr algn="r">
              <a:buNone/>
              <a:defRPr lang="en-US" sz="1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13524" y="4775200"/>
            <a:ext cx="7515990" cy="1016000"/>
          </a:xfrm>
        </p:spPr>
        <p:txBody>
          <a:bodyPr anchor="t">
            <a:normAutofit/>
          </a:bodyPr>
          <a:lstStyle>
            <a:lvl1pPr marL="0" indent="0" algn="r">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EF1120-42C5-4B26-88B4-E8994A7FE229}" type="datetimeFigureOut">
              <a:rPr lang="en-US" smtClean="0"/>
              <a:t>7/10/2018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D8B892-0D3A-4DC0-B3B2-B8CD40FC5413}" type="slidenum">
              <a:rPr lang="en-US" smtClean="0"/>
              <a:t>‹#›</a:t>
            </a:fld>
            <a:endParaRPr lang="en-US"/>
          </a:p>
        </p:txBody>
      </p:sp>
    </p:spTree>
    <p:extLst>
      <p:ext uri="{BB962C8B-B14F-4D97-AF65-F5344CB8AC3E}">
        <p14:creationId xmlns:p14="http://schemas.microsoft.com/office/powerpoint/2010/main" val="13483693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13526" y="685803"/>
            <a:ext cx="7515991"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13525" y="3505200"/>
            <a:ext cx="7515992" cy="838200"/>
          </a:xfrm>
        </p:spPr>
        <p:txBody>
          <a:bodyPr vert="horz" lIns="91440" tIns="45720" rIns="91440" bIns="45720" rtlCol="0" anchor="b">
            <a:normAutofit/>
          </a:bodyPr>
          <a:lstStyle>
            <a:lvl1pPr>
              <a:buNone/>
              <a:defRPr lang="en-US" sz="21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13525" y="4343400"/>
            <a:ext cx="7515992" cy="1447800"/>
          </a:xfrm>
        </p:spPr>
        <p:txBody>
          <a:bodyPr anchor="t">
            <a:norm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EF1120-42C5-4B26-88B4-E8994A7FE229}" type="datetimeFigureOut">
              <a:rPr lang="en-US" smtClean="0"/>
              <a:t>7/10/2018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D8B892-0D3A-4DC0-B3B2-B8CD40FC5413}" type="slidenum">
              <a:rPr lang="en-US" smtClean="0"/>
              <a:t>‹#›</a:t>
            </a:fld>
            <a:endParaRPr lang="en-US"/>
          </a:p>
        </p:txBody>
      </p:sp>
    </p:spTree>
    <p:extLst>
      <p:ext uri="{BB962C8B-B14F-4D97-AF65-F5344CB8AC3E}">
        <p14:creationId xmlns:p14="http://schemas.microsoft.com/office/powerpoint/2010/main" val="29810764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8EF1120-42C5-4B26-88B4-E8994A7FE229}" type="datetimeFigureOut">
              <a:rPr lang="en-US" smtClean="0"/>
              <a:t>7/10/2018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D8B892-0D3A-4DC0-B3B2-B8CD40FC5413}" type="slidenum">
              <a:rPr lang="en-US" smtClean="0"/>
              <a:t>‹#›</a:t>
            </a:fld>
            <a:endParaRPr lang="en-US"/>
          </a:p>
        </p:txBody>
      </p:sp>
    </p:spTree>
    <p:extLst>
      <p:ext uri="{BB962C8B-B14F-4D97-AF65-F5344CB8AC3E}">
        <p14:creationId xmlns:p14="http://schemas.microsoft.com/office/powerpoint/2010/main" val="24620001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1394" y="685800"/>
            <a:ext cx="1328123"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13525" y="685800"/>
            <a:ext cx="6016373"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8EF1120-42C5-4B26-88B4-E8994A7FE229}" type="datetimeFigureOut">
              <a:rPr lang="en-US" smtClean="0"/>
              <a:t>7/10/2018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D8B892-0D3A-4DC0-B3B2-B8CD40FC5413}" type="slidenum">
              <a:rPr lang="en-US" smtClean="0"/>
              <a:t>‹#›</a:t>
            </a:fld>
            <a:endParaRPr lang="en-US"/>
          </a:p>
        </p:txBody>
      </p:sp>
    </p:spTree>
    <p:extLst>
      <p:ext uri="{BB962C8B-B14F-4D97-AF65-F5344CB8AC3E}">
        <p14:creationId xmlns:p14="http://schemas.microsoft.com/office/powerpoint/2010/main" val="2458537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4" y="457201"/>
            <a:ext cx="7704667" cy="1554480"/>
          </a:xfrm>
        </p:spPr>
        <p:txBody>
          <a:bodyPr>
            <a:normAutofit/>
          </a:bodyPr>
          <a:lstStyle>
            <a:lvl1pPr>
              <a:defRPr sz="4000"/>
            </a:lvl1pPr>
          </a:lstStyle>
          <a:p>
            <a:r>
              <a:rPr lang="en-US" dirty="0"/>
              <a:t>Click to edit Master title style</a:t>
            </a:r>
          </a:p>
        </p:txBody>
      </p:sp>
      <p:sp>
        <p:nvSpPr>
          <p:cNvPr id="3" name="Content Placeholder 2"/>
          <p:cNvSpPr>
            <a:spLocks noGrp="1"/>
          </p:cNvSpPr>
          <p:nvPr>
            <p:ph idx="1"/>
          </p:nvPr>
        </p:nvSpPr>
        <p:spPr>
          <a:xfrm>
            <a:off x="982134" y="2194560"/>
            <a:ext cx="7704667" cy="3332816"/>
          </a:xfrm>
        </p:spPr>
        <p:txBody>
          <a:bodyPr anchor="ctr"/>
          <a:lstStyle>
            <a:lvl1pPr>
              <a:buClrTx/>
              <a:buSzPct val="100000"/>
              <a:defRPr/>
            </a:lvl1pPr>
            <a:lvl2pPr>
              <a:buClrTx/>
              <a:buSzPct val="100000"/>
              <a:defRPr/>
            </a:lvl2pPr>
            <a:lvl3pPr>
              <a:buClrTx/>
              <a:buSzPct val="100000"/>
              <a:defRPr/>
            </a:lvl3pPr>
            <a:lvl4pPr>
              <a:buClrTx/>
              <a:buSzPct val="100000"/>
              <a:defRPr/>
            </a:lvl4pPr>
            <a:lvl5pPr>
              <a:buClrTx/>
              <a:buSzPct val="10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1972648" y="6108175"/>
            <a:ext cx="5314517" cy="365125"/>
          </a:xfrm>
        </p:spPr>
        <p:txBody>
          <a:bodyPr/>
          <a:lstStyle/>
          <a:p>
            <a:endParaRPr lang="en-US"/>
          </a:p>
        </p:txBody>
      </p:sp>
      <p:sp>
        <p:nvSpPr>
          <p:cNvPr id="6" name="Slide Number Placeholder 5"/>
          <p:cNvSpPr>
            <a:spLocks noGrp="1"/>
          </p:cNvSpPr>
          <p:nvPr>
            <p:ph type="sldNum" sz="quarter" idx="12"/>
          </p:nvPr>
        </p:nvSpPr>
        <p:spPr>
          <a:xfrm>
            <a:off x="1544815" y="6108174"/>
            <a:ext cx="427833" cy="365125"/>
          </a:xfrm>
        </p:spPr>
        <p:txBody>
          <a:bodyPr/>
          <a:lstStyle/>
          <a:p>
            <a:fld id="{00D8B892-0D3A-4DC0-B3B2-B8CD40FC5413}" type="slidenum">
              <a:rPr lang="en-US" smtClean="0"/>
              <a:t>‹#›</a:t>
            </a:fld>
            <a:endParaRPr lang="en-US"/>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67874" y="5999818"/>
            <a:ext cx="2816225"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608979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86996" y="2667000"/>
            <a:ext cx="6699805" cy="2360071"/>
          </a:xfrm>
        </p:spPr>
        <p:txBody>
          <a:bodyPr anchor="b"/>
          <a:lstStyle>
            <a:lvl1pPr algn="r">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1986999" y="5027070"/>
            <a:ext cx="6699802" cy="860400"/>
          </a:xfrm>
        </p:spPr>
        <p:txBody>
          <a:bodyPr anchor="t">
            <a:normAutofit/>
          </a:bodyPr>
          <a:lstStyle>
            <a:lvl1pPr marL="0" indent="0" algn="r">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587733" y="6116072"/>
            <a:ext cx="413483" cy="365125"/>
          </a:xfrm>
        </p:spPr>
        <p:txBody>
          <a:bodyPr/>
          <a:lstStyle/>
          <a:p>
            <a:fld id="{00D8B892-0D3A-4DC0-B3B2-B8CD40FC5413}" type="slidenum">
              <a:rPr lang="en-US" smtClean="0"/>
              <a:t>‹#›</a:t>
            </a:fld>
            <a:endParaRPr lang="en-US"/>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67874" y="5999818"/>
            <a:ext cx="2816225"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737163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4" y="685803"/>
            <a:ext cx="7704667" cy="1752599"/>
          </a:xfrm>
        </p:spPr>
        <p:txBody>
          <a:bodyPr>
            <a:normAutofit/>
          </a:bodyPr>
          <a:lstStyle>
            <a:lvl1pPr>
              <a:defRPr sz="4000" baseline="0"/>
            </a:lvl1pPr>
          </a:lstStyle>
          <a:p>
            <a:r>
              <a:rPr lang="en-US" dirty="0"/>
              <a:t>Click to edit Master title style</a:t>
            </a:r>
          </a:p>
        </p:txBody>
      </p:sp>
      <p:sp>
        <p:nvSpPr>
          <p:cNvPr id="3" name="Content Placeholder 2"/>
          <p:cNvSpPr>
            <a:spLocks noGrp="1"/>
          </p:cNvSpPr>
          <p:nvPr>
            <p:ph sz="half" idx="1"/>
          </p:nvPr>
        </p:nvSpPr>
        <p:spPr>
          <a:xfrm>
            <a:off x="982133" y="2667000"/>
            <a:ext cx="3739896" cy="3368674"/>
          </a:xfrm>
        </p:spPr>
        <p:txBody>
          <a:bodyPr>
            <a:normAutofit/>
          </a:bodyPr>
          <a:lstStyle>
            <a:lvl1pPr>
              <a:buClr>
                <a:schemeClr val="tx1"/>
              </a:buClr>
              <a:buSzPct val="100000"/>
              <a:defRPr sz="1350">
                <a:solidFill>
                  <a:schemeClr val="tx1"/>
                </a:solidFill>
              </a:defRPr>
            </a:lvl1pPr>
            <a:lvl2pPr>
              <a:buClr>
                <a:schemeClr val="tx1"/>
              </a:buClr>
              <a:buSzPct val="100000"/>
              <a:defRPr sz="1200">
                <a:solidFill>
                  <a:schemeClr val="tx1"/>
                </a:solidFill>
              </a:defRPr>
            </a:lvl2pPr>
            <a:lvl3pPr>
              <a:buClr>
                <a:schemeClr val="tx1"/>
              </a:buClr>
              <a:buSzPct val="100000"/>
              <a:defRPr sz="1050">
                <a:solidFill>
                  <a:schemeClr val="tx1"/>
                </a:solidFill>
              </a:defRPr>
            </a:lvl3pPr>
            <a:lvl4pPr>
              <a:buClr>
                <a:schemeClr val="tx1"/>
              </a:buClr>
              <a:buSzPct val="100000"/>
              <a:defRPr sz="900">
                <a:solidFill>
                  <a:schemeClr val="tx1"/>
                </a:solidFill>
              </a:defRPr>
            </a:lvl4pPr>
            <a:lvl5pPr>
              <a:buClr>
                <a:schemeClr val="tx1"/>
              </a:buClr>
              <a:buSzPct val="100000"/>
              <a:defRPr sz="900">
                <a:solidFill>
                  <a:schemeClr val="tx1"/>
                </a:solidFill>
              </a:defRPr>
            </a:lvl5pPr>
            <a:lvl6pPr>
              <a:defRPr sz="900"/>
            </a:lvl6pPr>
            <a:lvl7pPr>
              <a:defRPr sz="900"/>
            </a:lvl7pPr>
            <a:lvl8pPr>
              <a:defRPr sz="900"/>
            </a:lvl8pPr>
            <a:lvl9pPr>
              <a:defRPr sz="9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946904" y="2667000"/>
            <a:ext cx="3739896" cy="3346824"/>
          </a:xfrm>
        </p:spPr>
        <p:txBody>
          <a:bodyPr>
            <a:normAutofit/>
          </a:bodyPr>
          <a:lstStyle>
            <a:lvl1pPr>
              <a:buClr>
                <a:schemeClr val="tx1"/>
              </a:buClr>
              <a:buSzPct val="100000"/>
              <a:defRPr sz="1350"/>
            </a:lvl1pPr>
            <a:lvl2pPr>
              <a:buClr>
                <a:schemeClr val="tx1"/>
              </a:buClr>
              <a:buSzPct val="100000"/>
              <a:defRPr sz="1200"/>
            </a:lvl2pPr>
            <a:lvl3pPr>
              <a:buClr>
                <a:schemeClr val="tx1"/>
              </a:buClr>
              <a:buSzPct val="100000"/>
              <a:defRPr sz="1050"/>
            </a:lvl3pPr>
            <a:lvl4pPr>
              <a:buClr>
                <a:schemeClr val="tx1"/>
              </a:buClr>
              <a:buSzPct val="100000"/>
              <a:defRPr sz="900"/>
            </a:lvl4pPr>
            <a:lvl5pPr>
              <a:buClr>
                <a:schemeClr val="tx1"/>
              </a:buClr>
              <a:buSzPct val="100000"/>
              <a:defRPr sz="900"/>
            </a:lvl5pPr>
            <a:lvl6pPr>
              <a:defRPr sz="900"/>
            </a:lvl6pPr>
            <a:lvl7pPr>
              <a:defRPr sz="900"/>
            </a:lvl7pPr>
            <a:lvl8pPr>
              <a:defRPr sz="900"/>
            </a:lvl8pPr>
            <a:lvl9pPr>
              <a:defRPr sz="9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573515" y="6116072"/>
            <a:ext cx="413483" cy="365125"/>
          </a:xfrm>
        </p:spPr>
        <p:txBody>
          <a:bodyPr/>
          <a:lstStyle/>
          <a:p>
            <a:fld id="{00D8B892-0D3A-4DC0-B3B2-B8CD40FC5413}" type="slidenum">
              <a:rPr lang="en-US" smtClean="0"/>
              <a:t>‹#›</a:t>
            </a:fld>
            <a:endParaRPr lang="en-US"/>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67874" y="5999818"/>
            <a:ext cx="2816225"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124459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329482" y="2658533"/>
            <a:ext cx="3456291" cy="576262"/>
          </a:xfrm>
        </p:spPr>
        <p:txBody>
          <a:bodyPr anchor="b">
            <a:noAutofit/>
          </a:bodyPr>
          <a:lstStyle>
            <a:lvl1pPr marL="0" indent="0">
              <a:buNone/>
              <a:defRPr sz="2100" b="0">
                <a:solidFill>
                  <a:schemeClr val="accent1">
                    <a:lumMod val="7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1113523" y="3335338"/>
            <a:ext cx="3672248" cy="2665259"/>
          </a:xfrm>
        </p:spPr>
        <p:txBody>
          <a:bodyPr anchor="t">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61710" y="2667000"/>
            <a:ext cx="3467806" cy="576262"/>
          </a:xfrm>
        </p:spPr>
        <p:txBody>
          <a:bodyPr anchor="b">
            <a:noAutofit/>
          </a:bodyPr>
          <a:lstStyle>
            <a:lvl1pPr marL="0" indent="0">
              <a:buNone/>
              <a:defRPr sz="2100" b="0">
                <a:solidFill>
                  <a:schemeClr val="accent1">
                    <a:lumMod val="7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957267" y="3335338"/>
            <a:ext cx="3672248" cy="2665259"/>
          </a:xfrm>
        </p:spPr>
        <p:txBody>
          <a:bodyPr anchor="t">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1573515" y="6116071"/>
            <a:ext cx="413483" cy="365125"/>
          </a:xfrm>
        </p:spPr>
        <p:txBody>
          <a:bodyPr/>
          <a:lstStyle/>
          <a:p>
            <a:fld id="{00D8B892-0D3A-4DC0-B3B2-B8CD40FC5413}" type="slidenum">
              <a:rPr lang="en-US" smtClean="0"/>
              <a:t>‹#›</a:t>
            </a:fld>
            <a:endParaRPr lang="en-US"/>
          </a:p>
        </p:txBody>
      </p:sp>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67874" y="5999818"/>
            <a:ext cx="2816225"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019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1573515" y="6116072"/>
            <a:ext cx="413483" cy="365125"/>
          </a:xfrm>
        </p:spPr>
        <p:txBody>
          <a:bodyPr/>
          <a:lstStyle/>
          <a:p>
            <a:fld id="{00D8B892-0D3A-4DC0-B3B2-B8CD40FC5413}" type="slidenum">
              <a:rPr lang="en-US" smtClean="0"/>
              <a:t>‹#›</a:t>
            </a:fld>
            <a:endParaRPr lang="en-US"/>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67874" y="5999818"/>
            <a:ext cx="2816225"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238892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1573515" y="6116072"/>
            <a:ext cx="413483" cy="365125"/>
          </a:xfrm>
        </p:spPr>
        <p:txBody>
          <a:bodyPr/>
          <a:lstStyle/>
          <a:p>
            <a:fld id="{00D8B892-0D3A-4DC0-B3B2-B8CD40FC5413}" type="slidenum">
              <a:rPr lang="en-US" smtClean="0"/>
              <a:t>‹#›</a:t>
            </a:fld>
            <a:endParaRPr lang="en-US"/>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67874" y="5999818"/>
            <a:ext cx="2816225"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292615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5" y="1600200"/>
            <a:ext cx="2662534" cy="1371600"/>
          </a:xfrm>
        </p:spPr>
        <p:txBody>
          <a:bodyPr anchor="b">
            <a:normAutofit/>
          </a:bodyPr>
          <a:lstStyle>
            <a:lvl1pPr algn="ctr">
              <a:defRPr sz="1800" b="0"/>
            </a:lvl1pPr>
          </a:lstStyle>
          <a:p>
            <a:r>
              <a:rPr lang="en-US"/>
              <a:t>Click to edit Master title style</a:t>
            </a:r>
            <a:endParaRPr lang="en-US" dirty="0"/>
          </a:p>
        </p:txBody>
      </p:sp>
      <p:sp>
        <p:nvSpPr>
          <p:cNvPr id="3" name="Content Placeholder 2"/>
          <p:cNvSpPr>
            <a:spLocks noGrp="1"/>
          </p:cNvSpPr>
          <p:nvPr>
            <p:ph idx="1"/>
          </p:nvPr>
        </p:nvSpPr>
        <p:spPr>
          <a:xfrm>
            <a:off x="3947553" y="685802"/>
            <a:ext cx="4681962" cy="5105401"/>
          </a:xfrm>
        </p:spPr>
        <p:txBody>
          <a:bodyPr anchor="ctr">
            <a:normAutofit/>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3525" y="2971800"/>
            <a:ext cx="2662534" cy="1828800"/>
          </a:xfrm>
        </p:spPr>
        <p:txBody>
          <a:bodyPr>
            <a:normAutofit/>
          </a:bodyPr>
          <a:lstStyle>
            <a:lvl1pPr marL="0" indent="0" algn="ctr">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587735" y="6116072"/>
            <a:ext cx="413483" cy="365125"/>
          </a:xfrm>
        </p:spPr>
        <p:txBody>
          <a:bodyPr/>
          <a:lstStyle/>
          <a:p>
            <a:fld id="{00D8B892-0D3A-4DC0-B3B2-B8CD40FC5413}" type="slidenum">
              <a:rPr lang="en-US" smtClean="0"/>
              <a:t>‹#›</a:t>
            </a:fld>
            <a:endParaRPr lang="en-US"/>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67874" y="5999818"/>
            <a:ext cx="2816225"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920020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2333" y="1752599"/>
            <a:ext cx="4070679" cy="1371600"/>
          </a:xfrm>
        </p:spPr>
        <p:txBody>
          <a:bodyPr anchor="b">
            <a:normAutofit/>
          </a:bodyPr>
          <a:lstStyle>
            <a:lvl1pPr algn="ctr">
              <a:defRPr sz="21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5697496" y="914400"/>
            <a:ext cx="2461371"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a:t>Click icon to add picture</a:t>
            </a:r>
            <a:endParaRPr lang="en-US" dirty="0"/>
          </a:p>
        </p:txBody>
      </p:sp>
      <p:sp>
        <p:nvSpPr>
          <p:cNvPr id="4" name="Text Placeholder 3"/>
          <p:cNvSpPr>
            <a:spLocks noGrp="1"/>
          </p:cNvSpPr>
          <p:nvPr>
            <p:ph type="body" sz="half" idx="2"/>
          </p:nvPr>
        </p:nvSpPr>
        <p:spPr>
          <a:xfrm>
            <a:off x="1112333" y="3124199"/>
            <a:ext cx="4070679" cy="1828800"/>
          </a:xfrm>
        </p:spPr>
        <p:txBody>
          <a:bodyPr>
            <a:normAutofit/>
          </a:bodyPr>
          <a:lstStyle>
            <a:lvl1pPr marL="0" indent="0" algn="ctr">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08EF1120-42C5-4B26-88B4-E8994A7FE229}" type="datetimeFigureOut">
              <a:rPr lang="en-US" smtClean="0"/>
              <a:t>7/10/2018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D8B892-0D3A-4DC0-B3B2-B8CD40FC5413}" type="slidenum">
              <a:rPr lang="en-US" smtClean="0"/>
              <a:t>‹#›</a:t>
            </a:fld>
            <a:endParaRPr lang="en-US"/>
          </a:p>
        </p:txBody>
      </p:sp>
    </p:spTree>
    <p:extLst>
      <p:ext uri="{BB962C8B-B14F-4D97-AF65-F5344CB8AC3E}">
        <p14:creationId xmlns:p14="http://schemas.microsoft.com/office/powerpoint/2010/main" val="31792359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14" name="Group 13"/>
          <p:cNvGrpSpPr/>
          <p:nvPr/>
        </p:nvGrpSpPr>
        <p:grpSpPr>
          <a:xfrm>
            <a:off x="1" y="2"/>
            <a:ext cx="2132013" cy="6858001"/>
            <a:chOff x="0" y="0"/>
            <a:chExt cx="2132013" cy="6858001"/>
          </a:xfrm>
        </p:grpSpPr>
        <p:sp>
          <p:nvSpPr>
            <p:cNvPr id="15" name="Freeform 6"/>
            <p:cNvSpPr/>
            <p:nvPr/>
          </p:nvSpPr>
          <p:spPr bwMode="auto">
            <a:xfrm>
              <a:off x="0" y="0"/>
              <a:ext cx="1073150" cy="5291138"/>
            </a:xfrm>
            <a:custGeom>
              <a:avLst/>
              <a:gdLst/>
              <a:ahLst/>
              <a:cxnLst/>
              <a:rect l="0" t="0" r="r" b="b"/>
              <a:pathLst>
                <a:path w="676" h="3333">
                  <a:moveTo>
                    <a:pt x="0" y="3132"/>
                  </a:moveTo>
                  <a:lnTo>
                    <a:pt x="0" y="3312"/>
                  </a:lnTo>
                  <a:lnTo>
                    <a:pt x="126" y="3333"/>
                  </a:lnTo>
                  <a:lnTo>
                    <a:pt x="676" y="0"/>
                  </a:lnTo>
                  <a:lnTo>
                    <a:pt x="514" y="0"/>
                  </a:lnTo>
                  <a:lnTo>
                    <a:pt x="0" y="3132"/>
                  </a:lnTo>
                  <a:close/>
                </a:path>
              </a:pathLst>
            </a:custGeom>
            <a:solidFill>
              <a:schemeClr val="accent1"/>
            </a:solidFill>
            <a:ln>
              <a:noFill/>
            </a:ln>
          </p:spPr>
        </p:sp>
        <p:sp>
          <p:nvSpPr>
            <p:cNvPr id="16" name="Freeform 7"/>
            <p:cNvSpPr/>
            <p:nvPr/>
          </p:nvSpPr>
          <p:spPr bwMode="auto">
            <a:xfrm>
              <a:off x="0" y="0"/>
              <a:ext cx="758825" cy="4624388"/>
            </a:xfrm>
            <a:custGeom>
              <a:avLst/>
              <a:gdLst/>
              <a:ahLst/>
              <a:cxnLst/>
              <a:rect l="0" t="0" r="r" b="b"/>
              <a:pathLst>
                <a:path w="478" h="2913">
                  <a:moveTo>
                    <a:pt x="478" y="0"/>
                  </a:moveTo>
                  <a:lnTo>
                    <a:pt x="318" y="0"/>
                  </a:lnTo>
                  <a:lnTo>
                    <a:pt x="0" y="1938"/>
                  </a:lnTo>
                  <a:lnTo>
                    <a:pt x="0" y="2913"/>
                  </a:lnTo>
                  <a:lnTo>
                    <a:pt x="478" y="0"/>
                  </a:lnTo>
                  <a:close/>
                </a:path>
              </a:pathLst>
            </a:custGeom>
            <a:solidFill>
              <a:schemeClr val="tx1">
                <a:lumMod val="65000"/>
                <a:lumOff val="35000"/>
              </a:schemeClr>
            </a:solidFill>
            <a:ln>
              <a:noFill/>
            </a:ln>
          </p:spPr>
        </p:sp>
        <p:sp>
          <p:nvSpPr>
            <p:cNvPr id="17" name="Freeform 8"/>
            <p:cNvSpPr/>
            <p:nvPr/>
          </p:nvSpPr>
          <p:spPr bwMode="auto">
            <a:xfrm>
              <a:off x="0" y="5662613"/>
              <a:ext cx="906463" cy="1195388"/>
            </a:xfrm>
            <a:custGeom>
              <a:avLst/>
              <a:gdLst/>
              <a:ahLst/>
              <a:cxnLst/>
              <a:rect l="0" t="0" r="r" b="b"/>
              <a:pathLst>
                <a:path w="571" h="753">
                  <a:moveTo>
                    <a:pt x="0" y="0"/>
                  </a:moveTo>
                  <a:lnTo>
                    <a:pt x="0" y="12"/>
                  </a:lnTo>
                  <a:lnTo>
                    <a:pt x="538" y="753"/>
                  </a:lnTo>
                  <a:lnTo>
                    <a:pt x="571" y="753"/>
                  </a:lnTo>
                  <a:lnTo>
                    <a:pt x="0" y="0"/>
                  </a:lnTo>
                  <a:close/>
                </a:path>
              </a:pathLst>
            </a:custGeom>
            <a:solidFill>
              <a:schemeClr val="tx1">
                <a:lumMod val="85000"/>
                <a:lumOff val="15000"/>
              </a:schemeClr>
            </a:solidFill>
            <a:ln>
              <a:noFill/>
            </a:ln>
          </p:spPr>
        </p:sp>
        <p:sp>
          <p:nvSpPr>
            <p:cNvPr id="18" name="Freeform 9"/>
            <p:cNvSpPr/>
            <p:nvPr/>
          </p:nvSpPr>
          <p:spPr bwMode="auto">
            <a:xfrm>
              <a:off x="0" y="5295900"/>
              <a:ext cx="1487488" cy="1562100"/>
            </a:xfrm>
            <a:custGeom>
              <a:avLst/>
              <a:gdLst/>
              <a:ahLst/>
              <a:cxnLst/>
              <a:rect l="0" t="0" r="r" b="b"/>
              <a:pathLst>
                <a:path w="937" h="984">
                  <a:moveTo>
                    <a:pt x="0" y="0"/>
                  </a:moveTo>
                  <a:lnTo>
                    <a:pt x="0" y="3"/>
                  </a:lnTo>
                  <a:lnTo>
                    <a:pt x="901" y="984"/>
                  </a:lnTo>
                  <a:lnTo>
                    <a:pt x="937" y="984"/>
                  </a:lnTo>
                  <a:lnTo>
                    <a:pt x="0" y="0"/>
                  </a:lnTo>
                  <a:close/>
                </a:path>
              </a:pathLst>
            </a:custGeom>
            <a:solidFill>
              <a:schemeClr val="accent1">
                <a:lumMod val="50000"/>
              </a:schemeClr>
            </a:solidFill>
            <a:ln>
              <a:noFill/>
            </a:ln>
          </p:spPr>
        </p:sp>
        <p:sp>
          <p:nvSpPr>
            <p:cNvPr id="19" name="Freeform 10"/>
            <p:cNvSpPr/>
            <p:nvPr/>
          </p:nvSpPr>
          <p:spPr bwMode="auto">
            <a:xfrm>
              <a:off x="0" y="5257800"/>
              <a:ext cx="2132013" cy="1600200"/>
            </a:xfrm>
            <a:custGeom>
              <a:avLst/>
              <a:gdLst/>
              <a:ahLst/>
              <a:cxnLst/>
              <a:rect l="0" t="0" r="r" b="b"/>
              <a:pathLst>
                <a:path w="1343" h="1008">
                  <a:moveTo>
                    <a:pt x="0" y="24"/>
                  </a:moveTo>
                  <a:lnTo>
                    <a:pt x="937" y="1008"/>
                  </a:lnTo>
                  <a:lnTo>
                    <a:pt x="1343" y="1008"/>
                  </a:lnTo>
                  <a:lnTo>
                    <a:pt x="126" y="21"/>
                  </a:lnTo>
                  <a:lnTo>
                    <a:pt x="0" y="0"/>
                  </a:lnTo>
                  <a:lnTo>
                    <a:pt x="0" y="24"/>
                  </a:lnTo>
                  <a:close/>
                </a:path>
              </a:pathLst>
            </a:custGeom>
            <a:solidFill>
              <a:schemeClr val="accent1">
                <a:lumMod val="75000"/>
              </a:schemeClr>
            </a:solidFill>
            <a:ln>
              <a:noFill/>
            </a:ln>
          </p:spPr>
        </p:sp>
        <p:sp>
          <p:nvSpPr>
            <p:cNvPr id="20" name="Freeform 11"/>
            <p:cNvSpPr/>
            <p:nvPr/>
          </p:nvSpPr>
          <p:spPr bwMode="auto">
            <a:xfrm>
              <a:off x="0" y="5357813"/>
              <a:ext cx="1377950" cy="1500188"/>
            </a:xfrm>
            <a:custGeom>
              <a:avLst/>
              <a:gdLst/>
              <a:ahLst/>
              <a:cxnLst/>
              <a:rect l="0" t="0" r="r" b="b"/>
              <a:pathLst>
                <a:path w="868" h="945">
                  <a:moveTo>
                    <a:pt x="0" y="192"/>
                  </a:moveTo>
                  <a:lnTo>
                    <a:pt x="571" y="945"/>
                  </a:lnTo>
                  <a:lnTo>
                    <a:pt x="868" y="945"/>
                  </a:lnTo>
                  <a:lnTo>
                    <a:pt x="0" y="0"/>
                  </a:lnTo>
                  <a:lnTo>
                    <a:pt x="0" y="192"/>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982134" y="457201"/>
            <a:ext cx="7704667" cy="1981200"/>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82134" y="2667002"/>
            <a:ext cx="7704666" cy="3356995"/>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358680" y="6116072"/>
            <a:ext cx="857473" cy="365125"/>
          </a:xfrm>
          <a:prstGeom prst="rect">
            <a:avLst/>
          </a:prstGeom>
        </p:spPr>
        <p:txBody>
          <a:bodyPr vert="horz" lIns="91440" tIns="45720" rIns="91440" bIns="45720" rtlCol="0" anchor="ctr"/>
          <a:lstStyle>
            <a:lvl1pPr algn="r">
              <a:defRPr sz="750" b="0" i="0">
                <a:solidFill>
                  <a:schemeClr val="tx1"/>
                </a:solidFill>
                <a:effectLst/>
                <a:latin typeface="+mn-lt"/>
              </a:defRPr>
            </a:lvl1pPr>
          </a:lstStyle>
          <a:p>
            <a:fld id="{08EF1120-42C5-4B26-88B4-E8994A7FE229}" type="datetimeFigureOut">
              <a:rPr lang="en-US" smtClean="0"/>
              <a:t>7/10/2018</a:t>
            </a:fld>
            <a:endParaRPr lang="en-US"/>
          </a:p>
        </p:txBody>
      </p:sp>
      <p:sp>
        <p:nvSpPr>
          <p:cNvPr id="5" name="Footer Placeholder 4"/>
          <p:cNvSpPr>
            <a:spLocks noGrp="1"/>
          </p:cNvSpPr>
          <p:nvPr>
            <p:ph type="ftr" sz="quarter" idx="3"/>
          </p:nvPr>
        </p:nvSpPr>
        <p:spPr>
          <a:xfrm>
            <a:off x="1986998" y="6116072"/>
            <a:ext cx="5314517" cy="365125"/>
          </a:xfrm>
          <a:prstGeom prst="rect">
            <a:avLst/>
          </a:prstGeom>
        </p:spPr>
        <p:txBody>
          <a:bodyPr vert="horz" lIns="91440" tIns="45720" rIns="91440" bIns="45720" rtlCol="0" anchor="ctr"/>
          <a:lstStyle>
            <a:lvl1pPr algn="l">
              <a:defRPr sz="75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8273318" y="6116072"/>
            <a:ext cx="413483" cy="365125"/>
          </a:xfrm>
          <a:prstGeom prst="rect">
            <a:avLst/>
          </a:prstGeom>
        </p:spPr>
        <p:txBody>
          <a:bodyPr vert="horz" lIns="91440" tIns="45720" rIns="91440" bIns="45720" rtlCol="0" anchor="ctr"/>
          <a:lstStyle>
            <a:lvl1pPr algn="r">
              <a:defRPr sz="750" b="0" i="0">
                <a:solidFill>
                  <a:schemeClr val="tx1"/>
                </a:solidFill>
                <a:effectLst/>
                <a:latin typeface="+mn-lt"/>
              </a:defRPr>
            </a:lvl1pPr>
          </a:lstStyle>
          <a:p>
            <a:fld id="{00D8B892-0D3A-4DC0-B3B2-B8CD40FC5413}" type="slidenum">
              <a:rPr lang="en-US" smtClean="0"/>
              <a:t>‹#›</a:t>
            </a:fld>
            <a:endParaRPr lang="en-US"/>
          </a:p>
        </p:txBody>
      </p:sp>
    </p:spTree>
    <p:extLst>
      <p:ext uri="{BB962C8B-B14F-4D97-AF65-F5344CB8AC3E}">
        <p14:creationId xmlns:p14="http://schemas.microsoft.com/office/powerpoint/2010/main" val="3437156787"/>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ctr" defTabSz="342900" rtl="0" eaLnBrk="1" latinLnBrk="0" hangingPunct="1">
        <a:spcBef>
          <a:spcPct val="0"/>
        </a:spcBef>
        <a:buNone/>
        <a:defRPr sz="3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14313" indent="-214313" algn="l" defTabSz="342900" rtl="0" eaLnBrk="1" latinLnBrk="0" hangingPunct="1">
        <a:spcBef>
          <a:spcPct val="20000"/>
        </a:spcBef>
        <a:spcAft>
          <a:spcPts val="450"/>
        </a:spcAft>
        <a:buClr>
          <a:schemeClr val="accent1">
            <a:lumMod val="75000"/>
          </a:schemeClr>
        </a:buClr>
        <a:buSzPct val="145000"/>
        <a:buFont typeface="Arial"/>
        <a:buChar char="•"/>
        <a:defRPr sz="1800" kern="1200" cap="none">
          <a:solidFill>
            <a:schemeClr val="tx1"/>
          </a:solidFill>
          <a:effectLst/>
          <a:latin typeface="+mn-lt"/>
          <a:ea typeface="+mn-ea"/>
          <a:cs typeface="+mn-cs"/>
        </a:defRPr>
      </a:lvl1pPr>
      <a:lvl2pPr marL="557213" indent="-214313" algn="l" defTabSz="342900" rtl="0" eaLnBrk="1" latinLnBrk="0" hangingPunct="1">
        <a:spcBef>
          <a:spcPct val="20000"/>
        </a:spcBef>
        <a:spcAft>
          <a:spcPts val="450"/>
        </a:spcAft>
        <a:buClr>
          <a:schemeClr val="accent1">
            <a:lumMod val="75000"/>
          </a:schemeClr>
        </a:buClr>
        <a:buSzPct val="145000"/>
        <a:buFont typeface="Arial"/>
        <a:buChar char="•"/>
        <a:defRPr sz="1500" kern="1200" cap="none">
          <a:solidFill>
            <a:schemeClr val="tx1"/>
          </a:solidFill>
          <a:effectLst/>
          <a:latin typeface="+mn-lt"/>
          <a:ea typeface="+mn-ea"/>
          <a:cs typeface="+mn-cs"/>
        </a:defRPr>
      </a:lvl2pPr>
      <a:lvl3pPr marL="900113" indent="-214313" algn="l" defTabSz="342900" rtl="0" eaLnBrk="1" latinLnBrk="0" hangingPunct="1">
        <a:spcBef>
          <a:spcPct val="20000"/>
        </a:spcBef>
        <a:spcAft>
          <a:spcPts val="450"/>
        </a:spcAft>
        <a:buClr>
          <a:schemeClr val="accent1">
            <a:lumMod val="75000"/>
          </a:schemeClr>
        </a:buClr>
        <a:buSzPct val="145000"/>
        <a:buFont typeface="Arial"/>
        <a:buChar char="•"/>
        <a:defRPr sz="1350" kern="1200" cap="none">
          <a:solidFill>
            <a:schemeClr val="tx1"/>
          </a:solidFill>
          <a:effectLst/>
          <a:latin typeface="+mn-lt"/>
          <a:ea typeface="+mn-ea"/>
          <a:cs typeface="+mn-cs"/>
        </a:defRPr>
      </a:lvl3pPr>
      <a:lvl4pPr marL="1157288" indent="-128588" algn="l" defTabSz="342900" rtl="0" eaLnBrk="1" latinLnBrk="0" hangingPunct="1">
        <a:spcBef>
          <a:spcPct val="20000"/>
        </a:spcBef>
        <a:spcAft>
          <a:spcPts val="450"/>
        </a:spcAft>
        <a:buClr>
          <a:schemeClr val="accent1">
            <a:lumMod val="75000"/>
          </a:schemeClr>
        </a:buClr>
        <a:buSzPct val="145000"/>
        <a:buFont typeface="Arial"/>
        <a:buChar char="•"/>
        <a:defRPr sz="1200" kern="1200" cap="none">
          <a:solidFill>
            <a:schemeClr val="tx1"/>
          </a:solidFill>
          <a:effectLst/>
          <a:latin typeface="+mn-lt"/>
          <a:ea typeface="+mn-ea"/>
          <a:cs typeface="+mn-cs"/>
        </a:defRPr>
      </a:lvl4pPr>
      <a:lvl5pPr marL="1500188" indent="-128588"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5pPr>
      <a:lvl6pPr marL="1885950" indent="-171450"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6pPr>
      <a:lvl7pPr marL="2228850" indent="-171450"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7pPr>
      <a:lvl8pPr marL="2571750" indent="-171450"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8pPr>
      <a:lvl9pPr marL="2914650" indent="-171450"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8.xml"/><Relationship Id="rId1" Type="http://schemas.openxmlformats.org/officeDocument/2006/relationships/vmlDrawing" Target="../drawings/vmlDrawing1.vml"/><Relationship Id="rId6" Type="http://schemas.openxmlformats.org/officeDocument/2006/relationships/image" Target="../media/image15.emf"/><Relationship Id="rId5" Type="http://schemas.openxmlformats.org/officeDocument/2006/relationships/package" Target="../embeddings/Microsoft_Word_Document1.docx"/><Relationship Id="rId4" Type="http://schemas.openxmlformats.org/officeDocument/2006/relationships/oleObject" Target="../embeddings/oleObject1.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8.xml"/><Relationship Id="rId1" Type="http://schemas.openxmlformats.org/officeDocument/2006/relationships/vmlDrawing" Target="../drawings/vmlDrawing2.vml"/><Relationship Id="rId6" Type="http://schemas.openxmlformats.org/officeDocument/2006/relationships/image" Target="../media/image16.emf"/><Relationship Id="rId5" Type="http://schemas.openxmlformats.org/officeDocument/2006/relationships/package" Target="../embeddings/Microsoft_Word_Document2.docx"/><Relationship Id="rId4" Type="http://schemas.openxmlformats.org/officeDocument/2006/relationships/oleObject" Target="../embeddings/oleObject2.bin"/></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8.xml"/><Relationship Id="rId1" Type="http://schemas.openxmlformats.org/officeDocument/2006/relationships/slideLayout" Target="../slideLayouts/slideLayout4.xml"/><Relationship Id="rId5" Type="http://schemas.openxmlformats.org/officeDocument/2006/relationships/image" Target="../media/image32.jpeg"/><Relationship Id="rId4" Type="http://schemas.openxmlformats.org/officeDocument/2006/relationships/image" Target="../media/image31.jpg"/></Relationships>
</file>

<file path=ppt/slides/_rels/slide3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4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2.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33526" y="914401"/>
            <a:ext cx="7153276" cy="3488266"/>
          </a:xfrm>
        </p:spPr>
        <p:txBody>
          <a:bodyPr/>
          <a:lstStyle/>
          <a:p>
            <a:r>
              <a:rPr lang="en-US" sz="4000" dirty="0"/>
              <a:t>Screening, Brief Intervention, and Referral to Treatment (SBIRT</a:t>
            </a:r>
            <a:r>
              <a:rPr lang="en-US" sz="4000" dirty="0" smtClean="0"/>
              <a:t>) Core Curriculum: </a:t>
            </a:r>
            <a:br>
              <a:rPr lang="en-US" sz="4000" dirty="0" smtClean="0"/>
            </a:br>
            <a:r>
              <a:rPr lang="en-US" sz="4000" dirty="0" smtClean="0">
                <a:solidFill>
                  <a:srgbClr val="C00000"/>
                </a:solidFill>
              </a:rPr>
              <a:t>Brief Intervention</a:t>
            </a:r>
            <a:endParaRPr lang="en-US" sz="4000" dirty="0">
              <a:solidFill>
                <a:srgbClr val="C00000"/>
              </a:solidFill>
            </a:endParaRPr>
          </a:p>
        </p:txBody>
      </p:sp>
      <p:sp>
        <p:nvSpPr>
          <p:cNvPr id="3" name="Subtitle 2"/>
          <p:cNvSpPr>
            <a:spLocks noGrp="1"/>
          </p:cNvSpPr>
          <p:nvPr>
            <p:ph type="subTitle" idx="1"/>
          </p:nvPr>
        </p:nvSpPr>
        <p:spPr/>
        <p:txBody>
          <a:bodyPr/>
          <a:lstStyle/>
          <a:p>
            <a:r>
              <a:rPr lang="en-US" sz="1800" dirty="0"/>
              <a:t>The University of Iowa College of Nursing</a:t>
            </a:r>
          </a:p>
          <a:p>
            <a:r>
              <a:rPr lang="en-US" sz="1800" i="1" dirty="0"/>
              <a:t>With funding from the Substance Abuse and Mental Health Services Administration (SAMHSA)</a:t>
            </a:r>
          </a:p>
          <a:p>
            <a:endParaRPr lang="en-US" dirty="0"/>
          </a:p>
        </p:txBody>
      </p:sp>
    </p:spTree>
    <p:extLst>
      <p:ext uri="{BB962C8B-B14F-4D97-AF65-F5344CB8AC3E}">
        <p14:creationId xmlns:p14="http://schemas.microsoft.com/office/powerpoint/2010/main" val="36847596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Readiness Ruler</a:t>
            </a:r>
            <a:endParaRPr lang="en-US" dirty="0"/>
          </a:p>
        </p:txBody>
      </p:sp>
      <p:sp>
        <p:nvSpPr>
          <p:cNvPr id="3" name="Content Placeholder 2"/>
          <p:cNvSpPr>
            <a:spLocks noGrp="1"/>
          </p:cNvSpPr>
          <p:nvPr>
            <p:ph idx="1"/>
          </p:nvPr>
        </p:nvSpPr>
        <p:spPr>
          <a:xfrm>
            <a:off x="982134" y="2291035"/>
            <a:ext cx="7900609" cy="1307073"/>
          </a:xfrm>
        </p:spPr>
        <p:txBody>
          <a:bodyPr>
            <a:noAutofit/>
          </a:bodyPr>
          <a:lstStyle/>
          <a:p>
            <a:pPr marL="0" indent="0">
              <a:spcBef>
                <a:spcPts val="0"/>
              </a:spcBef>
              <a:spcAft>
                <a:spcPts val="1200"/>
              </a:spcAft>
              <a:buNone/>
            </a:pPr>
            <a:r>
              <a:rPr lang="en-US" sz="2800" dirty="0" smtClean="0"/>
              <a:t>On </a:t>
            </a:r>
            <a:r>
              <a:rPr lang="en-US" sz="2800" dirty="0"/>
              <a:t>a </a:t>
            </a:r>
            <a:r>
              <a:rPr lang="en-US" sz="2800" dirty="0" smtClean="0"/>
              <a:t>scale </a:t>
            </a:r>
            <a:r>
              <a:rPr lang="en-US" sz="2800" dirty="0"/>
              <a:t>of 1 to 10, how ready are you to make </a:t>
            </a:r>
            <a:r>
              <a:rPr lang="en-US" sz="2800" dirty="0" smtClean="0"/>
              <a:t/>
            </a:r>
            <a:br>
              <a:rPr lang="en-US" sz="2800" dirty="0" smtClean="0"/>
            </a:br>
            <a:r>
              <a:rPr lang="en-US" sz="2800" dirty="0" smtClean="0"/>
              <a:t>a </a:t>
            </a:r>
            <a:r>
              <a:rPr lang="en-US" sz="2800" dirty="0"/>
              <a:t>change</a:t>
            </a:r>
            <a:r>
              <a:rPr lang="en-US" sz="2800" dirty="0" smtClean="0"/>
              <a:t>?</a:t>
            </a:r>
            <a:endParaRPr lang="en-US" sz="2800" dirty="0"/>
          </a:p>
        </p:txBody>
      </p:sp>
      <p:sp>
        <p:nvSpPr>
          <p:cNvPr id="4" name="Left-Right Arrow 5"/>
          <p:cNvSpPr>
            <a:spLocks noChangeArrowheads="1"/>
          </p:cNvSpPr>
          <p:nvPr/>
        </p:nvSpPr>
        <p:spPr bwMode="auto">
          <a:xfrm>
            <a:off x="683538" y="3877462"/>
            <a:ext cx="8199205" cy="321545"/>
          </a:xfrm>
          <a:prstGeom prst="leftRightArrow">
            <a:avLst>
              <a:gd name="adj1" fmla="val 50000"/>
              <a:gd name="adj2" fmla="val 49961"/>
            </a:avLst>
          </a:prstGeom>
          <a:solidFill>
            <a:srgbClr val="B46C3A"/>
          </a:solidFill>
          <a:ln>
            <a:solidFill>
              <a:srgbClr val="B46C3A"/>
            </a:solidFill>
            <a:headEnd type="none" w="sm" len="sm"/>
            <a:tailEnd type="none" w="sm" len="sm"/>
          </a:ln>
        </p:spPr>
        <p:style>
          <a:lnRef idx="0">
            <a:schemeClr val="accent2"/>
          </a:lnRef>
          <a:fillRef idx="3">
            <a:schemeClr val="accent2"/>
          </a:fillRef>
          <a:effectRef idx="3">
            <a:schemeClr val="accent2"/>
          </a:effectRef>
          <a:fontRef idx="minor">
            <a:schemeClr val="lt1"/>
          </a:fontRef>
        </p:style>
        <p:txBody>
          <a:bodyPr/>
          <a:lstStyle/>
          <a:p>
            <a:pPr fontAlgn="base">
              <a:spcBef>
                <a:spcPct val="0"/>
              </a:spcBef>
              <a:spcAft>
                <a:spcPct val="0"/>
              </a:spcAft>
              <a:defRPr/>
            </a:pPr>
            <a:endParaRPr lang="en-US">
              <a:solidFill>
                <a:prstClr val="white"/>
              </a:solidFill>
            </a:endParaRPr>
          </a:p>
        </p:txBody>
      </p:sp>
      <p:pic>
        <p:nvPicPr>
          <p:cNvPr id="5" name="Picture 5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38" y="4328399"/>
            <a:ext cx="8229600" cy="1108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587244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Personalized Reflective Discussion</a:t>
            </a:r>
            <a:endParaRPr lang="en-US" dirty="0"/>
          </a:p>
        </p:txBody>
      </p:sp>
      <p:sp>
        <p:nvSpPr>
          <p:cNvPr id="3" name="Content Placeholder 2"/>
          <p:cNvSpPr>
            <a:spLocks noGrp="1"/>
          </p:cNvSpPr>
          <p:nvPr>
            <p:ph idx="1"/>
          </p:nvPr>
        </p:nvSpPr>
        <p:spPr/>
        <p:txBody>
          <a:bodyPr>
            <a:normAutofit/>
          </a:bodyPr>
          <a:lstStyle/>
          <a:p>
            <a:pPr marL="0" indent="0">
              <a:lnSpc>
                <a:spcPct val="90000"/>
              </a:lnSpc>
              <a:spcBef>
                <a:spcPts val="0"/>
              </a:spcBef>
              <a:spcAft>
                <a:spcPts val="1200"/>
              </a:spcAft>
              <a:buNone/>
            </a:pPr>
            <a:r>
              <a:rPr lang="en-US" sz="2800" dirty="0" smtClean="0"/>
              <a:t>Use </a:t>
            </a:r>
            <a:r>
              <a:rPr lang="en-US" sz="2800" dirty="0"/>
              <a:t>screening/assessment results to generate a specific type of reflective discussion aimed at gently increasing readiness and the desire to </a:t>
            </a:r>
            <a:r>
              <a:rPr lang="en-US" sz="2800" dirty="0" smtClean="0"/>
              <a:t>change.</a:t>
            </a:r>
          </a:p>
          <a:p>
            <a:pPr marL="0" indent="0">
              <a:lnSpc>
                <a:spcPct val="100000"/>
              </a:lnSpc>
              <a:spcBef>
                <a:spcPts val="0"/>
              </a:spcBef>
              <a:spcAft>
                <a:spcPts val="1200"/>
              </a:spcAft>
              <a:buNone/>
            </a:pPr>
            <a:endParaRPr lang="en-US" sz="2800" dirty="0"/>
          </a:p>
          <a:p>
            <a:pPr marL="0" indent="0">
              <a:lnSpc>
                <a:spcPct val="100000"/>
              </a:lnSpc>
              <a:spcBef>
                <a:spcPts val="0"/>
              </a:spcBef>
              <a:spcAft>
                <a:spcPts val="1200"/>
              </a:spcAft>
              <a:buNone/>
            </a:pPr>
            <a:endParaRPr lang="en-US" sz="2800" dirty="0" smtClean="0"/>
          </a:p>
          <a:p>
            <a:pPr marL="0" indent="0">
              <a:lnSpc>
                <a:spcPct val="100000"/>
              </a:lnSpc>
              <a:spcBef>
                <a:spcPts val="0"/>
              </a:spcBef>
              <a:spcAft>
                <a:spcPts val="1200"/>
              </a:spcAft>
              <a:buNone/>
            </a:pPr>
            <a:endParaRPr lang="en-US" sz="2800" dirty="0" smtClean="0"/>
          </a:p>
          <a:p>
            <a:pPr marL="0" indent="0">
              <a:lnSpc>
                <a:spcPct val="100000"/>
              </a:lnSpc>
              <a:spcBef>
                <a:spcPts val="0"/>
              </a:spcBef>
              <a:spcAft>
                <a:spcPts val="1200"/>
              </a:spcAft>
              <a:buNone/>
            </a:pPr>
            <a:endParaRPr lang="en-US" sz="2600" dirty="0"/>
          </a:p>
        </p:txBody>
      </p:sp>
      <p:pic>
        <p:nvPicPr>
          <p:cNvPr id="8" name="Picture 7" descr="\\hq-nas02\imc\PROJECTS\DSI\SBIRT-MedRes\Graphics\MI STRATEGIES\200252820-001.jpg"/>
          <p:cNvPicPr>
            <a:picLocks noChangeAspect="1" noChangeArrowheads="1"/>
          </p:cNvPicPr>
          <p:nvPr/>
        </p:nvPicPr>
        <p:blipFill>
          <a:blip r:embed="rId3">
            <a:extLst>
              <a:ext uri="{28A0092B-C50C-407E-A947-70E740481C1C}">
                <a14:useLocalDpi xmlns:a14="http://schemas.microsoft.com/office/drawing/2010/main" val="0"/>
              </a:ext>
            </a:extLst>
          </a:blip>
          <a:srcRect t="26662" b="13351"/>
          <a:stretch>
            <a:fillRect/>
          </a:stretch>
        </p:blipFill>
        <p:spPr bwMode="auto">
          <a:xfrm>
            <a:off x="2312799" y="3559624"/>
            <a:ext cx="4451813" cy="201168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4"/>
          <p:cNvSpPr>
            <a:spLocks noChangeArrowheads="1"/>
          </p:cNvSpPr>
          <p:nvPr/>
        </p:nvSpPr>
        <p:spPr bwMode="auto">
          <a:xfrm>
            <a:off x="4608008" y="5614520"/>
            <a:ext cx="211449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4F6228"/>
              </a:buClr>
              <a:buFont typeface="Wingdings" pitchFamily="2" charset="2"/>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Clr>
                <a:srgbClr val="4F6228"/>
              </a:buClr>
              <a:buFont typeface="Wingdings" pitchFamily="2" charset="2"/>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fontAlgn="base" hangingPunct="1">
              <a:spcBef>
                <a:spcPct val="0"/>
              </a:spcBef>
              <a:spcAft>
                <a:spcPct val="0"/>
              </a:spcAft>
              <a:buClrTx/>
              <a:buFontTx/>
              <a:buNone/>
            </a:pPr>
            <a:r>
              <a:rPr lang="en-US" altLang="en-US" sz="1600" dirty="0" err="1">
                <a:solidFill>
                  <a:prstClr val="black"/>
                </a:solidFill>
                <a:latin typeface="Book Antiqua"/>
                <a:cs typeface="Arial" charset="0"/>
              </a:rPr>
              <a:t>Sampl</a:t>
            </a:r>
            <a:r>
              <a:rPr lang="en-US" altLang="en-US" sz="1600" dirty="0">
                <a:solidFill>
                  <a:prstClr val="black"/>
                </a:solidFill>
                <a:latin typeface="Book Antiqua"/>
                <a:cs typeface="Arial" charset="0"/>
              </a:rPr>
              <a:t> &amp; </a:t>
            </a:r>
            <a:r>
              <a:rPr lang="en-US" altLang="en-US" sz="1600" dirty="0" err="1">
                <a:solidFill>
                  <a:prstClr val="black"/>
                </a:solidFill>
                <a:latin typeface="Book Antiqua"/>
                <a:cs typeface="Arial" charset="0"/>
              </a:rPr>
              <a:t>Kadden</a:t>
            </a:r>
            <a:r>
              <a:rPr lang="en-US" altLang="en-US" sz="1600" dirty="0">
                <a:solidFill>
                  <a:prstClr val="black"/>
                </a:solidFill>
                <a:latin typeface="Book Antiqua"/>
                <a:cs typeface="Arial" charset="0"/>
              </a:rPr>
              <a:t>, 2001 </a:t>
            </a:r>
          </a:p>
        </p:txBody>
      </p:sp>
    </p:spTree>
    <p:extLst>
      <p:ext uri="{BB962C8B-B14F-4D97-AF65-F5344CB8AC3E}">
        <p14:creationId xmlns:p14="http://schemas.microsoft.com/office/powerpoint/2010/main" val="12948363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Personalized Reflective Discussion</a:t>
            </a:r>
            <a:endParaRPr lang="en-US" dirty="0"/>
          </a:p>
        </p:txBody>
      </p:sp>
      <p:sp>
        <p:nvSpPr>
          <p:cNvPr id="3" name="Content Placeholder 2"/>
          <p:cNvSpPr>
            <a:spLocks noGrp="1"/>
          </p:cNvSpPr>
          <p:nvPr>
            <p:ph idx="1"/>
          </p:nvPr>
        </p:nvSpPr>
        <p:spPr>
          <a:xfrm>
            <a:off x="982134" y="1792719"/>
            <a:ext cx="7704667" cy="621440"/>
          </a:xfrm>
        </p:spPr>
        <p:txBody>
          <a:bodyPr>
            <a:normAutofit/>
          </a:bodyPr>
          <a:lstStyle/>
          <a:p>
            <a:pPr marL="0" indent="0" algn="ctr">
              <a:lnSpc>
                <a:spcPct val="100000"/>
              </a:lnSpc>
              <a:spcBef>
                <a:spcPts val="0"/>
              </a:spcBef>
              <a:spcAft>
                <a:spcPts val="1200"/>
              </a:spcAft>
              <a:buNone/>
            </a:pPr>
            <a:r>
              <a:rPr lang="en-US" sz="2800" dirty="0" smtClean="0"/>
              <a:t>Enhancing motivation and commitment</a:t>
            </a:r>
            <a:endParaRPr lang="en-US" sz="2800" dirty="0"/>
          </a:p>
        </p:txBody>
      </p:sp>
      <p:grpSp>
        <p:nvGrpSpPr>
          <p:cNvPr id="6" name="Group 5"/>
          <p:cNvGrpSpPr>
            <a:grpSpLocks noChangeAspect="1"/>
          </p:cNvGrpSpPr>
          <p:nvPr/>
        </p:nvGrpSpPr>
        <p:grpSpPr>
          <a:xfrm>
            <a:off x="2783172" y="2362200"/>
            <a:ext cx="4180443" cy="3840480"/>
            <a:chOff x="2503488" y="2336599"/>
            <a:chExt cx="4506912" cy="4140401"/>
          </a:xfrm>
        </p:grpSpPr>
        <p:sp>
          <p:nvSpPr>
            <p:cNvPr id="7" name="Circular Arrow 6"/>
            <p:cNvSpPr/>
            <p:nvPr/>
          </p:nvSpPr>
          <p:spPr>
            <a:xfrm>
              <a:off x="2743200" y="2442095"/>
              <a:ext cx="3759401" cy="3759401"/>
            </a:xfrm>
            <a:prstGeom prst="circularArrow">
              <a:avLst>
                <a:gd name="adj1" fmla="val 5195"/>
                <a:gd name="adj2" fmla="val 335505"/>
                <a:gd name="adj3" fmla="val 16867404"/>
                <a:gd name="adj4" fmla="val 15197091"/>
                <a:gd name="adj5" fmla="val 6060"/>
              </a:avLst>
            </a:prstGeom>
            <a:solidFill>
              <a:srgbClr val="B46C3A"/>
            </a:solidFill>
            <a:ln>
              <a:solidFill>
                <a:srgbClr val="B46C3A"/>
              </a:solidFill>
            </a:ln>
          </p:spPr>
          <p:style>
            <a:lnRef idx="0">
              <a:schemeClr val="lt1">
                <a:hueOff val="0"/>
                <a:satOff val="0"/>
                <a:lumOff val="0"/>
                <a:alphaOff val="0"/>
              </a:schemeClr>
            </a:lnRef>
            <a:fillRef idx="3">
              <a:schemeClr val="accent2">
                <a:hueOff val="4681519"/>
                <a:satOff val="-5839"/>
                <a:lumOff val="1373"/>
                <a:alphaOff val="0"/>
              </a:schemeClr>
            </a:fillRef>
            <a:effectRef idx="3">
              <a:schemeClr val="accent2">
                <a:hueOff val="4681519"/>
                <a:satOff val="-5839"/>
                <a:lumOff val="1373"/>
                <a:alphaOff val="0"/>
              </a:schemeClr>
            </a:effectRef>
            <a:fontRef idx="minor">
              <a:schemeClr val="lt1"/>
            </a:fontRef>
          </p:style>
        </p:sp>
        <p:sp>
          <p:nvSpPr>
            <p:cNvPr id="10" name="Circular Arrow 9"/>
            <p:cNvSpPr/>
            <p:nvPr/>
          </p:nvSpPr>
          <p:spPr>
            <a:xfrm>
              <a:off x="2565199" y="2488999"/>
              <a:ext cx="3759401" cy="3759401"/>
            </a:xfrm>
            <a:prstGeom prst="circularArrow">
              <a:avLst>
                <a:gd name="adj1" fmla="val 5195"/>
                <a:gd name="adj2" fmla="val 335505"/>
                <a:gd name="adj3" fmla="val 8212644"/>
                <a:gd name="adj4" fmla="val 6448074"/>
                <a:gd name="adj5" fmla="val 6060"/>
              </a:avLst>
            </a:prstGeom>
            <a:solidFill>
              <a:srgbClr val="B46C3A"/>
            </a:solidFill>
            <a:ln>
              <a:solidFill>
                <a:srgbClr val="B46C3A"/>
              </a:solidFill>
            </a:ln>
          </p:spPr>
          <p:style>
            <a:lnRef idx="0">
              <a:schemeClr val="lt1">
                <a:hueOff val="0"/>
                <a:satOff val="0"/>
                <a:lumOff val="0"/>
                <a:alphaOff val="0"/>
              </a:schemeClr>
            </a:lnRef>
            <a:fillRef idx="3">
              <a:schemeClr val="accent2">
                <a:hueOff val="2340759"/>
                <a:satOff val="-2919"/>
                <a:lumOff val="686"/>
                <a:alphaOff val="0"/>
              </a:schemeClr>
            </a:fillRef>
            <a:effectRef idx="3">
              <a:schemeClr val="accent2">
                <a:hueOff val="2340759"/>
                <a:satOff val="-2919"/>
                <a:lumOff val="686"/>
                <a:alphaOff val="0"/>
              </a:schemeClr>
            </a:effectRef>
            <a:fontRef idx="minor">
              <a:schemeClr val="lt1"/>
            </a:fontRef>
          </p:style>
        </p:sp>
        <p:grpSp>
          <p:nvGrpSpPr>
            <p:cNvPr id="11" name="Group 5"/>
            <p:cNvGrpSpPr>
              <a:grpSpLocks/>
            </p:cNvGrpSpPr>
            <p:nvPr/>
          </p:nvGrpSpPr>
          <p:grpSpPr bwMode="auto">
            <a:xfrm>
              <a:off x="2844699" y="2747421"/>
              <a:ext cx="1193901" cy="757779"/>
              <a:chOff x="1287856" y="-726250"/>
              <a:chExt cx="1193725" cy="1756908"/>
            </a:xfrm>
          </p:grpSpPr>
          <p:sp>
            <p:nvSpPr>
              <p:cNvPr id="25" name="Rectangle 24"/>
              <p:cNvSpPr/>
              <p:nvPr/>
            </p:nvSpPr>
            <p:spPr>
              <a:xfrm>
                <a:off x="1480017" y="29531"/>
                <a:ext cx="1001564" cy="1001127"/>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6" name="Rectangle 25"/>
              <p:cNvSpPr/>
              <p:nvPr/>
            </p:nvSpPr>
            <p:spPr>
              <a:xfrm>
                <a:off x="1287856" y="-726250"/>
                <a:ext cx="1142933" cy="1001127"/>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17780" tIns="17780" rIns="17780" bIns="17780" spcCol="1270" anchor="ctr"/>
              <a:lstStyle/>
              <a:p>
                <a:pPr algn="ctr" defTabSz="622300" fontAlgn="base">
                  <a:lnSpc>
                    <a:spcPct val="90000"/>
                  </a:lnSpc>
                  <a:spcBef>
                    <a:spcPct val="0"/>
                  </a:spcBef>
                  <a:spcAft>
                    <a:spcPct val="35000"/>
                  </a:spcAft>
                  <a:defRPr/>
                </a:pPr>
                <a:r>
                  <a:rPr lang="en-US" sz="1400" dirty="0">
                    <a:solidFill>
                      <a:prstClr val="black">
                        <a:hueOff val="0"/>
                        <a:satOff val="0"/>
                        <a:lumOff val="0"/>
                        <a:alphaOff val="0"/>
                      </a:prstClr>
                    </a:solidFill>
                  </a:rPr>
                  <a:t>Negotiate commitment </a:t>
                </a:r>
              </a:p>
            </p:txBody>
          </p:sp>
        </p:grpSp>
        <p:grpSp>
          <p:nvGrpSpPr>
            <p:cNvPr id="12" name="Group 8"/>
            <p:cNvGrpSpPr>
              <a:grpSpLocks/>
            </p:cNvGrpSpPr>
            <p:nvPr/>
          </p:nvGrpSpPr>
          <p:grpSpPr bwMode="auto">
            <a:xfrm>
              <a:off x="5105400" y="2438400"/>
              <a:ext cx="1001713" cy="1001713"/>
              <a:chOff x="3441144" y="29201"/>
              <a:chExt cx="1001457" cy="1001457"/>
            </a:xfrm>
          </p:grpSpPr>
          <p:sp>
            <p:nvSpPr>
              <p:cNvPr id="23" name="Rectangle 22"/>
              <p:cNvSpPr/>
              <p:nvPr/>
            </p:nvSpPr>
            <p:spPr>
              <a:xfrm>
                <a:off x="3441144" y="29201"/>
                <a:ext cx="1001457" cy="1001457"/>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4" name="Rectangle 23"/>
              <p:cNvSpPr/>
              <p:nvPr/>
            </p:nvSpPr>
            <p:spPr>
              <a:xfrm>
                <a:off x="3441144" y="29201"/>
                <a:ext cx="1001457" cy="1001457"/>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17780" tIns="17780" rIns="17780" bIns="17780" spcCol="1270" anchor="ctr"/>
              <a:lstStyle/>
              <a:p>
                <a:pPr algn="ctr" defTabSz="622300" fontAlgn="base">
                  <a:lnSpc>
                    <a:spcPct val="90000"/>
                  </a:lnSpc>
                  <a:spcBef>
                    <a:spcPct val="0"/>
                  </a:spcBef>
                  <a:spcAft>
                    <a:spcPct val="35000"/>
                  </a:spcAft>
                  <a:defRPr/>
                </a:pPr>
                <a:r>
                  <a:rPr lang="en-US" sz="1400" dirty="0">
                    <a:solidFill>
                      <a:prstClr val="black">
                        <a:hueOff val="0"/>
                        <a:satOff val="0"/>
                        <a:lumOff val="0"/>
                        <a:alphaOff val="0"/>
                      </a:prstClr>
                    </a:solidFill>
                  </a:rPr>
                  <a:t>Initiate reflective discussion</a:t>
                </a:r>
              </a:p>
            </p:txBody>
          </p:sp>
        </p:grpSp>
        <p:sp>
          <p:nvSpPr>
            <p:cNvPr id="13" name="Rectangle 12"/>
            <p:cNvSpPr/>
            <p:nvPr/>
          </p:nvSpPr>
          <p:spPr>
            <a:xfrm>
              <a:off x="5461000" y="4276184"/>
              <a:ext cx="1549400" cy="1001712"/>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17780" tIns="17780" rIns="17780" bIns="17780" spcCol="1270" anchor="ctr"/>
            <a:lstStyle/>
            <a:p>
              <a:pPr algn="ctr" defTabSz="622300" fontAlgn="base">
                <a:lnSpc>
                  <a:spcPct val="90000"/>
                </a:lnSpc>
                <a:spcBef>
                  <a:spcPct val="0"/>
                </a:spcBef>
                <a:spcAft>
                  <a:spcPct val="35000"/>
                </a:spcAft>
                <a:defRPr/>
              </a:pPr>
              <a:r>
                <a:rPr lang="en-US" sz="1400" dirty="0">
                  <a:solidFill>
                    <a:prstClr val="black">
                      <a:hueOff val="0"/>
                      <a:satOff val="0"/>
                      <a:lumOff val="0"/>
                      <a:alphaOff val="0"/>
                    </a:prstClr>
                  </a:solidFill>
                </a:rPr>
                <a:t>Provide feedback</a:t>
              </a:r>
            </a:p>
            <a:p>
              <a:pPr algn="ctr" defTabSz="622300" fontAlgn="base">
                <a:lnSpc>
                  <a:spcPct val="90000"/>
                </a:lnSpc>
                <a:spcBef>
                  <a:spcPct val="0"/>
                </a:spcBef>
                <a:spcAft>
                  <a:spcPct val="35000"/>
                </a:spcAft>
                <a:defRPr/>
              </a:pPr>
              <a:r>
                <a:rPr lang="en-US" sz="1400" dirty="0">
                  <a:solidFill>
                    <a:prstClr val="black">
                      <a:hueOff val="0"/>
                      <a:satOff val="0"/>
                      <a:lumOff val="0"/>
                      <a:alphaOff val="0"/>
                    </a:prstClr>
                  </a:solidFill>
                </a:rPr>
                <a:t>based on screening/</a:t>
              </a:r>
            </a:p>
            <a:p>
              <a:pPr algn="ctr" defTabSz="622300" fontAlgn="base">
                <a:lnSpc>
                  <a:spcPct val="90000"/>
                </a:lnSpc>
                <a:spcBef>
                  <a:spcPct val="0"/>
                </a:spcBef>
                <a:spcAft>
                  <a:spcPct val="35000"/>
                </a:spcAft>
                <a:defRPr/>
              </a:pPr>
              <a:r>
                <a:rPr lang="en-US" sz="1400" dirty="0">
                  <a:solidFill>
                    <a:prstClr val="black">
                      <a:hueOff val="0"/>
                      <a:satOff val="0"/>
                      <a:lumOff val="0"/>
                      <a:alphaOff val="0"/>
                    </a:prstClr>
                  </a:solidFill>
                </a:rPr>
                <a:t>assessment data</a:t>
              </a:r>
            </a:p>
          </p:txBody>
        </p:sp>
        <p:grpSp>
          <p:nvGrpSpPr>
            <p:cNvPr id="14" name="Group 14"/>
            <p:cNvGrpSpPr>
              <a:grpSpLocks/>
            </p:cNvGrpSpPr>
            <p:nvPr/>
          </p:nvGrpSpPr>
          <p:grpSpPr bwMode="auto">
            <a:xfrm>
              <a:off x="4027491" y="5475288"/>
              <a:ext cx="1031857" cy="1001712"/>
              <a:chOff x="2460634" y="3046899"/>
              <a:chExt cx="1031593" cy="1001457"/>
            </a:xfrm>
          </p:grpSpPr>
          <p:sp>
            <p:nvSpPr>
              <p:cNvPr id="21" name="Rectangle 20"/>
              <p:cNvSpPr/>
              <p:nvPr/>
            </p:nvSpPr>
            <p:spPr>
              <a:xfrm>
                <a:off x="2460634" y="3046899"/>
                <a:ext cx="1001457" cy="1001457"/>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2" name="Rectangle 21"/>
              <p:cNvSpPr/>
              <p:nvPr/>
            </p:nvSpPr>
            <p:spPr>
              <a:xfrm>
                <a:off x="2490770" y="3046899"/>
                <a:ext cx="1001457" cy="1001457"/>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17780" tIns="17780" rIns="17780" bIns="17780" spcCol="1270" anchor="ctr"/>
              <a:lstStyle/>
              <a:p>
                <a:pPr algn="ctr" defTabSz="622300" fontAlgn="base">
                  <a:lnSpc>
                    <a:spcPct val="90000"/>
                  </a:lnSpc>
                  <a:spcBef>
                    <a:spcPct val="0"/>
                  </a:spcBef>
                  <a:spcAft>
                    <a:spcPct val="35000"/>
                  </a:spcAft>
                  <a:defRPr/>
                </a:pPr>
                <a:r>
                  <a:rPr lang="en-US" sz="1400" dirty="0">
                    <a:solidFill>
                      <a:prstClr val="black">
                        <a:hueOff val="0"/>
                        <a:satOff val="0"/>
                        <a:lumOff val="0"/>
                        <a:alphaOff val="0"/>
                      </a:prstClr>
                    </a:solidFill>
                  </a:rPr>
                  <a:t>Evoke personal meaning</a:t>
                </a:r>
              </a:p>
            </p:txBody>
          </p:sp>
        </p:grpSp>
        <p:grpSp>
          <p:nvGrpSpPr>
            <p:cNvPr id="15" name="Group 17"/>
            <p:cNvGrpSpPr>
              <a:grpSpLocks/>
            </p:cNvGrpSpPr>
            <p:nvPr/>
          </p:nvGrpSpPr>
          <p:grpSpPr bwMode="auto">
            <a:xfrm>
              <a:off x="2503488" y="4343399"/>
              <a:ext cx="1001712" cy="1069975"/>
              <a:chOff x="874136" y="1825995"/>
              <a:chExt cx="1001457" cy="1069703"/>
            </a:xfrm>
          </p:grpSpPr>
          <p:sp>
            <p:nvSpPr>
              <p:cNvPr id="19" name="Rectangle 18"/>
              <p:cNvSpPr/>
              <p:nvPr/>
            </p:nvSpPr>
            <p:spPr>
              <a:xfrm>
                <a:off x="874136" y="1894241"/>
                <a:ext cx="1001457" cy="1001457"/>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0" name="Rectangle 19"/>
              <p:cNvSpPr/>
              <p:nvPr/>
            </p:nvSpPr>
            <p:spPr>
              <a:xfrm>
                <a:off x="874136" y="1825995"/>
                <a:ext cx="1001457" cy="1001457"/>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lIns="17780" tIns="17780" rIns="17780" bIns="17780" spcCol="1270" anchor="ctr"/>
              <a:lstStyle/>
              <a:p>
                <a:pPr algn="ctr" defTabSz="622300" fontAlgn="base">
                  <a:lnSpc>
                    <a:spcPct val="90000"/>
                  </a:lnSpc>
                  <a:spcBef>
                    <a:spcPct val="0"/>
                  </a:spcBef>
                  <a:spcAft>
                    <a:spcPct val="35000"/>
                  </a:spcAft>
                  <a:defRPr/>
                </a:pPr>
                <a:r>
                  <a:rPr lang="en-US" sz="1400" dirty="0">
                    <a:solidFill>
                      <a:prstClr val="black">
                        <a:hueOff val="0"/>
                        <a:satOff val="0"/>
                        <a:lumOff val="0"/>
                        <a:alphaOff val="0"/>
                      </a:prstClr>
                    </a:solidFill>
                  </a:rPr>
                  <a:t>Enhance motivation</a:t>
                </a:r>
              </a:p>
            </p:txBody>
          </p:sp>
        </p:grpSp>
        <p:sp>
          <p:nvSpPr>
            <p:cNvPr id="16" name="Circular Arrow 15"/>
            <p:cNvSpPr/>
            <p:nvPr/>
          </p:nvSpPr>
          <p:spPr>
            <a:xfrm>
              <a:off x="2590800" y="2362200"/>
              <a:ext cx="3759401" cy="3759401"/>
            </a:xfrm>
            <a:prstGeom prst="circularArrow">
              <a:avLst>
                <a:gd name="adj1" fmla="val 5195"/>
                <a:gd name="adj2" fmla="val 335505"/>
                <a:gd name="adj3" fmla="val 12299713"/>
                <a:gd name="adj4" fmla="val 10769591"/>
                <a:gd name="adj5" fmla="val 6060"/>
              </a:avLst>
            </a:prstGeom>
            <a:solidFill>
              <a:srgbClr val="B46C3A"/>
            </a:solidFill>
          </p:spPr>
          <p:style>
            <a:lnRef idx="0">
              <a:schemeClr val="lt1">
                <a:hueOff val="0"/>
                <a:satOff val="0"/>
                <a:lumOff val="0"/>
                <a:alphaOff val="0"/>
              </a:schemeClr>
            </a:lnRef>
            <a:fillRef idx="3">
              <a:schemeClr val="accent2">
                <a:hueOff val="3511139"/>
                <a:satOff val="-4379"/>
                <a:lumOff val="1030"/>
                <a:alphaOff val="0"/>
              </a:schemeClr>
            </a:fillRef>
            <a:effectRef idx="3">
              <a:schemeClr val="accent2">
                <a:hueOff val="3511139"/>
                <a:satOff val="-4379"/>
                <a:lumOff val="1030"/>
                <a:alphaOff val="0"/>
              </a:schemeClr>
            </a:effectRef>
            <a:fontRef idx="minor">
              <a:schemeClr val="lt1"/>
            </a:fontRef>
          </p:style>
        </p:sp>
        <p:sp>
          <p:nvSpPr>
            <p:cNvPr id="17" name="Circular Arrow 16"/>
            <p:cNvSpPr/>
            <p:nvPr/>
          </p:nvSpPr>
          <p:spPr>
            <a:xfrm>
              <a:off x="2869999" y="2492694"/>
              <a:ext cx="3759401" cy="3759401"/>
            </a:xfrm>
            <a:prstGeom prst="circularArrow">
              <a:avLst>
                <a:gd name="adj1" fmla="val 5195"/>
                <a:gd name="adj2" fmla="val 335505"/>
                <a:gd name="adj3" fmla="val 4016421"/>
                <a:gd name="adj4" fmla="val 2251851"/>
                <a:gd name="adj5" fmla="val 6060"/>
              </a:avLst>
            </a:prstGeom>
            <a:solidFill>
              <a:srgbClr val="B46C3A"/>
            </a:solidFill>
            <a:ln>
              <a:solidFill>
                <a:srgbClr val="B46C3A"/>
              </a:solidFill>
            </a:ln>
          </p:spPr>
          <p:style>
            <a:lnRef idx="0">
              <a:schemeClr val="lt1">
                <a:hueOff val="0"/>
                <a:satOff val="0"/>
                <a:lumOff val="0"/>
                <a:alphaOff val="0"/>
              </a:schemeClr>
            </a:lnRef>
            <a:fillRef idx="3">
              <a:schemeClr val="accent2">
                <a:hueOff val="1170380"/>
                <a:satOff val="-1460"/>
                <a:lumOff val="343"/>
                <a:alphaOff val="0"/>
              </a:schemeClr>
            </a:fillRef>
            <a:effectRef idx="3">
              <a:schemeClr val="accent2">
                <a:hueOff val="1170380"/>
                <a:satOff val="-1460"/>
                <a:lumOff val="343"/>
                <a:alphaOff val="0"/>
              </a:schemeClr>
            </a:effectRef>
            <a:fontRef idx="minor">
              <a:schemeClr val="lt1"/>
            </a:fontRef>
          </p:style>
        </p:sp>
        <p:sp>
          <p:nvSpPr>
            <p:cNvPr id="18" name="Circular Arrow 17"/>
            <p:cNvSpPr/>
            <p:nvPr/>
          </p:nvSpPr>
          <p:spPr>
            <a:xfrm>
              <a:off x="2844699" y="2336599"/>
              <a:ext cx="3759401" cy="3759401"/>
            </a:xfrm>
            <a:prstGeom prst="circularArrow">
              <a:avLst>
                <a:gd name="adj1" fmla="val 5195"/>
                <a:gd name="adj2" fmla="val 335505"/>
                <a:gd name="adj3" fmla="val 21294904"/>
                <a:gd name="adj4" fmla="val 19764782"/>
                <a:gd name="adj5" fmla="val 6060"/>
              </a:avLst>
            </a:prstGeom>
            <a:solidFill>
              <a:srgbClr val="B46C3A"/>
            </a:solidFill>
            <a:ln>
              <a:solidFill>
                <a:srgbClr val="B46C3A"/>
              </a:solidFill>
            </a:ln>
          </p:spPr>
          <p:style>
            <a:lnRef idx="0">
              <a:schemeClr val="lt1">
                <a:hueOff val="0"/>
                <a:satOff val="0"/>
                <a:lumOff val="0"/>
                <a:alphaOff val="0"/>
              </a:schemeClr>
            </a:lnRef>
            <a:fillRef idx="3">
              <a:schemeClr val="accent2">
                <a:hueOff val="0"/>
                <a:satOff val="0"/>
                <a:lumOff val="0"/>
                <a:alphaOff val="0"/>
              </a:schemeClr>
            </a:fillRef>
            <a:effectRef idx="3">
              <a:schemeClr val="accent2">
                <a:hueOff val="0"/>
                <a:satOff val="0"/>
                <a:lumOff val="0"/>
                <a:alphaOff val="0"/>
              </a:schemeClr>
            </a:effectRef>
            <a:fontRef idx="minor">
              <a:schemeClr val="lt1"/>
            </a:fontRef>
          </p:style>
        </p:sp>
      </p:grpSp>
    </p:spTree>
    <p:extLst>
      <p:ext uri="{BB962C8B-B14F-4D97-AF65-F5344CB8AC3E}">
        <p14:creationId xmlns:p14="http://schemas.microsoft.com/office/powerpoint/2010/main" val="346899534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Initiating Reflective Discussion</a:t>
            </a:r>
            <a:endParaRPr lang="en-US" dirty="0"/>
          </a:p>
        </p:txBody>
      </p:sp>
      <p:sp>
        <p:nvSpPr>
          <p:cNvPr id="3" name="Content Placeholder 2"/>
          <p:cNvSpPr>
            <a:spLocks noGrp="1"/>
          </p:cNvSpPr>
          <p:nvPr>
            <p:ph idx="1"/>
          </p:nvPr>
        </p:nvSpPr>
        <p:spPr>
          <a:xfrm>
            <a:off x="982135" y="2194560"/>
            <a:ext cx="7470750" cy="3332816"/>
          </a:xfrm>
        </p:spPr>
        <p:txBody>
          <a:bodyPr>
            <a:noAutofit/>
          </a:bodyPr>
          <a:lstStyle/>
          <a:p>
            <a:pPr>
              <a:lnSpc>
                <a:spcPct val="100000"/>
              </a:lnSpc>
              <a:spcBef>
                <a:spcPts val="0"/>
              </a:spcBef>
              <a:spcAft>
                <a:spcPts val="1200"/>
              </a:spcAft>
            </a:pPr>
            <a:r>
              <a:rPr lang="en-US" sz="2600" dirty="0" smtClean="0"/>
              <a:t>Start the </a:t>
            </a:r>
            <a:r>
              <a:rPr lang="en-US" sz="2600" dirty="0"/>
              <a:t>reflective discussion asking permission of our patients to have the conversation</a:t>
            </a:r>
          </a:p>
          <a:p>
            <a:pPr>
              <a:lnSpc>
                <a:spcPct val="100000"/>
              </a:lnSpc>
              <a:spcBef>
                <a:spcPts val="0"/>
              </a:spcBef>
              <a:spcAft>
                <a:spcPts val="1200"/>
              </a:spcAft>
            </a:pPr>
            <a:r>
              <a:rPr lang="en-US" sz="2600" dirty="0"/>
              <a:t>Example: “</a:t>
            </a:r>
            <a:r>
              <a:rPr lang="en-US" sz="2600" i="1" dirty="0"/>
              <a:t>Would it be all right with you to spend a few minutes discussing the results of the wellness survey you just completed</a:t>
            </a:r>
            <a:r>
              <a:rPr lang="en-US" sz="2600" i="1" dirty="0" smtClean="0"/>
              <a:t>?”</a:t>
            </a:r>
            <a:endParaRPr lang="en-US" sz="2600" dirty="0"/>
          </a:p>
        </p:txBody>
      </p:sp>
    </p:spTree>
    <p:extLst>
      <p:ext uri="{BB962C8B-B14F-4D97-AF65-F5344CB8AC3E}">
        <p14:creationId xmlns:p14="http://schemas.microsoft.com/office/powerpoint/2010/main" val="36359284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Providing Feedback</a:t>
            </a:r>
            <a:endParaRPr lang="en-US" dirty="0"/>
          </a:p>
        </p:txBody>
      </p:sp>
      <p:sp>
        <p:nvSpPr>
          <p:cNvPr id="3" name="Content Placeholder 2"/>
          <p:cNvSpPr>
            <a:spLocks noGrp="1"/>
          </p:cNvSpPr>
          <p:nvPr>
            <p:ph idx="1"/>
          </p:nvPr>
        </p:nvSpPr>
        <p:spPr>
          <a:xfrm>
            <a:off x="982135" y="2194560"/>
            <a:ext cx="7537922" cy="3362178"/>
          </a:xfrm>
        </p:spPr>
        <p:txBody>
          <a:bodyPr>
            <a:noAutofit/>
          </a:bodyPr>
          <a:lstStyle/>
          <a:p>
            <a:pPr marL="0" indent="0">
              <a:spcBef>
                <a:spcPts val="0"/>
              </a:spcBef>
              <a:spcAft>
                <a:spcPts val="0"/>
              </a:spcAft>
              <a:buClr>
                <a:schemeClr val="tx1"/>
              </a:buClr>
              <a:buNone/>
            </a:pPr>
            <a:r>
              <a:rPr lang="en-US" b="1" dirty="0" smtClean="0">
                <a:latin typeface="Book Antiqua" panose="02040602050305030304" pitchFamily="18" charset="0"/>
              </a:rPr>
              <a:t>Substance use risk</a:t>
            </a:r>
          </a:p>
          <a:p>
            <a:pPr marL="0" indent="0">
              <a:spcBef>
                <a:spcPts val="0"/>
              </a:spcBef>
              <a:spcAft>
                <a:spcPts val="0"/>
              </a:spcAft>
              <a:buClr>
                <a:schemeClr val="tx1"/>
              </a:buClr>
              <a:buNone/>
            </a:pPr>
            <a:r>
              <a:rPr lang="en-US" b="1" dirty="0" smtClean="0">
                <a:latin typeface="Book Antiqua" panose="02040602050305030304" pitchFamily="18" charset="0"/>
              </a:rPr>
              <a:t>Based on your AUDIT screening—</a:t>
            </a:r>
          </a:p>
          <a:p>
            <a:pPr marL="0" indent="0">
              <a:spcBef>
                <a:spcPts val="0"/>
              </a:spcBef>
              <a:spcAft>
                <a:spcPts val="0"/>
              </a:spcAft>
              <a:buClr>
                <a:schemeClr val="tx1"/>
              </a:buClr>
              <a:buNone/>
            </a:pPr>
            <a:r>
              <a:rPr lang="en-US" b="1" dirty="0" smtClean="0">
                <a:latin typeface="Book Antiqua" panose="02040602050305030304" pitchFamily="18" charset="0"/>
              </a:rPr>
              <a:t>Score: 27</a:t>
            </a:r>
          </a:p>
          <a:p>
            <a:pPr marL="0" indent="0">
              <a:spcBef>
                <a:spcPts val="0"/>
              </a:spcBef>
              <a:spcAft>
                <a:spcPts val="0"/>
              </a:spcAft>
              <a:buClr>
                <a:schemeClr val="tx1"/>
              </a:buClr>
              <a:buNone/>
            </a:pPr>
            <a:endParaRPr lang="en-US" b="1" dirty="0">
              <a:latin typeface="Book Antiqua" panose="02040602050305030304" pitchFamily="18" charset="0"/>
            </a:endParaRPr>
          </a:p>
          <a:p>
            <a:pPr marL="0" indent="0">
              <a:spcBef>
                <a:spcPts val="0"/>
              </a:spcBef>
              <a:spcAft>
                <a:spcPts val="0"/>
              </a:spcAft>
              <a:buClr>
                <a:schemeClr val="tx1"/>
              </a:buClr>
              <a:buNone/>
            </a:pPr>
            <a:endParaRPr lang="en-US" b="1" dirty="0" smtClean="0">
              <a:latin typeface="Book Antiqua" panose="02040602050305030304" pitchFamily="18" charset="0"/>
            </a:endParaRPr>
          </a:p>
          <a:p>
            <a:pPr marL="0" indent="0">
              <a:spcBef>
                <a:spcPts val="0"/>
              </a:spcBef>
              <a:spcAft>
                <a:spcPts val="0"/>
              </a:spcAft>
              <a:buClr>
                <a:schemeClr val="tx1"/>
              </a:buClr>
              <a:buNone/>
            </a:pPr>
            <a:endParaRPr lang="en-US" sz="2600" dirty="0" smtClean="0"/>
          </a:p>
          <a:p>
            <a:pPr marL="0" indent="0">
              <a:spcBef>
                <a:spcPts val="0"/>
              </a:spcBef>
              <a:spcAft>
                <a:spcPts val="0"/>
              </a:spcAft>
              <a:buClr>
                <a:schemeClr val="tx1"/>
              </a:buClr>
              <a:buNone/>
            </a:pPr>
            <a:endParaRPr lang="en-US" sz="1000" dirty="0" smtClean="0"/>
          </a:p>
          <a:p>
            <a:pPr marL="0" indent="0">
              <a:spcBef>
                <a:spcPts val="0"/>
              </a:spcBef>
              <a:spcAft>
                <a:spcPts val="0"/>
              </a:spcAft>
              <a:buClr>
                <a:schemeClr val="tx1"/>
              </a:buClr>
              <a:buNone/>
            </a:pPr>
            <a:r>
              <a:rPr lang="en-US" sz="2600" dirty="0" smtClean="0"/>
              <a:t>Review</a:t>
            </a:r>
          </a:p>
          <a:p>
            <a:pPr>
              <a:spcBef>
                <a:spcPts val="0"/>
              </a:spcBef>
              <a:spcAft>
                <a:spcPts val="0"/>
              </a:spcAft>
              <a:buClr>
                <a:schemeClr val="tx1"/>
              </a:buClr>
            </a:pPr>
            <a:r>
              <a:rPr lang="en-US" sz="2400" dirty="0" smtClean="0"/>
              <a:t>Score</a:t>
            </a:r>
          </a:p>
          <a:p>
            <a:pPr>
              <a:spcBef>
                <a:spcPts val="0"/>
              </a:spcBef>
              <a:spcAft>
                <a:spcPts val="0"/>
              </a:spcAft>
              <a:buClr>
                <a:schemeClr val="tx1"/>
              </a:buClr>
            </a:pPr>
            <a:r>
              <a:rPr lang="en-US" sz="2400" dirty="0" smtClean="0"/>
              <a:t>Level of risk</a:t>
            </a:r>
          </a:p>
          <a:p>
            <a:pPr>
              <a:spcBef>
                <a:spcPts val="0"/>
              </a:spcBef>
              <a:spcAft>
                <a:spcPts val="0"/>
              </a:spcAft>
              <a:buClr>
                <a:schemeClr val="tx1"/>
              </a:buClr>
            </a:pPr>
            <a:r>
              <a:rPr lang="en-US" sz="2400" dirty="0" smtClean="0"/>
              <a:t>Risk behaviors</a:t>
            </a:r>
          </a:p>
          <a:p>
            <a:pPr>
              <a:spcBef>
                <a:spcPts val="0"/>
              </a:spcBef>
              <a:spcAft>
                <a:spcPts val="0"/>
              </a:spcAft>
              <a:buClr>
                <a:schemeClr val="tx1"/>
              </a:buClr>
            </a:pPr>
            <a:r>
              <a:rPr lang="en-US" sz="2400" dirty="0" smtClean="0"/>
              <a:t>Normative behavior</a:t>
            </a:r>
            <a:endParaRPr lang="en-US" sz="2400" dirty="0"/>
          </a:p>
        </p:txBody>
      </p:sp>
      <p:grpSp>
        <p:nvGrpSpPr>
          <p:cNvPr id="4" name="Group 3"/>
          <p:cNvGrpSpPr/>
          <p:nvPr/>
        </p:nvGrpSpPr>
        <p:grpSpPr>
          <a:xfrm>
            <a:off x="907180" y="2541185"/>
            <a:ext cx="7848600" cy="1159728"/>
            <a:chOff x="152400" y="2209800"/>
            <a:chExt cx="7848600" cy="1159728"/>
          </a:xfrm>
        </p:grpSpPr>
        <p:sp>
          <p:nvSpPr>
            <p:cNvPr id="5" name="Rectangle 3"/>
            <p:cNvSpPr>
              <a:spLocks noChangeArrowheads="1"/>
            </p:cNvSpPr>
            <p:nvPr/>
          </p:nvSpPr>
          <p:spPr bwMode="auto">
            <a:xfrm>
              <a:off x="152400" y="2569309"/>
              <a:ext cx="7848600" cy="800219"/>
            </a:xfrm>
            <a:prstGeom prst="rect">
              <a:avLst/>
            </a:prstGeom>
            <a:solidFill>
              <a:schemeClr val="accent2">
                <a:lumMod val="50000"/>
                <a:alpha val="17000"/>
              </a:schemeClr>
            </a:solidFill>
            <a:ln>
              <a:noFill/>
            </a:ln>
            <a:effectLst/>
          </p:spPr>
          <p:txBody>
            <a:bodyPr wrap="square" anchor="ctr">
              <a:spAutoFit/>
            </a:bodyPr>
            <a:lstStyle/>
            <a:p>
              <a:pPr fontAlgn="base">
                <a:spcBef>
                  <a:spcPct val="0"/>
                </a:spcBef>
                <a:spcAft>
                  <a:spcPct val="0"/>
                </a:spcAft>
                <a:defRPr/>
              </a:pPr>
              <a:r>
                <a:rPr lang="en-US" sz="1400" b="1" dirty="0">
                  <a:solidFill>
                    <a:prstClr val="black"/>
                  </a:solidFill>
                  <a:latin typeface="Articulate" pitchFamily="2" charset="0"/>
                  <a:ea typeface="MS Mincho" pitchFamily="49" charset="-128"/>
                  <a:cs typeface="Calibri" pitchFamily="34" charset="0"/>
                </a:rPr>
                <a:t>                                                                                           You are here</a:t>
              </a:r>
              <a:endParaRPr lang="en-US" sz="1400" dirty="0">
                <a:solidFill>
                  <a:prstClr val="black"/>
                </a:solidFill>
                <a:latin typeface="Articulate" pitchFamily="2" charset="0"/>
                <a:ea typeface="MS Mincho" pitchFamily="49" charset="-128"/>
                <a:cs typeface="Calibri" pitchFamily="34" charset="0"/>
              </a:endParaRPr>
            </a:p>
            <a:p>
              <a:pPr eaLnBrk="0" fontAlgn="base" hangingPunct="0">
                <a:spcBef>
                  <a:spcPct val="0"/>
                </a:spcBef>
                <a:spcAft>
                  <a:spcPct val="0"/>
                </a:spcAft>
                <a:defRPr/>
              </a:pPr>
              <a:r>
                <a:rPr lang="en-US" sz="1600" b="1" u="sng" dirty="0">
                  <a:solidFill>
                    <a:prstClr val="black"/>
                  </a:solidFill>
                  <a:latin typeface="Articulate" pitchFamily="2" charset="0"/>
                  <a:ea typeface="MS Mincho" pitchFamily="49" charset="-128"/>
                  <a:cs typeface="Calibri" pitchFamily="34" charset="0"/>
                </a:rPr>
                <a:t>Low                Moderate				High		            Very High</a:t>
              </a:r>
            </a:p>
            <a:p>
              <a:pPr eaLnBrk="0" fontAlgn="base" hangingPunct="0">
                <a:spcBef>
                  <a:spcPct val="0"/>
                </a:spcBef>
                <a:spcAft>
                  <a:spcPct val="0"/>
                </a:spcAft>
                <a:defRPr/>
              </a:pPr>
              <a:r>
                <a:rPr lang="en-US" sz="1600" b="1" dirty="0">
                  <a:solidFill>
                    <a:prstClr val="black"/>
                  </a:solidFill>
                  <a:latin typeface="Articulate" pitchFamily="2" charset="0"/>
                  <a:ea typeface="MS Mincho" pitchFamily="49" charset="-128"/>
                  <a:cs typeface="Calibri" pitchFamily="34" charset="0"/>
                </a:rPr>
                <a:t>  0                                                                                                                                              40</a:t>
              </a:r>
            </a:p>
          </p:txBody>
        </p:sp>
        <p:sp>
          <p:nvSpPr>
            <p:cNvPr id="6" name="Down Arrow 5"/>
            <p:cNvSpPr/>
            <p:nvPr/>
          </p:nvSpPr>
          <p:spPr>
            <a:xfrm>
              <a:off x="5105400" y="2209800"/>
              <a:ext cx="295275" cy="625475"/>
            </a:xfrm>
            <a:prstGeom prst="downArrow">
              <a:avLst/>
            </a:prstGeom>
            <a:solidFill>
              <a:srgbClr val="B46C3A"/>
            </a:solidFill>
            <a:ln>
              <a:solidFill>
                <a:srgbClr val="B46C3A"/>
              </a:solidFill>
            </a:ln>
          </p:spPr>
          <p:style>
            <a:lnRef idx="0">
              <a:schemeClr val="accent1"/>
            </a:lnRef>
            <a:fillRef idx="3">
              <a:schemeClr val="accent1"/>
            </a:fillRef>
            <a:effectRef idx="3">
              <a:schemeClr val="accent1"/>
            </a:effectRef>
            <a:fontRef idx="minor">
              <a:schemeClr val="lt1"/>
            </a:fontRef>
          </p:style>
          <p:txBody>
            <a:bodyPr anchor="ctr"/>
            <a:lstStyle/>
            <a:p>
              <a:pPr fontAlgn="base">
                <a:spcBef>
                  <a:spcPct val="0"/>
                </a:spcBef>
                <a:spcAft>
                  <a:spcPct val="0"/>
                </a:spcAft>
                <a:defRPr/>
              </a:pPr>
              <a:endParaRPr lang="en-US">
                <a:solidFill>
                  <a:prstClr val="white"/>
                </a:solidFill>
              </a:endParaRPr>
            </a:p>
          </p:txBody>
        </p:sp>
      </p:grpSp>
    </p:spTree>
    <p:extLst>
      <p:ext uri="{BB962C8B-B14F-4D97-AF65-F5344CB8AC3E}">
        <p14:creationId xmlns:p14="http://schemas.microsoft.com/office/powerpoint/2010/main" val="23763479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Brief Intervention</a:t>
            </a:r>
            <a:endParaRPr lang="en-US" dirty="0"/>
          </a:p>
        </p:txBody>
      </p:sp>
      <p:sp>
        <p:nvSpPr>
          <p:cNvPr id="3" name="Content Placeholder 2"/>
          <p:cNvSpPr>
            <a:spLocks noGrp="1"/>
          </p:cNvSpPr>
          <p:nvPr>
            <p:ph idx="1"/>
          </p:nvPr>
        </p:nvSpPr>
        <p:spPr>
          <a:xfrm>
            <a:off x="982134" y="2194560"/>
            <a:ext cx="7900609" cy="3332816"/>
          </a:xfrm>
        </p:spPr>
        <p:txBody>
          <a:bodyPr>
            <a:noAutofit/>
          </a:bodyPr>
          <a:lstStyle/>
          <a:p>
            <a:pPr>
              <a:spcBef>
                <a:spcPts val="0"/>
              </a:spcBef>
              <a:spcAft>
                <a:spcPts val="600"/>
              </a:spcAft>
            </a:pPr>
            <a:r>
              <a:rPr lang="en-US" sz="2600" dirty="0" smtClean="0"/>
              <a:t>Goals are </a:t>
            </a:r>
            <a:r>
              <a:rPr lang="en-US" sz="2600" dirty="0"/>
              <a:t>fluid and depend on a variety of </a:t>
            </a:r>
            <a:r>
              <a:rPr lang="en-US" sz="2600" dirty="0" smtClean="0"/>
              <a:t>factors</a:t>
            </a:r>
          </a:p>
          <a:p>
            <a:pPr marL="803275" lvl="1" indent="-334963">
              <a:spcBef>
                <a:spcPts val="0"/>
              </a:spcBef>
              <a:spcAft>
                <a:spcPts val="600"/>
              </a:spcAft>
              <a:buFont typeface="Wingdings" panose="05000000000000000000" pitchFamily="2" charset="2"/>
              <a:buChar char="ü"/>
            </a:pPr>
            <a:r>
              <a:rPr lang="en-US" sz="2200" dirty="0" smtClean="0"/>
              <a:t>The person’s primary concerns</a:t>
            </a:r>
          </a:p>
          <a:p>
            <a:pPr marL="803275" lvl="1" indent="-334963">
              <a:spcBef>
                <a:spcPts val="0"/>
              </a:spcBef>
              <a:spcAft>
                <a:spcPts val="600"/>
              </a:spcAft>
              <a:buFont typeface="Wingdings" panose="05000000000000000000" pitchFamily="2" charset="2"/>
              <a:buChar char="ü"/>
            </a:pPr>
            <a:r>
              <a:rPr lang="en-US" sz="2200" dirty="0" smtClean="0"/>
              <a:t>The person’s </a:t>
            </a:r>
            <a:r>
              <a:rPr lang="en-US" sz="2200" b="1" dirty="0" smtClean="0">
                <a:solidFill>
                  <a:srgbClr val="C00000"/>
                </a:solidFill>
              </a:rPr>
              <a:t>readiness</a:t>
            </a:r>
            <a:r>
              <a:rPr lang="en-US" sz="2200" dirty="0" smtClean="0"/>
              <a:t> to change</a:t>
            </a:r>
          </a:p>
          <a:p>
            <a:pPr marL="803275" lvl="1" indent="-334963">
              <a:spcBef>
                <a:spcPts val="0"/>
              </a:spcBef>
              <a:spcAft>
                <a:spcPts val="1200"/>
              </a:spcAft>
              <a:buFont typeface="Wingdings" panose="05000000000000000000" pitchFamily="2" charset="2"/>
              <a:buChar char="ü"/>
            </a:pPr>
            <a:r>
              <a:rPr lang="en-US" sz="2200" dirty="0" smtClean="0"/>
              <a:t>The person’s specific needs</a:t>
            </a:r>
            <a:endParaRPr lang="en-US" sz="2200" dirty="0"/>
          </a:p>
          <a:p>
            <a:pPr>
              <a:lnSpc>
                <a:spcPct val="100000"/>
              </a:lnSpc>
              <a:spcBef>
                <a:spcPts val="0"/>
              </a:spcBef>
              <a:spcAft>
                <a:spcPts val="900"/>
              </a:spcAft>
            </a:pPr>
            <a:r>
              <a:rPr lang="en-US" sz="2600" dirty="0" smtClean="0"/>
              <a:t>Let </a:t>
            </a:r>
            <a:r>
              <a:rPr lang="en-US" sz="2600" dirty="0"/>
              <a:t>the person </a:t>
            </a:r>
            <a:r>
              <a:rPr lang="en-US" sz="2600" dirty="0" smtClean="0"/>
              <a:t>direct discussion </a:t>
            </a:r>
            <a:br>
              <a:rPr lang="en-US" sz="2600" dirty="0" smtClean="0"/>
            </a:br>
            <a:r>
              <a:rPr lang="en-US" sz="2600" dirty="0" smtClean="0"/>
              <a:t>of </a:t>
            </a:r>
            <a:r>
              <a:rPr lang="en-US" sz="2600" dirty="0"/>
              <a:t>how they </a:t>
            </a:r>
            <a:r>
              <a:rPr lang="en-US" sz="2600" dirty="0" smtClean="0"/>
              <a:t>can </a:t>
            </a:r>
            <a:r>
              <a:rPr lang="en-US" sz="2600" dirty="0"/>
              <a:t>best be helped </a:t>
            </a:r>
            <a:br>
              <a:rPr lang="en-US" sz="2600" dirty="0"/>
            </a:br>
            <a:r>
              <a:rPr lang="en-US" sz="2600" dirty="0"/>
              <a:t>to make changes!!!</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37873" y="3820776"/>
            <a:ext cx="2438400" cy="1828800"/>
          </a:xfrm>
          <a:prstGeom prst="rect">
            <a:avLst/>
          </a:prstGeom>
        </p:spPr>
      </p:pic>
    </p:spTree>
    <p:extLst>
      <p:ext uri="{BB962C8B-B14F-4D97-AF65-F5344CB8AC3E}">
        <p14:creationId xmlns:p14="http://schemas.microsoft.com/office/powerpoint/2010/main" val="34744727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Brief Negotiated Interview</a:t>
            </a:r>
            <a:endParaRPr lang="en-US" dirty="0"/>
          </a:p>
        </p:txBody>
      </p:sp>
      <p:sp>
        <p:nvSpPr>
          <p:cNvPr id="3" name="Content Placeholder 2"/>
          <p:cNvSpPr>
            <a:spLocks noGrp="1"/>
          </p:cNvSpPr>
          <p:nvPr>
            <p:ph idx="1"/>
          </p:nvPr>
        </p:nvSpPr>
        <p:spPr>
          <a:xfrm>
            <a:off x="982134" y="2247725"/>
            <a:ext cx="4000683" cy="3332816"/>
          </a:xfrm>
        </p:spPr>
        <p:txBody>
          <a:bodyPr>
            <a:noAutofit/>
          </a:bodyPr>
          <a:lstStyle/>
          <a:p>
            <a:pPr marL="0" indent="0">
              <a:lnSpc>
                <a:spcPct val="90000"/>
              </a:lnSpc>
              <a:spcBef>
                <a:spcPts val="0"/>
              </a:spcBef>
              <a:spcAft>
                <a:spcPts val="0"/>
              </a:spcAft>
              <a:buNone/>
            </a:pPr>
            <a:r>
              <a:rPr lang="en-US" altLang="en-US" sz="2600" dirty="0" smtClean="0"/>
              <a:t>The </a:t>
            </a:r>
            <a:r>
              <a:rPr lang="en-US" sz="2600" b="1" dirty="0">
                <a:solidFill>
                  <a:srgbClr val="C00000"/>
                </a:solidFill>
              </a:rPr>
              <a:t>Brief Negotiated Interview </a:t>
            </a:r>
            <a:r>
              <a:rPr lang="en-US" sz="2600" b="1" dirty="0" smtClean="0">
                <a:solidFill>
                  <a:srgbClr val="C00000"/>
                </a:solidFill>
              </a:rPr>
              <a:t>(BNI) </a:t>
            </a:r>
            <a:r>
              <a:rPr lang="en-US" sz="2600" dirty="0" smtClean="0"/>
              <a:t>is </a:t>
            </a:r>
            <a:r>
              <a:rPr lang="en-US" sz="2600" dirty="0"/>
              <a:t>one model of </a:t>
            </a:r>
            <a:r>
              <a:rPr lang="en-US" sz="2600" b="1" dirty="0">
                <a:solidFill>
                  <a:srgbClr val="002060"/>
                </a:solidFill>
              </a:rPr>
              <a:t>Brief Intervention</a:t>
            </a:r>
            <a:r>
              <a:rPr lang="en-US" sz="2600" dirty="0" smtClean="0"/>
              <a:t>.</a:t>
            </a:r>
          </a:p>
          <a:p>
            <a:pPr marL="0" indent="0">
              <a:lnSpc>
                <a:spcPct val="90000"/>
              </a:lnSpc>
              <a:spcBef>
                <a:spcPts val="0"/>
              </a:spcBef>
              <a:spcAft>
                <a:spcPts val="0"/>
              </a:spcAft>
              <a:buNone/>
            </a:pPr>
            <a:endParaRPr lang="en-US" sz="2600" dirty="0" smtClean="0"/>
          </a:p>
          <a:p>
            <a:pPr marL="0" indent="0">
              <a:lnSpc>
                <a:spcPct val="90000"/>
              </a:lnSpc>
              <a:spcBef>
                <a:spcPts val="0"/>
              </a:spcBef>
              <a:spcAft>
                <a:spcPts val="0"/>
              </a:spcAft>
              <a:buNone/>
            </a:pPr>
            <a:r>
              <a:rPr lang="en-US" altLang="en-US" sz="2600" dirty="0" smtClean="0"/>
              <a:t>BNI </a:t>
            </a:r>
            <a:r>
              <a:rPr lang="en-US" sz="2600" dirty="0"/>
              <a:t>is a semi-structured interview process </a:t>
            </a:r>
            <a:r>
              <a:rPr lang="en-US" sz="2600" dirty="0" smtClean="0"/>
              <a:t/>
            </a:r>
            <a:br>
              <a:rPr lang="en-US" sz="2600" dirty="0" smtClean="0"/>
            </a:br>
            <a:r>
              <a:rPr lang="en-US" sz="2600" dirty="0" smtClean="0"/>
              <a:t>based </a:t>
            </a:r>
            <a:r>
              <a:rPr lang="en-US" sz="2600" dirty="0"/>
              <a:t>on MI that is an evidence-based practice and can be completed in 5−15 </a:t>
            </a:r>
            <a:r>
              <a:rPr lang="en-US" sz="2600" dirty="0" smtClean="0"/>
              <a:t>minutes.</a:t>
            </a:r>
            <a:endParaRPr lang="en-US" altLang="en-US" sz="2600" dirty="0"/>
          </a:p>
        </p:txBody>
      </p:sp>
      <p:pic>
        <p:nvPicPr>
          <p:cNvPr id="13" name="Picture 2" descr="V:\PROJECTS\DSI\SBIRT-MedRes\Images\15429688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71395" y="2271401"/>
            <a:ext cx="2782331" cy="32004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6033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Brief Negotiated Interview Steps</a:t>
            </a:r>
            <a:endParaRPr lang="en-US" dirty="0"/>
          </a:p>
        </p:txBody>
      </p:sp>
      <p:sp>
        <p:nvSpPr>
          <p:cNvPr id="3" name="Content Placeholder 2"/>
          <p:cNvSpPr>
            <a:spLocks noGrp="1"/>
          </p:cNvSpPr>
          <p:nvPr>
            <p:ph idx="1"/>
          </p:nvPr>
        </p:nvSpPr>
        <p:spPr>
          <a:xfrm>
            <a:off x="982134" y="2194560"/>
            <a:ext cx="7900609" cy="3332816"/>
          </a:xfrm>
        </p:spPr>
        <p:txBody>
          <a:bodyPr>
            <a:noAutofit/>
          </a:bodyPr>
          <a:lstStyle/>
          <a:p>
            <a:pPr>
              <a:spcBef>
                <a:spcPts val="0"/>
              </a:spcBef>
              <a:spcAft>
                <a:spcPts val="1200"/>
              </a:spcAft>
            </a:pPr>
            <a:r>
              <a:rPr lang="en-US" sz="2600" dirty="0" smtClean="0"/>
              <a:t>Build </a:t>
            </a:r>
            <a:r>
              <a:rPr lang="en-US" sz="2600" dirty="0"/>
              <a:t>rapport—raise the subject</a:t>
            </a:r>
          </a:p>
          <a:p>
            <a:pPr>
              <a:spcBef>
                <a:spcPts val="0"/>
              </a:spcBef>
              <a:spcAft>
                <a:spcPts val="1200"/>
              </a:spcAft>
            </a:pPr>
            <a:r>
              <a:rPr lang="en-US" sz="2600" dirty="0"/>
              <a:t>Explore the pros and cons of use</a:t>
            </a:r>
          </a:p>
          <a:p>
            <a:pPr>
              <a:spcBef>
                <a:spcPts val="0"/>
              </a:spcBef>
              <a:spcAft>
                <a:spcPts val="1200"/>
              </a:spcAft>
            </a:pPr>
            <a:r>
              <a:rPr lang="en-US" sz="2600" dirty="0"/>
              <a:t>Provide information and feedback</a:t>
            </a:r>
          </a:p>
          <a:p>
            <a:pPr>
              <a:spcBef>
                <a:spcPts val="0"/>
              </a:spcBef>
              <a:spcAft>
                <a:spcPts val="1200"/>
              </a:spcAft>
            </a:pPr>
            <a:r>
              <a:rPr lang="en-US" sz="2600" dirty="0"/>
              <a:t>Assess readiness to </a:t>
            </a:r>
            <a:r>
              <a:rPr lang="en-US" sz="2600" dirty="0" smtClean="0"/>
              <a:t>change with</a:t>
            </a:r>
            <a:r>
              <a:rPr lang="en-US" sz="2600" dirty="0"/>
              <a:t/>
            </a:r>
            <a:br>
              <a:rPr lang="en-US" sz="2600" dirty="0"/>
            </a:br>
            <a:r>
              <a:rPr lang="en-US" sz="2600" dirty="0" smtClean="0"/>
              <a:t>the </a:t>
            </a:r>
            <a:r>
              <a:rPr lang="en-US" sz="2600" dirty="0"/>
              <a:t>“readiness ruler”</a:t>
            </a:r>
          </a:p>
          <a:p>
            <a:pPr>
              <a:spcBef>
                <a:spcPts val="0"/>
              </a:spcBef>
              <a:spcAft>
                <a:spcPts val="1200"/>
              </a:spcAft>
            </a:pPr>
            <a:r>
              <a:rPr lang="en-US" sz="2600" dirty="0"/>
              <a:t>Negotiate an action </a:t>
            </a:r>
            <a:r>
              <a:rPr lang="en-US" sz="2600" dirty="0" smtClean="0"/>
              <a:t>plan</a:t>
            </a:r>
          </a:p>
        </p:txBody>
      </p:sp>
      <p:pic>
        <p:nvPicPr>
          <p:cNvPr id="5" name="Picture 4"/>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101283" y="2450619"/>
            <a:ext cx="2641869" cy="2743200"/>
          </a:xfrm>
          <a:prstGeom prst="rect">
            <a:avLst/>
          </a:prstGeom>
        </p:spPr>
      </p:pic>
    </p:spTree>
    <p:extLst>
      <p:ext uri="{BB962C8B-B14F-4D97-AF65-F5344CB8AC3E}">
        <p14:creationId xmlns:p14="http://schemas.microsoft.com/office/powerpoint/2010/main" val="7551673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354760" y="448811"/>
            <a:ext cx="2522137" cy="1938992"/>
          </a:xfrm>
          <a:prstGeom prst="rect">
            <a:avLst/>
          </a:prstGeom>
          <a:noFill/>
        </p:spPr>
        <p:txBody>
          <a:bodyPr wrap="square" rtlCol="0">
            <a:spAutoFit/>
          </a:bodyPr>
          <a:lstStyle/>
          <a:p>
            <a:r>
              <a:rPr lang="en-US" sz="2400" b="1" dirty="0">
                <a:solidFill>
                  <a:srgbClr val="002060"/>
                </a:solidFill>
                <a:sym typeface="Wingdings" panose="05000000000000000000" pitchFamily="2" charset="2"/>
              </a:rPr>
              <a:t>UI-branded form for the Brief Negotiated Interview related to substance </a:t>
            </a:r>
            <a:r>
              <a:rPr lang="en-US" sz="2400" b="1" dirty="0" smtClean="0">
                <a:solidFill>
                  <a:srgbClr val="002060"/>
                </a:solidFill>
                <a:sym typeface="Wingdings" panose="05000000000000000000" pitchFamily="2" charset="2"/>
              </a:rPr>
              <a:t>use</a:t>
            </a:r>
            <a:endParaRPr lang="en-US" sz="2400" dirty="0">
              <a:solidFill>
                <a:prstClr val="black"/>
              </a:solidFill>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4045327177"/>
              </p:ext>
            </p:extLst>
          </p:nvPr>
        </p:nvGraphicFramePr>
        <p:xfrm>
          <a:off x="1346088" y="151007"/>
          <a:ext cx="4613253" cy="5943600"/>
        </p:xfrm>
        <a:graphic>
          <a:graphicData uri="http://schemas.openxmlformats.org/presentationml/2006/ole">
            <mc:AlternateContent xmlns:mc="http://schemas.openxmlformats.org/markup-compatibility/2006">
              <mc:Choice xmlns:v="urn:schemas-microsoft-com:vml" Requires="v">
                <p:oleObj spid="_x0000_s7238" name="Document" r:id="rId5" imgW="7165453" imgH="9233178" progId="Word.Document.12">
                  <p:embed/>
                </p:oleObj>
              </mc:Choice>
              <mc:Fallback>
                <p:oleObj name="Document" r:id="rId5" imgW="7165453" imgH="9233178" progId="Word.Document.12">
                  <p:embed/>
                  <p:pic>
                    <p:nvPicPr>
                      <p:cNvPr id="0" name=""/>
                      <p:cNvPicPr/>
                      <p:nvPr/>
                    </p:nvPicPr>
                    <p:blipFill>
                      <a:blip r:embed="rId6"/>
                      <a:stretch>
                        <a:fillRect/>
                      </a:stretch>
                    </p:blipFill>
                    <p:spPr>
                      <a:xfrm>
                        <a:off x="1346088" y="151007"/>
                        <a:ext cx="4613253" cy="5943600"/>
                      </a:xfrm>
                      <a:prstGeom prst="rect">
                        <a:avLst/>
                      </a:prstGeom>
                      <a:solidFill>
                        <a:schemeClr val="bg1"/>
                      </a:solidFill>
                      <a:ln>
                        <a:solidFill>
                          <a:schemeClr val="tx1"/>
                        </a:solidFill>
                      </a:ln>
                    </p:spPr>
                  </p:pic>
                </p:oleObj>
              </mc:Fallback>
            </mc:AlternateContent>
          </a:graphicData>
        </a:graphic>
      </p:graphicFrame>
    </p:spTree>
    <p:extLst>
      <p:ext uri="{BB962C8B-B14F-4D97-AF65-F5344CB8AC3E}">
        <p14:creationId xmlns:p14="http://schemas.microsoft.com/office/powerpoint/2010/main" val="32945043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354760" y="448811"/>
            <a:ext cx="2522137" cy="4154984"/>
          </a:xfrm>
          <a:prstGeom prst="rect">
            <a:avLst/>
          </a:prstGeom>
          <a:noFill/>
        </p:spPr>
        <p:txBody>
          <a:bodyPr wrap="square" rtlCol="0">
            <a:spAutoFit/>
          </a:bodyPr>
          <a:lstStyle/>
          <a:p>
            <a:r>
              <a:rPr lang="en-US" sz="2400" b="1" dirty="0">
                <a:solidFill>
                  <a:srgbClr val="002060"/>
                </a:solidFill>
                <a:sym typeface="Wingdings" panose="05000000000000000000" pitchFamily="2" charset="2"/>
              </a:rPr>
              <a:t>UI-branded form for the Brief Negotiated Interview that was adapted for general use in Motivational Interviewing related to other behavioral health challenges</a:t>
            </a:r>
          </a:p>
        </p:txBody>
      </p:sp>
      <p:graphicFrame>
        <p:nvGraphicFramePr>
          <p:cNvPr id="2" name="Object 1"/>
          <p:cNvGraphicFramePr>
            <a:graphicFrameLocks noChangeAspect="1"/>
          </p:cNvGraphicFramePr>
          <p:nvPr>
            <p:extLst>
              <p:ext uri="{D42A27DB-BD31-4B8C-83A1-F6EECF244321}">
                <p14:modId xmlns:p14="http://schemas.microsoft.com/office/powerpoint/2010/main" val="1128807877"/>
              </p:ext>
            </p:extLst>
          </p:nvPr>
        </p:nvGraphicFramePr>
        <p:xfrm>
          <a:off x="1349801" y="151008"/>
          <a:ext cx="4545919" cy="5943600"/>
        </p:xfrm>
        <a:graphic>
          <a:graphicData uri="http://schemas.openxmlformats.org/presentationml/2006/ole">
            <mc:AlternateContent xmlns:mc="http://schemas.openxmlformats.org/markup-compatibility/2006">
              <mc:Choice xmlns:v="urn:schemas-microsoft-com:vml" Requires="v">
                <p:oleObj spid="_x0000_s8261" name="Document" r:id="rId5" imgW="7094280" imgH="9274247" progId="Word.Document.12">
                  <p:embed/>
                </p:oleObj>
              </mc:Choice>
              <mc:Fallback>
                <p:oleObj name="Document" r:id="rId5" imgW="7094280" imgH="9274247" progId="Word.Document.12">
                  <p:embed/>
                  <p:pic>
                    <p:nvPicPr>
                      <p:cNvPr id="0" name=""/>
                      <p:cNvPicPr/>
                      <p:nvPr/>
                    </p:nvPicPr>
                    <p:blipFill>
                      <a:blip r:embed="rId6"/>
                      <a:stretch>
                        <a:fillRect/>
                      </a:stretch>
                    </p:blipFill>
                    <p:spPr>
                      <a:xfrm>
                        <a:off x="1349801" y="151008"/>
                        <a:ext cx="4545919" cy="5943600"/>
                      </a:xfrm>
                      <a:prstGeom prst="rect">
                        <a:avLst/>
                      </a:prstGeom>
                      <a:solidFill>
                        <a:schemeClr val="bg1"/>
                      </a:solidFill>
                      <a:ln>
                        <a:solidFill>
                          <a:schemeClr val="tx1"/>
                        </a:solidFill>
                      </a:ln>
                    </p:spPr>
                  </p:pic>
                </p:oleObj>
              </mc:Fallback>
            </mc:AlternateContent>
          </a:graphicData>
        </a:graphic>
      </p:graphicFrame>
    </p:spTree>
    <p:extLst>
      <p:ext uri="{BB962C8B-B14F-4D97-AF65-F5344CB8AC3E}">
        <p14:creationId xmlns:p14="http://schemas.microsoft.com/office/powerpoint/2010/main" val="4925646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Goals for Today</a:t>
            </a:r>
            <a:endParaRPr lang="en-US" dirty="0"/>
          </a:p>
        </p:txBody>
      </p:sp>
      <p:sp>
        <p:nvSpPr>
          <p:cNvPr id="3" name="Content Placeholder 2"/>
          <p:cNvSpPr>
            <a:spLocks noGrp="1"/>
          </p:cNvSpPr>
          <p:nvPr>
            <p:ph idx="1"/>
          </p:nvPr>
        </p:nvSpPr>
        <p:spPr>
          <a:xfrm>
            <a:off x="982134" y="2249644"/>
            <a:ext cx="7830270" cy="3332816"/>
          </a:xfrm>
        </p:spPr>
        <p:txBody>
          <a:bodyPr>
            <a:noAutofit/>
          </a:bodyPr>
          <a:lstStyle/>
          <a:p>
            <a:pPr>
              <a:lnSpc>
                <a:spcPct val="100000"/>
              </a:lnSpc>
              <a:spcBef>
                <a:spcPts val="0"/>
              </a:spcBef>
              <a:spcAft>
                <a:spcPts val="1200"/>
              </a:spcAft>
            </a:pPr>
            <a:r>
              <a:rPr lang="en-US" sz="2600" dirty="0"/>
              <a:t>Identify key components of </a:t>
            </a:r>
            <a:r>
              <a:rPr lang="en-US" sz="2600" dirty="0" smtClean="0"/>
              <a:t>the Brief </a:t>
            </a:r>
            <a:r>
              <a:rPr lang="en-US" sz="2600" dirty="0"/>
              <a:t>Intervention</a:t>
            </a:r>
          </a:p>
          <a:p>
            <a:pPr>
              <a:lnSpc>
                <a:spcPct val="100000"/>
              </a:lnSpc>
              <a:spcBef>
                <a:spcPts val="0"/>
              </a:spcBef>
              <a:spcAft>
                <a:spcPts val="1200"/>
              </a:spcAft>
            </a:pPr>
            <a:r>
              <a:rPr lang="en-US" sz="2600" dirty="0"/>
              <a:t>Apply specific motivational interviewing (MI) skills to the Brief Intervention</a:t>
            </a:r>
          </a:p>
          <a:p>
            <a:pPr>
              <a:lnSpc>
                <a:spcPct val="100000"/>
              </a:lnSpc>
              <a:spcBef>
                <a:spcPts val="0"/>
              </a:spcBef>
              <a:spcAft>
                <a:spcPts val="1200"/>
              </a:spcAft>
            </a:pPr>
            <a:r>
              <a:rPr lang="en-US" sz="2600" dirty="0"/>
              <a:t>Describe the semi-structured Brief Negotiated Interview </a:t>
            </a:r>
            <a:r>
              <a:rPr lang="en-US" sz="2600" dirty="0" smtClean="0"/>
              <a:t>(BNI)</a:t>
            </a:r>
            <a:endParaRPr lang="en-US" sz="2600" dirty="0"/>
          </a:p>
        </p:txBody>
      </p:sp>
    </p:spTree>
    <p:extLst>
      <p:ext uri="{BB962C8B-B14F-4D97-AF65-F5344CB8AC3E}">
        <p14:creationId xmlns:p14="http://schemas.microsoft.com/office/powerpoint/2010/main" val="366850596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82132" y="2234920"/>
            <a:ext cx="7579064" cy="3368674"/>
          </a:xfrm>
        </p:spPr>
        <p:txBody>
          <a:bodyPr/>
          <a:lstStyle/>
          <a:p>
            <a:pPr marL="0" indent="0">
              <a:lnSpc>
                <a:spcPct val="90000"/>
              </a:lnSpc>
              <a:spcBef>
                <a:spcPts val="0"/>
              </a:spcBef>
              <a:spcAft>
                <a:spcPts val="1200"/>
              </a:spcAft>
              <a:buNone/>
            </a:pPr>
            <a:r>
              <a:rPr lang="en-US" sz="2800" b="1" i="1" dirty="0" smtClean="0">
                <a:solidFill>
                  <a:srgbClr val="002060"/>
                </a:solidFill>
              </a:rPr>
              <a:t>Begin </a:t>
            </a:r>
            <a:r>
              <a:rPr lang="en-US" sz="2800" b="1" i="1" dirty="0">
                <a:solidFill>
                  <a:srgbClr val="002060"/>
                </a:solidFill>
              </a:rPr>
              <a:t>with a general conversation</a:t>
            </a:r>
            <a:endParaRPr lang="en-US" sz="2800" dirty="0"/>
          </a:p>
          <a:p>
            <a:pPr>
              <a:spcBef>
                <a:spcPts val="0"/>
              </a:spcBef>
              <a:spcAft>
                <a:spcPts val="1200"/>
              </a:spcAft>
            </a:pPr>
            <a:r>
              <a:rPr lang="en-US" sz="2600" dirty="0"/>
              <a:t>Ask permission </a:t>
            </a:r>
            <a:r>
              <a:rPr lang="en-US" sz="2600" dirty="0" smtClean="0"/>
              <a:t>to talk </a:t>
            </a:r>
            <a:r>
              <a:rPr lang="en-US" sz="2600" dirty="0"/>
              <a:t>about </a:t>
            </a:r>
            <a:r>
              <a:rPr lang="en-US" sz="2600" dirty="0" smtClean="0"/>
              <a:t/>
            </a:r>
            <a:br>
              <a:rPr lang="en-US" sz="2600" dirty="0" smtClean="0"/>
            </a:br>
            <a:r>
              <a:rPr lang="en-US" sz="2600" dirty="0" smtClean="0"/>
              <a:t>alcohol or </a:t>
            </a:r>
            <a:r>
              <a:rPr lang="en-US" sz="2600" dirty="0"/>
              <a:t>drugs/score on </a:t>
            </a:r>
            <a:r>
              <a:rPr lang="en-US" sz="2600" dirty="0" smtClean="0"/>
              <a:t>the scale  </a:t>
            </a:r>
            <a:endParaRPr lang="en-US" sz="2600" dirty="0"/>
          </a:p>
          <a:p>
            <a:pPr marL="228600" lvl="1">
              <a:spcBef>
                <a:spcPts val="0"/>
              </a:spcBef>
              <a:spcAft>
                <a:spcPts val="1200"/>
              </a:spcAft>
            </a:pPr>
            <a:r>
              <a:rPr lang="en-US" sz="2600" dirty="0" smtClean="0"/>
              <a:t>Be prepared</a:t>
            </a:r>
            <a:r>
              <a:rPr lang="en-US" sz="2600" dirty="0"/>
              <a:t>: They </a:t>
            </a:r>
            <a:r>
              <a:rPr lang="en-US" sz="2600" dirty="0" smtClean="0"/>
              <a:t>may </a:t>
            </a:r>
            <a:r>
              <a:rPr lang="en-US" sz="2600" dirty="0"/>
              <a:t>not want to </a:t>
            </a:r>
            <a:r>
              <a:rPr lang="en-US" sz="2600" dirty="0" smtClean="0"/>
              <a:t/>
            </a:r>
            <a:br>
              <a:rPr lang="en-US" sz="2600" dirty="0" smtClean="0"/>
            </a:br>
            <a:r>
              <a:rPr lang="en-US" sz="2600" dirty="0" smtClean="0"/>
              <a:t>talk about </a:t>
            </a:r>
            <a:r>
              <a:rPr lang="en-US" sz="2600" dirty="0"/>
              <a:t>their use. </a:t>
            </a:r>
            <a:r>
              <a:rPr lang="en-US" sz="2600" i="1" dirty="0" smtClean="0"/>
              <a:t>What </a:t>
            </a:r>
            <a:r>
              <a:rPr lang="en-US" sz="2600" i="1" dirty="0"/>
              <a:t>then</a:t>
            </a:r>
            <a:r>
              <a:rPr lang="en-US" sz="2600" i="1" dirty="0" smtClean="0"/>
              <a:t>?</a:t>
            </a:r>
            <a:endParaRPr lang="en-US" sz="2600" dirty="0"/>
          </a:p>
        </p:txBody>
      </p:sp>
      <p:sp>
        <p:nvSpPr>
          <p:cNvPr id="7" name="Title 1"/>
          <p:cNvSpPr>
            <a:spLocks noGrp="1"/>
          </p:cNvSpPr>
          <p:nvPr>
            <p:ph type="title"/>
          </p:nvPr>
        </p:nvSpPr>
        <p:spPr>
          <a:xfrm>
            <a:off x="982134" y="457201"/>
            <a:ext cx="7759932" cy="1554480"/>
          </a:xfrm>
        </p:spPr>
        <p:txBody>
          <a:bodyPr/>
          <a:lstStyle/>
          <a:p>
            <a:r>
              <a:rPr lang="en-US" dirty="0" smtClean="0"/>
              <a:t>1. Build Rapport → Raise the Subject</a:t>
            </a:r>
            <a:endParaRPr lang="en-US" dirty="0"/>
          </a:p>
        </p:txBody>
      </p:sp>
      <p:pic>
        <p:nvPicPr>
          <p:cNvPr id="5" name="Picture 2" descr="V:\PROJECTS\DSI\SBIRT-MedRes\Graphics\BNI\SRN32_15151823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4925" y="2394415"/>
            <a:ext cx="2202367" cy="310896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31800278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82132" y="2234920"/>
            <a:ext cx="7579064" cy="3368674"/>
          </a:xfrm>
        </p:spPr>
        <p:txBody>
          <a:bodyPr/>
          <a:lstStyle/>
          <a:p>
            <a:pPr marL="0" indent="0">
              <a:spcBef>
                <a:spcPts val="0"/>
              </a:spcBef>
              <a:spcAft>
                <a:spcPts val="1200"/>
              </a:spcAft>
              <a:buNone/>
            </a:pPr>
            <a:r>
              <a:rPr lang="en-US" sz="2800" dirty="0" smtClean="0"/>
              <a:t>“</a:t>
            </a:r>
            <a:r>
              <a:rPr lang="en-US" sz="2800" dirty="0"/>
              <a:t>Help me understand </a:t>
            </a:r>
            <a:br>
              <a:rPr lang="en-US" sz="2800" dirty="0"/>
            </a:br>
            <a:r>
              <a:rPr lang="en-US" sz="2800" dirty="0"/>
              <a:t>through your </a:t>
            </a:r>
            <a:r>
              <a:rPr lang="en-US" sz="2800" dirty="0" smtClean="0"/>
              <a:t>eyes…” </a:t>
            </a:r>
            <a:endParaRPr lang="en-US" sz="2800" dirty="0"/>
          </a:p>
          <a:p>
            <a:pPr>
              <a:spcBef>
                <a:spcPts val="0"/>
              </a:spcBef>
              <a:spcAft>
                <a:spcPts val="1200"/>
              </a:spcAft>
            </a:pPr>
            <a:r>
              <a:rPr lang="en-US" sz="2600" dirty="0" smtClean="0"/>
              <a:t>“What </a:t>
            </a:r>
            <a:r>
              <a:rPr lang="en-US" sz="2600" dirty="0"/>
              <a:t>are the good things</a:t>
            </a:r>
            <a:br>
              <a:rPr lang="en-US" sz="2600" dirty="0"/>
            </a:br>
            <a:r>
              <a:rPr lang="en-US" sz="2600" dirty="0"/>
              <a:t>about [key issue</a:t>
            </a:r>
            <a:r>
              <a:rPr lang="en-US" sz="2600" dirty="0" smtClean="0"/>
              <a:t>]?”  </a:t>
            </a:r>
            <a:endParaRPr lang="en-US" sz="2600" dirty="0"/>
          </a:p>
          <a:p>
            <a:pPr marL="228600" lvl="1">
              <a:spcBef>
                <a:spcPts val="0"/>
              </a:spcBef>
              <a:spcAft>
                <a:spcPts val="1200"/>
              </a:spcAft>
            </a:pPr>
            <a:r>
              <a:rPr lang="en-US" sz="2600" dirty="0" smtClean="0"/>
              <a:t>“What </a:t>
            </a:r>
            <a:r>
              <a:rPr lang="en-US" sz="2600" dirty="0"/>
              <a:t>are some of the</a:t>
            </a:r>
            <a:br>
              <a:rPr lang="en-US" sz="2600" dirty="0"/>
            </a:br>
            <a:r>
              <a:rPr lang="en-US" sz="2600" dirty="0"/>
              <a:t>not-so-good things</a:t>
            </a:r>
            <a:br>
              <a:rPr lang="en-US" sz="2600" dirty="0"/>
            </a:br>
            <a:r>
              <a:rPr lang="en-US" sz="2600" dirty="0"/>
              <a:t>about [key issue</a:t>
            </a:r>
            <a:r>
              <a:rPr lang="en-US" sz="2600" dirty="0" smtClean="0"/>
              <a:t>]?”</a:t>
            </a:r>
            <a:endParaRPr lang="en-US" sz="2600" dirty="0"/>
          </a:p>
        </p:txBody>
      </p:sp>
      <p:sp>
        <p:nvSpPr>
          <p:cNvPr id="7" name="Title 1"/>
          <p:cNvSpPr>
            <a:spLocks noGrp="1"/>
          </p:cNvSpPr>
          <p:nvPr>
            <p:ph type="title"/>
          </p:nvPr>
        </p:nvSpPr>
        <p:spPr>
          <a:xfrm>
            <a:off x="982134" y="457201"/>
            <a:ext cx="7759932" cy="1554480"/>
          </a:xfrm>
        </p:spPr>
        <p:txBody>
          <a:bodyPr/>
          <a:lstStyle/>
          <a:p>
            <a:r>
              <a:rPr lang="en-US" dirty="0" smtClean="0"/>
              <a:t>2. Discuss the Pros and Cons</a:t>
            </a:r>
            <a:endParaRPr lang="en-US" dirty="0"/>
          </a:p>
        </p:txBody>
      </p:sp>
      <p:pic>
        <p:nvPicPr>
          <p:cNvPr id="5" name="Picture 2" descr="V:\PROJECTS\DSI\SBIRT-MedRes\Graphics\BNI\SRN71_AA00074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3404" y="2370650"/>
            <a:ext cx="3097213" cy="3097213"/>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9087178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82132" y="2234920"/>
            <a:ext cx="7579064" cy="3368674"/>
          </a:xfrm>
        </p:spPr>
        <p:txBody>
          <a:bodyPr/>
          <a:lstStyle/>
          <a:p>
            <a:pPr marL="0" indent="0">
              <a:lnSpc>
                <a:spcPct val="90000"/>
              </a:lnSpc>
              <a:spcBef>
                <a:spcPts val="0"/>
              </a:spcBef>
              <a:spcAft>
                <a:spcPts val="900"/>
              </a:spcAft>
              <a:buNone/>
            </a:pPr>
            <a:r>
              <a:rPr lang="en-US" sz="2800" b="1" dirty="0" smtClean="0">
                <a:solidFill>
                  <a:srgbClr val="C00000"/>
                </a:solidFill>
              </a:rPr>
              <a:t>Use open-ended questions </a:t>
            </a:r>
            <a:endParaRPr lang="en-US" sz="2800" b="1" dirty="0">
              <a:solidFill>
                <a:srgbClr val="C00000"/>
              </a:solidFill>
            </a:endParaRPr>
          </a:p>
          <a:p>
            <a:pPr>
              <a:lnSpc>
                <a:spcPct val="90000"/>
              </a:lnSpc>
              <a:spcBef>
                <a:spcPts val="0"/>
              </a:spcBef>
              <a:spcAft>
                <a:spcPts val="900"/>
              </a:spcAft>
            </a:pPr>
            <a:r>
              <a:rPr lang="en-US" sz="2600" dirty="0" smtClean="0"/>
              <a:t>Requires </a:t>
            </a:r>
            <a:r>
              <a:rPr lang="en-US" sz="2600" dirty="0"/>
              <a:t>more than a </a:t>
            </a:r>
            <a:br>
              <a:rPr lang="en-US" sz="2600" dirty="0"/>
            </a:br>
            <a:r>
              <a:rPr lang="en-US" sz="2600" dirty="0"/>
              <a:t>simple yes/no </a:t>
            </a:r>
            <a:r>
              <a:rPr lang="en-US" sz="2600" dirty="0" smtClean="0"/>
              <a:t>response  </a:t>
            </a:r>
            <a:endParaRPr lang="en-US" sz="2600" dirty="0"/>
          </a:p>
          <a:p>
            <a:pPr marL="228600" lvl="1">
              <a:lnSpc>
                <a:spcPct val="90000"/>
              </a:lnSpc>
              <a:spcBef>
                <a:spcPts val="0"/>
              </a:spcBef>
              <a:spcAft>
                <a:spcPts val="900"/>
              </a:spcAft>
            </a:pPr>
            <a:r>
              <a:rPr lang="en-US" sz="2600" dirty="0" smtClean="0"/>
              <a:t>Gathers </a:t>
            </a:r>
            <a:r>
              <a:rPr lang="en-US" sz="2600" dirty="0"/>
              <a:t>broad descriptive </a:t>
            </a:r>
            <a:r>
              <a:rPr lang="en-US" sz="2600" dirty="0" smtClean="0"/>
              <a:t/>
            </a:r>
            <a:br>
              <a:rPr lang="en-US" sz="2600" dirty="0" smtClean="0"/>
            </a:br>
            <a:r>
              <a:rPr lang="en-US" sz="2600" dirty="0" smtClean="0"/>
              <a:t>information</a:t>
            </a:r>
          </a:p>
          <a:p>
            <a:pPr marL="228600" lvl="1">
              <a:lnSpc>
                <a:spcPct val="90000"/>
              </a:lnSpc>
              <a:spcBef>
                <a:spcPts val="0"/>
              </a:spcBef>
              <a:spcAft>
                <a:spcPts val="900"/>
              </a:spcAft>
            </a:pPr>
            <a:r>
              <a:rPr lang="en-US" sz="2600" dirty="0" smtClean="0"/>
              <a:t>Encourages engagement</a:t>
            </a:r>
          </a:p>
          <a:p>
            <a:pPr marL="228600" lvl="1">
              <a:lnSpc>
                <a:spcPct val="90000"/>
              </a:lnSpc>
              <a:spcBef>
                <a:spcPts val="0"/>
              </a:spcBef>
              <a:spcAft>
                <a:spcPts val="900"/>
              </a:spcAft>
            </a:pPr>
            <a:r>
              <a:rPr lang="en-US" sz="2600" dirty="0" smtClean="0"/>
              <a:t>Opens the door for exploration</a:t>
            </a:r>
          </a:p>
          <a:p>
            <a:pPr marL="228600" lvl="1">
              <a:lnSpc>
                <a:spcPct val="90000"/>
              </a:lnSpc>
              <a:spcBef>
                <a:spcPts val="0"/>
              </a:spcBef>
              <a:spcAft>
                <a:spcPts val="900"/>
              </a:spcAft>
            </a:pPr>
            <a:r>
              <a:rPr lang="en-US" sz="2600" i="1" dirty="0" smtClean="0"/>
              <a:t>You </a:t>
            </a:r>
            <a:r>
              <a:rPr lang="en-US" sz="2600" i="1" dirty="0"/>
              <a:t>learn more about the person’s view about their use – which helps in making any plans for change</a:t>
            </a:r>
            <a:r>
              <a:rPr lang="en-US" sz="2600" i="1" dirty="0" smtClean="0"/>
              <a:t>!!!</a:t>
            </a:r>
            <a:r>
              <a:rPr lang="en-US" sz="2600" dirty="0" smtClean="0"/>
              <a:t> </a:t>
            </a:r>
            <a:endParaRPr lang="en-US" sz="2600" dirty="0"/>
          </a:p>
        </p:txBody>
      </p:sp>
      <p:sp>
        <p:nvSpPr>
          <p:cNvPr id="7" name="Title 1"/>
          <p:cNvSpPr>
            <a:spLocks noGrp="1"/>
          </p:cNvSpPr>
          <p:nvPr>
            <p:ph type="title"/>
          </p:nvPr>
        </p:nvSpPr>
        <p:spPr>
          <a:xfrm>
            <a:off x="982134" y="457201"/>
            <a:ext cx="7759932" cy="1554480"/>
          </a:xfrm>
        </p:spPr>
        <p:txBody>
          <a:bodyPr/>
          <a:lstStyle/>
          <a:p>
            <a:r>
              <a:rPr lang="en-US" dirty="0" smtClean="0"/>
              <a:t>2. Discuss the Pros and Cons</a:t>
            </a:r>
            <a:endParaRPr lang="en-US" dirty="0"/>
          </a:p>
        </p:txBody>
      </p:sp>
      <p:pic>
        <p:nvPicPr>
          <p:cNvPr id="6" name="Picture 5"/>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819032" y="2061921"/>
            <a:ext cx="2691924" cy="2560320"/>
          </a:xfrm>
          <a:prstGeom prst="rect">
            <a:avLst/>
          </a:prstGeom>
          <a:ln>
            <a:solidFill>
              <a:schemeClr val="bg1"/>
            </a:solidFill>
          </a:ln>
        </p:spPr>
      </p:pic>
    </p:spTree>
    <p:extLst>
      <p:ext uri="{BB962C8B-B14F-4D97-AF65-F5344CB8AC3E}">
        <p14:creationId xmlns:p14="http://schemas.microsoft.com/office/powerpoint/2010/main" val="390496965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82132" y="2234920"/>
            <a:ext cx="7579064" cy="3368674"/>
          </a:xfrm>
        </p:spPr>
        <p:txBody>
          <a:bodyPr/>
          <a:lstStyle/>
          <a:p>
            <a:pPr marL="0" indent="0">
              <a:lnSpc>
                <a:spcPct val="90000"/>
              </a:lnSpc>
              <a:spcBef>
                <a:spcPts val="0"/>
              </a:spcBef>
              <a:spcAft>
                <a:spcPts val="1200"/>
              </a:spcAft>
              <a:buNone/>
            </a:pPr>
            <a:r>
              <a:rPr lang="en-US" sz="2800" b="1" dirty="0" smtClean="0">
                <a:solidFill>
                  <a:srgbClr val="C00000"/>
                </a:solidFill>
              </a:rPr>
              <a:t>Summarize</a:t>
            </a:r>
            <a:endParaRPr lang="en-US" sz="2800" b="1" dirty="0">
              <a:solidFill>
                <a:srgbClr val="C00000"/>
              </a:solidFill>
            </a:endParaRPr>
          </a:p>
          <a:p>
            <a:pPr>
              <a:lnSpc>
                <a:spcPct val="90000"/>
              </a:lnSpc>
              <a:spcBef>
                <a:spcPts val="0"/>
              </a:spcBef>
              <a:spcAft>
                <a:spcPts val="600"/>
              </a:spcAft>
            </a:pPr>
            <a:r>
              <a:rPr lang="en-US" sz="2600" dirty="0" smtClean="0"/>
              <a:t>Reinforces </a:t>
            </a:r>
            <a:r>
              <a:rPr lang="en-US" sz="2600" dirty="0"/>
              <a:t>what has been </a:t>
            </a:r>
            <a:r>
              <a:rPr lang="en-US" sz="2600" dirty="0" smtClean="0"/>
              <a:t>said</a:t>
            </a:r>
          </a:p>
          <a:p>
            <a:pPr marL="803275" lvl="1" indent="-334963">
              <a:lnSpc>
                <a:spcPct val="90000"/>
              </a:lnSpc>
              <a:spcBef>
                <a:spcPts val="300"/>
              </a:spcBef>
              <a:spcAft>
                <a:spcPts val="600"/>
              </a:spcAft>
              <a:buFont typeface="Wingdings" panose="05000000000000000000" pitchFamily="2" charset="2"/>
              <a:buChar char="ü"/>
            </a:pPr>
            <a:r>
              <a:rPr lang="en-US" sz="2200" dirty="0" smtClean="0"/>
              <a:t>Double checks your understanding</a:t>
            </a:r>
          </a:p>
          <a:p>
            <a:pPr marL="803275" lvl="1" indent="-334963">
              <a:lnSpc>
                <a:spcPct val="90000"/>
              </a:lnSpc>
              <a:spcBef>
                <a:spcPts val="300"/>
              </a:spcBef>
              <a:spcAft>
                <a:spcPts val="600"/>
              </a:spcAft>
              <a:buFont typeface="Wingdings" panose="05000000000000000000" pitchFamily="2" charset="2"/>
              <a:buChar char="ü"/>
            </a:pPr>
            <a:r>
              <a:rPr lang="en-US" sz="2200" dirty="0" smtClean="0"/>
              <a:t>Puts information in a balance →</a:t>
            </a:r>
            <a:br>
              <a:rPr lang="en-US" sz="2200" dirty="0" smtClean="0"/>
            </a:br>
            <a:r>
              <a:rPr lang="en-US" sz="2200" i="1" dirty="0" smtClean="0"/>
              <a:t>“On </a:t>
            </a:r>
            <a:r>
              <a:rPr lang="en-US" sz="2200" i="1" dirty="0"/>
              <a:t>the one hand, you </a:t>
            </a:r>
            <a:r>
              <a:rPr lang="en-US" sz="2200" i="1" dirty="0" smtClean="0"/>
              <a:t>enjoy… </a:t>
            </a:r>
            <a:r>
              <a:rPr lang="en-US" sz="2200" i="1" dirty="0"/>
              <a:t/>
            </a:r>
            <a:br>
              <a:rPr lang="en-US" sz="2200" i="1" dirty="0"/>
            </a:br>
            <a:r>
              <a:rPr lang="en-US" sz="2200" i="1" dirty="0"/>
              <a:t>But on the other hand, drinking</a:t>
            </a:r>
            <a:br>
              <a:rPr lang="en-US" sz="2200" i="1" dirty="0"/>
            </a:br>
            <a:r>
              <a:rPr lang="en-US" sz="2200" i="1" dirty="0"/>
              <a:t>is causing some problems </a:t>
            </a:r>
            <a:r>
              <a:rPr lang="en-US" sz="2200" i="1" dirty="0" smtClean="0"/>
              <a:t>with…”</a:t>
            </a:r>
            <a:r>
              <a:rPr lang="en-US" sz="2200" dirty="0" smtClean="0"/>
              <a:t>  </a:t>
            </a:r>
            <a:endParaRPr lang="en-US" sz="2200" dirty="0"/>
          </a:p>
          <a:p>
            <a:pPr marL="228600" lvl="1">
              <a:lnSpc>
                <a:spcPct val="90000"/>
              </a:lnSpc>
              <a:spcBef>
                <a:spcPts val="1200"/>
              </a:spcBef>
              <a:spcAft>
                <a:spcPts val="600"/>
              </a:spcAft>
            </a:pPr>
            <a:r>
              <a:rPr lang="en-US" sz="2600" dirty="0" smtClean="0"/>
              <a:t>Shows careful listening</a:t>
            </a:r>
          </a:p>
        </p:txBody>
      </p:sp>
      <p:sp>
        <p:nvSpPr>
          <p:cNvPr id="7" name="Title 1"/>
          <p:cNvSpPr>
            <a:spLocks noGrp="1"/>
          </p:cNvSpPr>
          <p:nvPr>
            <p:ph type="title"/>
          </p:nvPr>
        </p:nvSpPr>
        <p:spPr>
          <a:xfrm>
            <a:off x="982134" y="457201"/>
            <a:ext cx="7759932" cy="1554480"/>
          </a:xfrm>
        </p:spPr>
        <p:txBody>
          <a:bodyPr/>
          <a:lstStyle/>
          <a:p>
            <a:r>
              <a:rPr lang="en-US" dirty="0" smtClean="0"/>
              <a:t>2. Discuss the Pros and Cons</a:t>
            </a:r>
            <a:endParaRPr lang="en-US" dirty="0"/>
          </a:p>
        </p:txBody>
      </p:sp>
      <p:pic>
        <p:nvPicPr>
          <p:cNvPr id="5" name="Picture 2" descr="V:\PROJECTS\DSI\SBIRT-MedRes\Graphics\BNI\SRN38_10152534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97803" y="2578618"/>
            <a:ext cx="2193399" cy="268127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156383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82132" y="2234920"/>
            <a:ext cx="7579064" cy="3368674"/>
          </a:xfrm>
        </p:spPr>
        <p:txBody>
          <a:bodyPr/>
          <a:lstStyle/>
          <a:p>
            <a:pPr marL="0" indent="0" algn="ctr">
              <a:lnSpc>
                <a:spcPct val="90000"/>
              </a:lnSpc>
              <a:spcBef>
                <a:spcPts val="0"/>
              </a:spcBef>
              <a:spcAft>
                <a:spcPts val="1200"/>
              </a:spcAft>
              <a:buNone/>
            </a:pPr>
            <a:r>
              <a:rPr lang="en-US" sz="3200" b="1" dirty="0" smtClean="0"/>
              <a:t>Use a decisional balance…</a:t>
            </a:r>
          </a:p>
          <a:p>
            <a:pPr marL="0" indent="0" algn="ctr">
              <a:lnSpc>
                <a:spcPct val="90000"/>
              </a:lnSpc>
              <a:spcBef>
                <a:spcPts val="0"/>
              </a:spcBef>
              <a:spcAft>
                <a:spcPts val="1200"/>
              </a:spcAft>
              <a:buNone/>
            </a:pPr>
            <a:endParaRPr lang="en-US" sz="2800" dirty="0"/>
          </a:p>
          <a:p>
            <a:pPr marL="0" indent="0" algn="ctr">
              <a:lnSpc>
                <a:spcPct val="90000"/>
              </a:lnSpc>
              <a:spcBef>
                <a:spcPts val="0"/>
              </a:spcBef>
              <a:spcAft>
                <a:spcPts val="1200"/>
              </a:spcAft>
              <a:buNone/>
            </a:pPr>
            <a:endParaRPr lang="en-US" sz="2800" dirty="0" smtClean="0"/>
          </a:p>
          <a:p>
            <a:pPr marL="0" indent="0" algn="ctr">
              <a:lnSpc>
                <a:spcPct val="90000"/>
              </a:lnSpc>
              <a:spcBef>
                <a:spcPts val="0"/>
              </a:spcBef>
              <a:spcAft>
                <a:spcPts val="1200"/>
              </a:spcAft>
              <a:buNone/>
            </a:pPr>
            <a:endParaRPr lang="en-US" sz="2800" dirty="0"/>
          </a:p>
          <a:p>
            <a:pPr marL="0" indent="0" algn="ctr">
              <a:lnSpc>
                <a:spcPct val="90000"/>
              </a:lnSpc>
              <a:spcBef>
                <a:spcPts val="0"/>
              </a:spcBef>
              <a:spcAft>
                <a:spcPts val="1200"/>
              </a:spcAft>
              <a:buNone/>
            </a:pPr>
            <a:endParaRPr lang="en-US" sz="2800" dirty="0" smtClean="0"/>
          </a:p>
          <a:p>
            <a:pPr marL="0" indent="0" algn="ctr">
              <a:lnSpc>
                <a:spcPct val="90000"/>
              </a:lnSpc>
              <a:spcBef>
                <a:spcPts val="0"/>
              </a:spcBef>
              <a:spcAft>
                <a:spcPts val="1200"/>
              </a:spcAft>
              <a:buNone/>
            </a:pPr>
            <a:endParaRPr lang="en-US" sz="2800" dirty="0"/>
          </a:p>
        </p:txBody>
      </p:sp>
      <p:sp>
        <p:nvSpPr>
          <p:cNvPr id="7" name="Title 1"/>
          <p:cNvSpPr>
            <a:spLocks noGrp="1"/>
          </p:cNvSpPr>
          <p:nvPr>
            <p:ph type="title"/>
          </p:nvPr>
        </p:nvSpPr>
        <p:spPr>
          <a:xfrm>
            <a:off x="982134" y="457201"/>
            <a:ext cx="7759932" cy="1554480"/>
          </a:xfrm>
        </p:spPr>
        <p:txBody>
          <a:bodyPr/>
          <a:lstStyle/>
          <a:p>
            <a:r>
              <a:rPr lang="en-US" dirty="0" smtClean="0"/>
              <a:t>2. Discuss the Pros and Cons</a:t>
            </a:r>
            <a:endParaRPr lang="en-US" dirty="0"/>
          </a:p>
        </p:txBody>
      </p:sp>
      <p:pic>
        <p:nvPicPr>
          <p:cNvPr id="6" name="Picture 2" descr="V:\PROJECTS\DSI\SBIRT-MedRes\Images\BALANCE].png"/>
          <p:cNvPicPr>
            <a:picLocks noChangeAspect="1" noChangeArrowheads="1"/>
          </p:cNvPicPr>
          <p:nvPr/>
        </p:nvPicPr>
        <p:blipFill rotWithShape="1">
          <a:blip r:embed="rId3">
            <a:extLst>
              <a:ext uri="{28A0092B-C50C-407E-A947-70E740481C1C}">
                <a14:useLocalDpi xmlns:a14="http://schemas.microsoft.com/office/drawing/2010/main" val="0"/>
              </a:ext>
            </a:extLst>
          </a:blip>
          <a:srcRect t="11979" b="16144"/>
          <a:stretch/>
        </p:blipFill>
        <p:spPr bwMode="auto">
          <a:xfrm>
            <a:off x="762000" y="3200400"/>
            <a:ext cx="7620000"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53771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82132" y="2128590"/>
            <a:ext cx="7579064" cy="3368674"/>
          </a:xfrm>
        </p:spPr>
        <p:txBody>
          <a:bodyPr/>
          <a:lstStyle/>
          <a:p>
            <a:pPr marL="0" indent="0">
              <a:spcBef>
                <a:spcPts val="0"/>
              </a:spcBef>
              <a:spcAft>
                <a:spcPts val="1200"/>
              </a:spcAft>
              <a:buNone/>
            </a:pPr>
            <a:r>
              <a:rPr lang="en-US" sz="2800" b="1" dirty="0" smtClean="0">
                <a:solidFill>
                  <a:srgbClr val="C00000"/>
                </a:solidFill>
              </a:rPr>
              <a:t>Evoke a response</a:t>
            </a:r>
            <a:endParaRPr lang="en-US" sz="2800" b="1" dirty="0">
              <a:solidFill>
                <a:srgbClr val="C00000"/>
              </a:solidFill>
            </a:endParaRPr>
          </a:p>
          <a:p>
            <a:pPr>
              <a:spcBef>
                <a:spcPts val="0"/>
              </a:spcBef>
              <a:spcAft>
                <a:spcPts val="1200"/>
              </a:spcAft>
            </a:pPr>
            <a:r>
              <a:rPr lang="en-US" sz="2600" dirty="0" smtClean="0"/>
              <a:t>Positive </a:t>
            </a:r>
            <a:r>
              <a:rPr lang="en-US" sz="2600" dirty="0"/>
              <a:t>reaction—move </a:t>
            </a:r>
            <a:r>
              <a:rPr lang="en-US" sz="2600" dirty="0" smtClean="0"/>
              <a:t/>
            </a:r>
            <a:br>
              <a:rPr lang="en-US" sz="2600" dirty="0" smtClean="0"/>
            </a:br>
            <a:r>
              <a:rPr lang="en-US" sz="2600" dirty="0" smtClean="0"/>
              <a:t>forward</a:t>
            </a:r>
          </a:p>
          <a:p>
            <a:pPr marL="228600" lvl="1">
              <a:spcBef>
                <a:spcPts val="0"/>
              </a:spcBef>
              <a:spcAft>
                <a:spcPts val="1200"/>
              </a:spcAft>
            </a:pPr>
            <a:r>
              <a:rPr lang="en-US" sz="2600" dirty="0" smtClean="0"/>
              <a:t>Negative </a:t>
            </a:r>
            <a:r>
              <a:rPr lang="en-US" sz="2600" dirty="0"/>
              <a:t>reaction—revisit </a:t>
            </a:r>
            <a:r>
              <a:rPr lang="en-US" sz="2600" dirty="0" smtClean="0"/>
              <a:t/>
            </a:r>
            <a:br>
              <a:rPr lang="en-US" sz="2600" dirty="0" smtClean="0"/>
            </a:br>
            <a:r>
              <a:rPr lang="en-US" sz="2600" dirty="0" smtClean="0"/>
              <a:t>the </a:t>
            </a:r>
            <a:r>
              <a:rPr lang="en-US" sz="2600" dirty="0"/>
              <a:t>pros and cons</a:t>
            </a:r>
            <a:endParaRPr lang="en-US" sz="2600" dirty="0" smtClean="0"/>
          </a:p>
        </p:txBody>
      </p:sp>
      <p:sp>
        <p:nvSpPr>
          <p:cNvPr id="7" name="Title 1"/>
          <p:cNvSpPr>
            <a:spLocks noGrp="1"/>
          </p:cNvSpPr>
          <p:nvPr>
            <p:ph type="title"/>
          </p:nvPr>
        </p:nvSpPr>
        <p:spPr>
          <a:xfrm>
            <a:off x="982134" y="457201"/>
            <a:ext cx="7759932" cy="1554480"/>
          </a:xfrm>
        </p:spPr>
        <p:txBody>
          <a:bodyPr/>
          <a:lstStyle/>
          <a:p>
            <a:r>
              <a:rPr lang="en-US" dirty="0" smtClean="0"/>
              <a:t>2. Discuss the Pros and Cons</a:t>
            </a:r>
            <a:endParaRPr lang="en-US" dirty="0"/>
          </a:p>
        </p:txBody>
      </p:sp>
      <p:pic>
        <p:nvPicPr>
          <p:cNvPr id="6" name="Picture 2" descr="V:\PROJECTS\DSI\SBIRT-MedRes\Images\200209030-00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36771" y="2270554"/>
            <a:ext cx="2403817" cy="320040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103472543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82132" y="2234920"/>
            <a:ext cx="7579064" cy="3368674"/>
          </a:xfrm>
        </p:spPr>
        <p:txBody>
          <a:bodyPr/>
          <a:lstStyle/>
          <a:p>
            <a:pPr marL="0" indent="0">
              <a:lnSpc>
                <a:spcPct val="90000"/>
              </a:lnSpc>
              <a:spcBef>
                <a:spcPts val="0"/>
              </a:spcBef>
              <a:spcAft>
                <a:spcPts val="1200"/>
              </a:spcAft>
              <a:buNone/>
            </a:pPr>
            <a:r>
              <a:rPr lang="en-US" sz="2800" b="1" dirty="0" smtClean="0">
                <a:solidFill>
                  <a:srgbClr val="C00000"/>
                </a:solidFill>
              </a:rPr>
              <a:t>Main tasks:</a:t>
            </a:r>
          </a:p>
          <a:p>
            <a:pPr>
              <a:spcBef>
                <a:spcPts val="0"/>
              </a:spcBef>
              <a:spcAft>
                <a:spcPts val="600"/>
              </a:spcAft>
            </a:pPr>
            <a:r>
              <a:rPr lang="en-US" sz="2600" dirty="0" smtClean="0"/>
              <a:t>Ask permission to give </a:t>
            </a:r>
            <a:br>
              <a:rPr lang="en-US" sz="2600" dirty="0" smtClean="0"/>
            </a:br>
            <a:r>
              <a:rPr lang="en-US" sz="2600" dirty="0" smtClean="0"/>
              <a:t>information</a:t>
            </a:r>
          </a:p>
          <a:p>
            <a:pPr marL="228600" lvl="1">
              <a:spcBef>
                <a:spcPts val="0"/>
              </a:spcBef>
              <a:spcAft>
                <a:spcPts val="600"/>
              </a:spcAft>
            </a:pPr>
            <a:r>
              <a:rPr lang="en-US" sz="2600" dirty="0" smtClean="0"/>
              <a:t>Discuss screening/</a:t>
            </a:r>
            <a:br>
              <a:rPr lang="en-US" sz="2600" dirty="0" smtClean="0"/>
            </a:br>
            <a:r>
              <a:rPr lang="en-US" sz="2600" dirty="0" smtClean="0"/>
              <a:t>health findings</a:t>
            </a:r>
          </a:p>
          <a:p>
            <a:pPr marL="228600" lvl="1">
              <a:spcBef>
                <a:spcPts val="0"/>
              </a:spcBef>
              <a:spcAft>
                <a:spcPts val="600"/>
              </a:spcAft>
            </a:pPr>
            <a:r>
              <a:rPr lang="en-US" sz="2600" dirty="0" smtClean="0"/>
              <a:t>Link </a:t>
            </a:r>
            <a:r>
              <a:rPr lang="en-US" sz="2600" dirty="0"/>
              <a:t>current behaviors </a:t>
            </a:r>
            <a:br>
              <a:rPr lang="en-US" sz="2600" dirty="0"/>
            </a:br>
            <a:r>
              <a:rPr lang="en-US" sz="2600" dirty="0"/>
              <a:t>to any known </a:t>
            </a:r>
            <a:r>
              <a:rPr lang="en-US" sz="2600" dirty="0" smtClean="0"/>
              <a:t>consequences</a:t>
            </a:r>
          </a:p>
          <a:p>
            <a:pPr marL="228600" lvl="1">
              <a:spcBef>
                <a:spcPts val="0"/>
              </a:spcBef>
              <a:spcAft>
                <a:spcPts val="600"/>
              </a:spcAft>
            </a:pPr>
            <a:r>
              <a:rPr lang="en-US" sz="2600" dirty="0" smtClean="0"/>
              <a:t>Check perceptions/view</a:t>
            </a:r>
          </a:p>
        </p:txBody>
      </p:sp>
      <p:sp>
        <p:nvSpPr>
          <p:cNvPr id="7" name="Title 1"/>
          <p:cNvSpPr>
            <a:spLocks noGrp="1"/>
          </p:cNvSpPr>
          <p:nvPr>
            <p:ph type="title"/>
          </p:nvPr>
        </p:nvSpPr>
        <p:spPr>
          <a:xfrm>
            <a:off x="982134" y="457201"/>
            <a:ext cx="7759932" cy="1554480"/>
          </a:xfrm>
        </p:spPr>
        <p:txBody>
          <a:bodyPr/>
          <a:lstStyle/>
          <a:p>
            <a:r>
              <a:rPr lang="en-US" dirty="0" smtClean="0"/>
              <a:t>3. Provide Information &amp; Feedback</a:t>
            </a:r>
            <a:endParaRPr lang="en-US" dirty="0"/>
          </a:p>
        </p:txBody>
      </p:sp>
      <p:pic>
        <p:nvPicPr>
          <p:cNvPr id="5" name="Picture 2" descr="V:\PROJECTS\DSI\SBIRT-MedRes\Images\15168461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28435" y="2316130"/>
            <a:ext cx="3294110" cy="219456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168257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82132" y="2234920"/>
            <a:ext cx="7579064" cy="3368674"/>
          </a:xfrm>
        </p:spPr>
        <p:txBody>
          <a:bodyPr>
            <a:normAutofit/>
          </a:bodyPr>
          <a:lstStyle/>
          <a:p>
            <a:pPr>
              <a:spcBef>
                <a:spcPts val="0"/>
              </a:spcBef>
              <a:spcAft>
                <a:spcPts val="1200"/>
              </a:spcAft>
            </a:pPr>
            <a:r>
              <a:rPr lang="en-US" sz="2600" b="1" dirty="0" smtClean="0">
                <a:solidFill>
                  <a:srgbClr val="C00000"/>
                </a:solidFill>
              </a:rPr>
              <a:t>Ask:</a:t>
            </a:r>
            <a:r>
              <a:rPr lang="en-US" sz="2600" dirty="0" smtClean="0"/>
              <a:t> I have </a:t>
            </a:r>
            <a:r>
              <a:rPr lang="en-US" sz="2600" dirty="0"/>
              <a:t>some information on [problem/issue]. Would you mind if </a:t>
            </a:r>
            <a:r>
              <a:rPr lang="en-US" sz="2600" dirty="0" smtClean="0"/>
              <a:t>I </a:t>
            </a:r>
            <a:br>
              <a:rPr lang="en-US" sz="2600" dirty="0" smtClean="0"/>
            </a:br>
            <a:r>
              <a:rPr lang="en-US" sz="2600" dirty="0" smtClean="0"/>
              <a:t>shared </a:t>
            </a:r>
            <a:r>
              <a:rPr lang="en-US" sz="2600" dirty="0"/>
              <a:t>it with </a:t>
            </a:r>
            <a:r>
              <a:rPr lang="en-US" sz="2600" dirty="0" smtClean="0"/>
              <a:t>you?</a:t>
            </a:r>
          </a:p>
          <a:p>
            <a:pPr>
              <a:spcBef>
                <a:spcPts val="0"/>
              </a:spcBef>
              <a:spcAft>
                <a:spcPts val="1200"/>
              </a:spcAft>
            </a:pPr>
            <a:r>
              <a:rPr lang="en-US" sz="2600" b="1" dirty="0" smtClean="0">
                <a:solidFill>
                  <a:srgbClr val="C00000"/>
                </a:solidFill>
              </a:rPr>
              <a:t>Explain:</a:t>
            </a:r>
            <a:r>
              <a:rPr lang="en-US" sz="2600" dirty="0" smtClean="0"/>
              <a:t> Talk </a:t>
            </a:r>
            <a:r>
              <a:rPr lang="en-US" sz="2600" dirty="0"/>
              <a:t>about </a:t>
            </a:r>
            <a:br>
              <a:rPr lang="en-US" sz="2600" dirty="0"/>
            </a:br>
            <a:r>
              <a:rPr lang="en-US" sz="2600" dirty="0"/>
              <a:t>risks, using educational </a:t>
            </a:r>
            <a:br>
              <a:rPr lang="en-US" sz="2600" dirty="0"/>
            </a:br>
            <a:r>
              <a:rPr lang="en-US" sz="2600" dirty="0"/>
              <a:t>handouts or other </a:t>
            </a:r>
            <a:br>
              <a:rPr lang="en-US" sz="2600" dirty="0"/>
            </a:br>
            <a:r>
              <a:rPr lang="en-US" sz="2600" dirty="0"/>
              <a:t>supportive </a:t>
            </a:r>
            <a:r>
              <a:rPr lang="en-US" sz="2600" dirty="0" smtClean="0"/>
              <a:t>materials</a:t>
            </a:r>
          </a:p>
        </p:txBody>
      </p:sp>
      <p:sp>
        <p:nvSpPr>
          <p:cNvPr id="7" name="Title 1"/>
          <p:cNvSpPr>
            <a:spLocks noGrp="1"/>
          </p:cNvSpPr>
          <p:nvPr>
            <p:ph type="title"/>
          </p:nvPr>
        </p:nvSpPr>
        <p:spPr>
          <a:xfrm>
            <a:off x="982134" y="457201"/>
            <a:ext cx="7759932" cy="1554480"/>
          </a:xfrm>
        </p:spPr>
        <p:txBody>
          <a:bodyPr/>
          <a:lstStyle/>
          <a:p>
            <a:r>
              <a:rPr lang="en-US" dirty="0" smtClean="0"/>
              <a:t>3. Provide Information &amp; Feedback</a:t>
            </a:r>
            <a:endParaRPr lang="en-US"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771664" y="3274103"/>
            <a:ext cx="3538994" cy="230783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49492583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82132" y="2234920"/>
            <a:ext cx="7579064" cy="3368674"/>
          </a:xfrm>
        </p:spPr>
        <p:txBody>
          <a:bodyPr>
            <a:normAutofit/>
          </a:bodyPr>
          <a:lstStyle/>
          <a:p>
            <a:pPr marL="0" indent="0">
              <a:lnSpc>
                <a:spcPct val="90000"/>
              </a:lnSpc>
              <a:spcBef>
                <a:spcPts val="0"/>
              </a:spcBef>
              <a:spcAft>
                <a:spcPts val="600"/>
              </a:spcAft>
              <a:buNone/>
            </a:pPr>
            <a:r>
              <a:rPr lang="en-US" sz="2800" b="1" dirty="0" smtClean="0">
                <a:solidFill>
                  <a:srgbClr val="C00000"/>
                </a:solidFill>
              </a:rPr>
              <a:t>Explain</a:t>
            </a:r>
            <a:r>
              <a:rPr lang="en-US" sz="2600" b="1" dirty="0" smtClean="0">
                <a:solidFill>
                  <a:srgbClr val="C00000"/>
                </a:solidFill>
              </a:rPr>
              <a:t> </a:t>
            </a:r>
            <a:r>
              <a:rPr lang="en-US" sz="2000" b="1" dirty="0" smtClean="0">
                <a:solidFill>
                  <a:srgbClr val="C00000"/>
                </a:solidFill>
              </a:rPr>
              <a:t>(continued)</a:t>
            </a:r>
            <a:endParaRPr lang="en-US" sz="2000" dirty="0" smtClean="0"/>
          </a:p>
          <a:p>
            <a:pPr>
              <a:lnSpc>
                <a:spcPct val="90000"/>
              </a:lnSpc>
              <a:spcBef>
                <a:spcPts val="0"/>
              </a:spcBef>
              <a:spcAft>
                <a:spcPts val="1200"/>
              </a:spcAft>
            </a:pPr>
            <a:r>
              <a:rPr lang="en-US" sz="2600" dirty="0" smtClean="0"/>
              <a:t>Discuss </a:t>
            </a:r>
            <a:r>
              <a:rPr lang="en-US" sz="2600" dirty="0"/>
              <a:t>issues </a:t>
            </a:r>
            <a:br>
              <a:rPr lang="en-US" sz="2600" dirty="0"/>
            </a:br>
            <a:r>
              <a:rPr lang="en-US" sz="2600" dirty="0"/>
              <a:t>(e.g., lab results, </a:t>
            </a:r>
            <a:br>
              <a:rPr lang="en-US" sz="2600" dirty="0"/>
            </a:br>
            <a:r>
              <a:rPr lang="en-US" sz="2600" dirty="0"/>
              <a:t>weight, scale </a:t>
            </a:r>
            <a:r>
              <a:rPr lang="en-US" sz="2600" dirty="0" smtClean="0"/>
              <a:t>scores)</a:t>
            </a:r>
          </a:p>
          <a:p>
            <a:pPr>
              <a:lnSpc>
                <a:spcPct val="90000"/>
              </a:lnSpc>
              <a:spcBef>
                <a:spcPts val="0"/>
              </a:spcBef>
              <a:spcAft>
                <a:spcPts val="900"/>
              </a:spcAft>
            </a:pPr>
            <a:r>
              <a:rPr lang="en-US" sz="2600" dirty="0" smtClean="0"/>
              <a:t>Link risks to the person</a:t>
            </a:r>
          </a:p>
          <a:p>
            <a:pPr marL="231775" indent="0">
              <a:lnSpc>
                <a:spcPct val="90000"/>
              </a:lnSpc>
              <a:spcBef>
                <a:spcPts val="0"/>
              </a:spcBef>
              <a:spcAft>
                <a:spcPts val="1200"/>
              </a:spcAft>
              <a:buNone/>
            </a:pPr>
            <a:r>
              <a:rPr lang="en-US" sz="2600" i="1" dirty="0" smtClean="0"/>
              <a:t>“We </a:t>
            </a:r>
            <a:r>
              <a:rPr lang="en-US" sz="2600" i="1" dirty="0"/>
              <a:t>know that drinking </a:t>
            </a:r>
            <a:br>
              <a:rPr lang="en-US" sz="2600" i="1" dirty="0"/>
            </a:br>
            <a:r>
              <a:rPr lang="en-US" sz="2600" i="1" dirty="0"/>
              <a:t>can put you at risk for falling, </a:t>
            </a:r>
            <a:br>
              <a:rPr lang="en-US" sz="2600" i="1" dirty="0"/>
            </a:br>
            <a:r>
              <a:rPr lang="en-US" sz="2600" i="1" dirty="0"/>
              <a:t>plus it can complicate problems with your heart</a:t>
            </a:r>
            <a:r>
              <a:rPr lang="en-US" sz="2600" i="1" dirty="0" smtClean="0"/>
              <a:t>.”</a:t>
            </a:r>
          </a:p>
          <a:p>
            <a:pPr marL="0" indent="0">
              <a:lnSpc>
                <a:spcPct val="90000"/>
              </a:lnSpc>
              <a:spcBef>
                <a:spcPts val="600"/>
              </a:spcBef>
              <a:spcAft>
                <a:spcPts val="600"/>
              </a:spcAft>
              <a:buNone/>
            </a:pPr>
            <a:r>
              <a:rPr lang="en-US" sz="2800" b="1" dirty="0" smtClean="0">
                <a:solidFill>
                  <a:srgbClr val="C00000"/>
                </a:solidFill>
              </a:rPr>
              <a:t>Ask:</a:t>
            </a:r>
            <a:r>
              <a:rPr lang="en-US" sz="2800" dirty="0" smtClean="0"/>
              <a:t> </a:t>
            </a:r>
            <a:r>
              <a:rPr lang="en-US" sz="2800" dirty="0"/>
              <a:t>What are your thoughts on that</a:t>
            </a:r>
            <a:r>
              <a:rPr lang="en-US" sz="2800" dirty="0" smtClean="0"/>
              <a:t>?</a:t>
            </a:r>
            <a:endParaRPr lang="en-US" sz="2600" dirty="0" smtClean="0"/>
          </a:p>
        </p:txBody>
      </p:sp>
      <p:sp>
        <p:nvSpPr>
          <p:cNvPr id="7" name="Title 1"/>
          <p:cNvSpPr>
            <a:spLocks noGrp="1"/>
          </p:cNvSpPr>
          <p:nvPr>
            <p:ph type="title"/>
          </p:nvPr>
        </p:nvSpPr>
        <p:spPr>
          <a:xfrm>
            <a:off x="982134" y="457201"/>
            <a:ext cx="7759932" cy="1554480"/>
          </a:xfrm>
        </p:spPr>
        <p:txBody>
          <a:bodyPr/>
          <a:lstStyle/>
          <a:p>
            <a:r>
              <a:rPr lang="en-US" dirty="0" smtClean="0"/>
              <a:t>3. Provide Information &amp; Feedback</a:t>
            </a:r>
            <a:endParaRPr lang="en-US" dirty="0"/>
          </a:p>
        </p:txBody>
      </p:sp>
      <p:pic>
        <p:nvPicPr>
          <p:cNvPr id="5" name="Picture 6" descr="V:\PROJECTS\DSI\SBIRT-MedRes\Graphics\MI_BASICS\11821937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14871" y="2152353"/>
            <a:ext cx="2701255" cy="22860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extLst>
      <p:ext uri="{BB962C8B-B14F-4D97-AF65-F5344CB8AC3E}">
        <p14:creationId xmlns:p14="http://schemas.microsoft.com/office/powerpoint/2010/main" val="120338049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82132" y="2234920"/>
            <a:ext cx="7579064" cy="3368674"/>
          </a:xfrm>
        </p:spPr>
        <p:txBody>
          <a:bodyPr>
            <a:normAutofit/>
          </a:bodyPr>
          <a:lstStyle/>
          <a:p>
            <a:pPr>
              <a:spcBef>
                <a:spcPts val="0"/>
              </a:spcBef>
              <a:spcAft>
                <a:spcPts val="600"/>
              </a:spcAft>
            </a:pPr>
            <a:r>
              <a:rPr lang="en-US" sz="2600" dirty="0" smtClean="0"/>
              <a:t>On a scale from </a:t>
            </a:r>
            <a:r>
              <a:rPr lang="en-US" sz="2600" dirty="0"/>
              <a:t>1 to 10</a:t>
            </a:r>
            <a:r>
              <a:rPr lang="en-US" sz="2600" dirty="0" smtClean="0"/>
              <a:t>…</a:t>
            </a:r>
            <a:endParaRPr lang="en-US" sz="2600" dirty="0"/>
          </a:p>
          <a:p>
            <a:pPr marL="803275" lvl="1" indent="-334963">
              <a:spcBef>
                <a:spcPts val="0"/>
              </a:spcBef>
              <a:spcAft>
                <a:spcPts val="600"/>
              </a:spcAft>
              <a:buFont typeface="Wingdings" panose="05000000000000000000" pitchFamily="2" charset="2"/>
              <a:buChar char="ü"/>
            </a:pPr>
            <a:r>
              <a:rPr lang="en-US" sz="2200" dirty="0" smtClean="0"/>
              <a:t>How </a:t>
            </a:r>
            <a:r>
              <a:rPr lang="en-US" sz="2200" b="1" dirty="0">
                <a:solidFill>
                  <a:srgbClr val="C00000"/>
                </a:solidFill>
              </a:rPr>
              <a:t>ready </a:t>
            </a:r>
            <a:r>
              <a:rPr lang="en-US" sz="2200" dirty="0"/>
              <a:t>are you to make a change?</a:t>
            </a:r>
          </a:p>
          <a:p>
            <a:pPr marL="803275" lvl="1" indent="-334963">
              <a:spcBef>
                <a:spcPts val="0"/>
              </a:spcBef>
              <a:spcAft>
                <a:spcPts val="600"/>
              </a:spcAft>
              <a:buFont typeface="Wingdings" panose="05000000000000000000" pitchFamily="2" charset="2"/>
              <a:buChar char="ü"/>
            </a:pPr>
            <a:r>
              <a:rPr lang="en-US" sz="2200" dirty="0"/>
              <a:t>How </a:t>
            </a:r>
            <a:r>
              <a:rPr lang="en-US" sz="2200" b="1" dirty="0">
                <a:solidFill>
                  <a:srgbClr val="C00000"/>
                </a:solidFill>
              </a:rPr>
              <a:t>important </a:t>
            </a:r>
            <a:r>
              <a:rPr lang="en-US" sz="2200" dirty="0"/>
              <a:t>is it?</a:t>
            </a:r>
          </a:p>
          <a:p>
            <a:pPr marL="803275" lvl="1" indent="-334963">
              <a:spcBef>
                <a:spcPts val="0"/>
              </a:spcBef>
              <a:spcAft>
                <a:spcPts val="600"/>
              </a:spcAft>
              <a:buFont typeface="Wingdings" panose="05000000000000000000" pitchFamily="2" charset="2"/>
              <a:buChar char="ü"/>
            </a:pPr>
            <a:r>
              <a:rPr lang="en-US" sz="2200" dirty="0"/>
              <a:t>How </a:t>
            </a:r>
            <a:r>
              <a:rPr lang="en-US" sz="2200" b="1" dirty="0">
                <a:solidFill>
                  <a:srgbClr val="C00000"/>
                </a:solidFill>
              </a:rPr>
              <a:t>confident </a:t>
            </a:r>
            <a:r>
              <a:rPr lang="en-US" sz="2200" dirty="0"/>
              <a:t>are </a:t>
            </a:r>
            <a:r>
              <a:rPr lang="en-US" sz="2200" dirty="0" smtClean="0"/>
              <a:t>you?</a:t>
            </a:r>
          </a:p>
          <a:p>
            <a:pPr marL="803275" lvl="1" indent="-334963">
              <a:spcBef>
                <a:spcPts val="0"/>
              </a:spcBef>
              <a:spcAft>
                <a:spcPts val="600"/>
              </a:spcAft>
              <a:buFont typeface="Wingdings" panose="05000000000000000000" pitchFamily="2" charset="2"/>
              <a:buChar char="ü"/>
            </a:pPr>
            <a:endParaRPr lang="en-US" sz="2200" dirty="0"/>
          </a:p>
          <a:p>
            <a:pPr marL="468312" lvl="1" indent="0">
              <a:spcBef>
                <a:spcPts val="0"/>
              </a:spcBef>
              <a:spcAft>
                <a:spcPts val="600"/>
              </a:spcAft>
              <a:buNone/>
            </a:pPr>
            <a:endParaRPr lang="en-US" sz="2200" dirty="0" smtClean="0"/>
          </a:p>
          <a:p>
            <a:pPr marL="468312" lvl="1" indent="0">
              <a:spcBef>
                <a:spcPts val="0"/>
              </a:spcBef>
              <a:spcAft>
                <a:spcPts val="600"/>
              </a:spcAft>
              <a:buNone/>
            </a:pPr>
            <a:endParaRPr lang="en-US" sz="2200" dirty="0" smtClean="0"/>
          </a:p>
          <a:p>
            <a:pPr marL="468312" lvl="1" indent="0">
              <a:spcBef>
                <a:spcPts val="0"/>
              </a:spcBef>
              <a:spcAft>
                <a:spcPts val="600"/>
              </a:spcAft>
              <a:buNone/>
            </a:pPr>
            <a:endParaRPr lang="en-US" sz="2200" dirty="0"/>
          </a:p>
        </p:txBody>
      </p:sp>
      <p:sp>
        <p:nvSpPr>
          <p:cNvPr id="7" name="Title 1"/>
          <p:cNvSpPr>
            <a:spLocks noGrp="1"/>
          </p:cNvSpPr>
          <p:nvPr>
            <p:ph type="title"/>
          </p:nvPr>
        </p:nvSpPr>
        <p:spPr>
          <a:xfrm>
            <a:off x="982134" y="457201"/>
            <a:ext cx="7759932" cy="1554480"/>
          </a:xfrm>
        </p:spPr>
        <p:txBody>
          <a:bodyPr/>
          <a:lstStyle/>
          <a:p>
            <a:r>
              <a:rPr lang="en-US" dirty="0"/>
              <a:t>4</a:t>
            </a:r>
            <a:r>
              <a:rPr lang="en-US" dirty="0" smtClean="0"/>
              <a:t>. Use a Readiness Ruler</a:t>
            </a:r>
            <a:endParaRPr lang="en-US" dirty="0"/>
          </a:p>
        </p:txBody>
      </p:sp>
      <p:pic>
        <p:nvPicPr>
          <p:cNvPr id="6" name="Picture 5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6864" y="4242921"/>
            <a:ext cx="8229600" cy="1108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380123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B</a:t>
            </a:r>
            <a:r>
              <a:rPr lang="en-US" dirty="0" smtClean="0"/>
              <a:t>rief </a:t>
            </a:r>
            <a:r>
              <a:rPr lang="en-US" b="1" u="sng" dirty="0" smtClean="0"/>
              <a:t>I</a:t>
            </a:r>
            <a:r>
              <a:rPr lang="en-US" dirty="0" smtClean="0"/>
              <a:t>ntervention (BI)</a:t>
            </a:r>
            <a:endParaRPr lang="en-US" dirty="0"/>
          </a:p>
        </p:txBody>
      </p:sp>
      <p:sp>
        <p:nvSpPr>
          <p:cNvPr id="3" name="Content Placeholder 2"/>
          <p:cNvSpPr>
            <a:spLocks noGrp="1"/>
          </p:cNvSpPr>
          <p:nvPr>
            <p:ph idx="1"/>
          </p:nvPr>
        </p:nvSpPr>
        <p:spPr/>
        <p:txBody>
          <a:bodyPr>
            <a:normAutofit/>
          </a:bodyPr>
          <a:lstStyle/>
          <a:p>
            <a:pPr marL="0" indent="0">
              <a:lnSpc>
                <a:spcPct val="100000"/>
              </a:lnSpc>
              <a:spcBef>
                <a:spcPts val="1200"/>
              </a:spcBef>
              <a:spcAft>
                <a:spcPts val="1200"/>
              </a:spcAft>
              <a:buNone/>
            </a:pPr>
            <a:r>
              <a:rPr lang="en-US" sz="2800" b="1" dirty="0" smtClean="0">
                <a:solidFill>
                  <a:srgbClr val="C00000"/>
                </a:solidFill>
              </a:rPr>
              <a:t>Brief Intervention </a:t>
            </a:r>
            <a:r>
              <a:rPr lang="en-US" sz="2800" dirty="0"/>
              <a:t>is a brief motivational and awareness-raising intervention given to risky or problematic substance users </a:t>
            </a:r>
            <a:endParaRPr lang="en-US" sz="2800" dirty="0" smtClean="0"/>
          </a:p>
          <a:p>
            <a:pPr marL="0" indent="0">
              <a:lnSpc>
                <a:spcPct val="100000"/>
              </a:lnSpc>
              <a:spcBef>
                <a:spcPts val="1200"/>
              </a:spcBef>
              <a:spcAft>
                <a:spcPts val="1200"/>
              </a:spcAft>
              <a:buNone/>
            </a:pPr>
            <a:r>
              <a:rPr lang="en-US" sz="2800" dirty="0" smtClean="0"/>
              <a:t>Brief </a:t>
            </a:r>
            <a:r>
              <a:rPr lang="en-US" sz="2800" dirty="0"/>
              <a:t>Intervention is based on </a:t>
            </a:r>
            <a:r>
              <a:rPr lang="en-US" sz="2800" b="1" dirty="0">
                <a:solidFill>
                  <a:srgbClr val="C00000"/>
                </a:solidFill>
              </a:rPr>
              <a:t>Motivational Interviewing</a:t>
            </a:r>
            <a:r>
              <a:rPr lang="en-US" sz="2800" dirty="0"/>
              <a:t> skills and methods</a:t>
            </a:r>
          </a:p>
        </p:txBody>
      </p:sp>
    </p:spTree>
    <p:extLst>
      <p:ext uri="{BB962C8B-B14F-4D97-AF65-F5344CB8AC3E}">
        <p14:creationId xmlns:p14="http://schemas.microsoft.com/office/powerpoint/2010/main" val="7747618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82132" y="2234920"/>
            <a:ext cx="7579064" cy="3368674"/>
          </a:xfrm>
        </p:spPr>
        <p:txBody>
          <a:bodyPr>
            <a:normAutofit/>
          </a:bodyPr>
          <a:lstStyle/>
          <a:p>
            <a:pPr>
              <a:spcBef>
                <a:spcPts val="0"/>
              </a:spcBef>
              <a:spcAft>
                <a:spcPts val="600"/>
              </a:spcAft>
            </a:pPr>
            <a:endParaRPr lang="en-US" sz="2600" dirty="0" smtClean="0"/>
          </a:p>
          <a:p>
            <a:pPr>
              <a:spcBef>
                <a:spcPts val="0"/>
              </a:spcBef>
              <a:spcAft>
                <a:spcPts val="1200"/>
              </a:spcAft>
            </a:pPr>
            <a:r>
              <a:rPr lang="en-US" sz="2600" b="1" dirty="0">
                <a:solidFill>
                  <a:srgbClr val="C00000"/>
                </a:solidFill>
              </a:rPr>
              <a:t>Ask:</a:t>
            </a:r>
            <a:r>
              <a:rPr lang="en-US" sz="2600" dirty="0"/>
              <a:t> “Could we talk for a few minutes about your interest in making a change</a:t>
            </a:r>
            <a:r>
              <a:rPr lang="en-US" sz="2600" dirty="0" smtClean="0"/>
              <a:t>?”</a:t>
            </a:r>
          </a:p>
          <a:p>
            <a:pPr>
              <a:spcBef>
                <a:spcPts val="0"/>
              </a:spcBef>
              <a:spcAft>
                <a:spcPts val="600"/>
              </a:spcAft>
            </a:pPr>
            <a:r>
              <a:rPr lang="en-US" sz="2600" b="1" dirty="0" smtClean="0">
                <a:solidFill>
                  <a:srgbClr val="C00000"/>
                </a:solidFill>
              </a:rPr>
              <a:t>Explain:</a:t>
            </a:r>
            <a:endParaRPr lang="en-US" sz="2600" b="1" dirty="0">
              <a:solidFill>
                <a:srgbClr val="C00000"/>
              </a:solidFill>
            </a:endParaRPr>
          </a:p>
          <a:p>
            <a:pPr marL="803275" lvl="1" indent="-334963">
              <a:spcBef>
                <a:spcPts val="0"/>
              </a:spcBef>
              <a:spcAft>
                <a:spcPts val="600"/>
              </a:spcAft>
              <a:buFont typeface="Wingdings" panose="05000000000000000000" pitchFamily="2" charset="2"/>
              <a:buChar char="ü"/>
            </a:pPr>
            <a:r>
              <a:rPr lang="en-US" sz="2200" dirty="0" smtClean="0"/>
              <a:t>“This </a:t>
            </a:r>
            <a:r>
              <a:rPr lang="en-US" sz="2200" dirty="0"/>
              <a:t>Readiness Ruler is like</a:t>
            </a:r>
            <a:br>
              <a:rPr lang="en-US" sz="2200" dirty="0"/>
            </a:br>
            <a:r>
              <a:rPr lang="en-US" sz="2200" dirty="0"/>
              <a:t>the Pain Scale that we use</a:t>
            </a:r>
            <a:br>
              <a:rPr lang="en-US" sz="2200" dirty="0"/>
            </a:br>
            <a:r>
              <a:rPr lang="en-US" sz="2200" dirty="0"/>
              <a:t>to rate </a:t>
            </a:r>
            <a:r>
              <a:rPr lang="en-US" sz="2200" dirty="0" smtClean="0"/>
              <a:t>pain…”</a:t>
            </a:r>
            <a:endParaRPr lang="en-US" sz="2200" dirty="0"/>
          </a:p>
          <a:p>
            <a:pPr marL="803275" lvl="1" indent="-334963">
              <a:spcBef>
                <a:spcPts val="0"/>
              </a:spcBef>
              <a:spcAft>
                <a:spcPts val="600"/>
              </a:spcAft>
              <a:buFont typeface="Wingdings" panose="05000000000000000000" pitchFamily="2" charset="2"/>
              <a:buChar char="ü"/>
            </a:pPr>
            <a:r>
              <a:rPr lang="en-US" sz="2200" dirty="0" smtClean="0"/>
              <a:t>“On </a:t>
            </a:r>
            <a:r>
              <a:rPr lang="en-US" sz="2200" dirty="0"/>
              <a:t>a scale from 1 to </a:t>
            </a:r>
            <a:r>
              <a:rPr lang="en-US" sz="2200" dirty="0" smtClean="0"/>
              <a:t>10…” </a:t>
            </a:r>
          </a:p>
          <a:p>
            <a:pPr marL="468312" lvl="1" indent="0">
              <a:spcBef>
                <a:spcPts val="0"/>
              </a:spcBef>
              <a:spcAft>
                <a:spcPts val="600"/>
              </a:spcAft>
              <a:buNone/>
            </a:pPr>
            <a:endParaRPr lang="en-US" sz="2200" dirty="0"/>
          </a:p>
        </p:txBody>
      </p:sp>
      <p:sp>
        <p:nvSpPr>
          <p:cNvPr id="7" name="Title 1"/>
          <p:cNvSpPr>
            <a:spLocks noGrp="1"/>
          </p:cNvSpPr>
          <p:nvPr>
            <p:ph type="title"/>
          </p:nvPr>
        </p:nvSpPr>
        <p:spPr>
          <a:xfrm>
            <a:off x="982134" y="457201"/>
            <a:ext cx="7759932" cy="1554480"/>
          </a:xfrm>
        </p:spPr>
        <p:txBody>
          <a:bodyPr/>
          <a:lstStyle/>
          <a:p>
            <a:r>
              <a:rPr lang="en-US" dirty="0"/>
              <a:t>4</a:t>
            </a:r>
            <a:r>
              <a:rPr lang="en-US" dirty="0" smtClean="0"/>
              <a:t>. Use a Readiness Ruler</a:t>
            </a:r>
            <a:endParaRPr lang="en-US" dirty="0"/>
          </a:p>
        </p:txBody>
      </p:sp>
      <p:pic>
        <p:nvPicPr>
          <p:cNvPr id="5" name="Picture 4" descr="\\hq-nas02\imc\PROJECTS\DSI\SBIRT-MedRes\Graphics\MI STRATEGIES\dv75502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67324" y="3413923"/>
            <a:ext cx="2793872" cy="205902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082306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82134" y="2234924"/>
            <a:ext cx="7579064" cy="3368674"/>
          </a:xfrm>
        </p:spPr>
        <p:txBody>
          <a:bodyPr>
            <a:normAutofit/>
          </a:bodyPr>
          <a:lstStyle/>
          <a:p>
            <a:pPr>
              <a:spcBef>
                <a:spcPts val="0"/>
              </a:spcBef>
              <a:spcAft>
                <a:spcPts val="1200"/>
              </a:spcAft>
            </a:pPr>
            <a:r>
              <a:rPr lang="en-US" sz="2600" b="1" dirty="0" smtClean="0">
                <a:solidFill>
                  <a:srgbClr val="C00000"/>
                </a:solidFill>
              </a:rPr>
              <a:t>Reinforce positives:</a:t>
            </a:r>
            <a:br>
              <a:rPr lang="en-US" sz="2600" b="1" dirty="0" smtClean="0">
                <a:solidFill>
                  <a:srgbClr val="C00000"/>
                </a:solidFill>
              </a:rPr>
            </a:br>
            <a:r>
              <a:rPr lang="en-US" sz="2600" dirty="0" smtClean="0"/>
              <a:t>“</a:t>
            </a:r>
            <a:r>
              <a:rPr lang="en-US" sz="2600" dirty="0"/>
              <a:t>You marked 5. That’s </a:t>
            </a:r>
            <a:r>
              <a:rPr lang="en-US" sz="2600" dirty="0" smtClean="0"/>
              <a:t/>
            </a:r>
            <a:br>
              <a:rPr lang="en-US" sz="2600" dirty="0" smtClean="0"/>
            </a:br>
            <a:r>
              <a:rPr lang="en-US" sz="2600" dirty="0" smtClean="0"/>
              <a:t>great</a:t>
            </a:r>
            <a:r>
              <a:rPr lang="en-US" sz="2600" dirty="0"/>
              <a:t>! </a:t>
            </a:r>
            <a:r>
              <a:rPr lang="en-US" sz="2600" dirty="0" smtClean="0"/>
              <a:t>That </a:t>
            </a:r>
            <a:r>
              <a:rPr lang="en-US" sz="2600" dirty="0"/>
              <a:t>means you’re </a:t>
            </a:r>
            <a:r>
              <a:rPr lang="en-US" sz="2600" dirty="0" smtClean="0"/>
              <a:t/>
            </a:r>
            <a:br>
              <a:rPr lang="en-US" sz="2600" dirty="0" smtClean="0"/>
            </a:br>
            <a:r>
              <a:rPr lang="en-US" sz="2600" dirty="0" smtClean="0"/>
              <a:t>50</a:t>
            </a:r>
            <a:r>
              <a:rPr lang="en-US" sz="2600" dirty="0"/>
              <a:t>% </a:t>
            </a:r>
            <a:r>
              <a:rPr lang="en-US" sz="2600" dirty="0" smtClean="0"/>
              <a:t>ready.”</a:t>
            </a:r>
          </a:p>
          <a:p>
            <a:pPr>
              <a:spcBef>
                <a:spcPts val="0"/>
              </a:spcBef>
              <a:spcAft>
                <a:spcPts val="1200"/>
              </a:spcAft>
            </a:pPr>
            <a:r>
              <a:rPr lang="en-US" sz="2600" b="1" dirty="0" smtClean="0">
                <a:solidFill>
                  <a:srgbClr val="C00000"/>
                </a:solidFill>
              </a:rPr>
              <a:t>Ask: </a:t>
            </a:r>
            <a:r>
              <a:rPr lang="en-US" sz="2600" dirty="0" smtClean="0"/>
              <a:t>“Why </a:t>
            </a:r>
            <a:r>
              <a:rPr lang="en-US" sz="2600" dirty="0"/>
              <a:t>did you </a:t>
            </a:r>
            <a:r>
              <a:rPr lang="en-US" sz="2600" dirty="0" smtClean="0"/>
              <a:t>choose </a:t>
            </a:r>
            <a:br>
              <a:rPr lang="en-US" sz="2600" dirty="0" smtClean="0"/>
            </a:br>
            <a:r>
              <a:rPr lang="en-US" sz="2600" dirty="0" smtClean="0"/>
              <a:t>5 and </a:t>
            </a:r>
            <a:r>
              <a:rPr lang="en-US" sz="2600" dirty="0"/>
              <a:t>not </a:t>
            </a:r>
            <a:r>
              <a:rPr lang="en-US" sz="2600" dirty="0" smtClean="0"/>
              <a:t>a </a:t>
            </a:r>
            <a:r>
              <a:rPr lang="en-US" sz="2600" dirty="0"/>
              <a:t>lower number</a:t>
            </a:r>
            <a:r>
              <a:rPr lang="en-US" sz="2600" dirty="0" smtClean="0"/>
              <a:t>?”</a:t>
            </a:r>
            <a:endParaRPr lang="en-US" sz="2600" dirty="0"/>
          </a:p>
        </p:txBody>
      </p:sp>
      <p:sp>
        <p:nvSpPr>
          <p:cNvPr id="7" name="Title 1"/>
          <p:cNvSpPr>
            <a:spLocks noGrp="1"/>
          </p:cNvSpPr>
          <p:nvPr>
            <p:ph type="title"/>
          </p:nvPr>
        </p:nvSpPr>
        <p:spPr>
          <a:xfrm>
            <a:off x="982134" y="457201"/>
            <a:ext cx="7759932" cy="1554480"/>
          </a:xfrm>
        </p:spPr>
        <p:txBody>
          <a:bodyPr/>
          <a:lstStyle/>
          <a:p>
            <a:r>
              <a:rPr lang="en-US" dirty="0"/>
              <a:t>4</a:t>
            </a:r>
            <a:r>
              <a:rPr lang="en-US" dirty="0" smtClean="0"/>
              <a:t>. Use a Readiness Ruler</a:t>
            </a:r>
            <a:endParaRPr lang="en-US" dirty="0"/>
          </a:p>
        </p:txBody>
      </p:sp>
      <p:pic>
        <p:nvPicPr>
          <p:cNvPr id="6" name="Picture 2" descr="V:\PROJECTS\DSI\SBIRT-MedRes\Images\9705083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4943" y="2756114"/>
            <a:ext cx="3075213" cy="201168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extLst>
      <p:ext uri="{BB962C8B-B14F-4D97-AF65-F5344CB8AC3E}">
        <p14:creationId xmlns:p14="http://schemas.microsoft.com/office/powerpoint/2010/main" val="30838390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82132" y="2234920"/>
            <a:ext cx="7579064" cy="3368674"/>
          </a:xfrm>
        </p:spPr>
        <p:txBody>
          <a:bodyPr>
            <a:normAutofit/>
          </a:bodyPr>
          <a:lstStyle/>
          <a:p>
            <a:pPr>
              <a:spcBef>
                <a:spcPts val="0"/>
              </a:spcBef>
              <a:spcAft>
                <a:spcPts val="600"/>
              </a:spcAft>
            </a:pPr>
            <a:endParaRPr lang="en-US" sz="2600" dirty="0" smtClean="0"/>
          </a:p>
          <a:p>
            <a:pPr>
              <a:spcBef>
                <a:spcPts val="0"/>
              </a:spcBef>
              <a:spcAft>
                <a:spcPts val="1200"/>
              </a:spcAft>
            </a:pPr>
            <a:r>
              <a:rPr lang="en-US" sz="2600" dirty="0" smtClean="0"/>
              <a:t>A plan </a:t>
            </a:r>
            <a:r>
              <a:rPr lang="en-US" sz="2600" dirty="0"/>
              <a:t>for reducing use </a:t>
            </a:r>
            <a:r>
              <a:rPr lang="en-US" sz="2600" dirty="0" smtClean="0"/>
              <a:t>to </a:t>
            </a:r>
            <a:br>
              <a:rPr lang="en-US" sz="2600" dirty="0" smtClean="0"/>
            </a:br>
            <a:r>
              <a:rPr lang="en-US" sz="2600" dirty="0" smtClean="0"/>
              <a:t>low-risk </a:t>
            </a:r>
            <a:r>
              <a:rPr lang="en-US" sz="2600" dirty="0"/>
              <a:t>levels </a:t>
            </a:r>
          </a:p>
          <a:p>
            <a:pPr marL="0" indent="0">
              <a:spcBef>
                <a:spcPts val="0"/>
              </a:spcBef>
              <a:spcAft>
                <a:spcPts val="1200"/>
              </a:spcAft>
              <a:buNone/>
            </a:pPr>
            <a:r>
              <a:rPr lang="en-US" sz="2600" dirty="0"/>
              <a:t>                  OR</a:t>
            </a:r>
          </a:p>
          <a:p>
            <a:pPr>
              <a:spcBef>
                <a:spcPts val="0"/>
              </a:spcBef>
              <a:spcAft>
                <a:spcPts val="1200"/>
              </a:spcAft>
            </a:pPr>
            <a:r>
              <a:rPr lang="en-US" sz="2600" dirty="0"/>
              <a:t>An agreement to follow up </a:t>
            </a:r>
            <a:br>
              <a:rPr lang="en-US" sz="2600" dirty="0"/>
            </a:br>
            <a:r>
              <a:rPr lang="en-US" sz="2600" dirty="0"/>
              <a:t>with specialty treatment </a:t>
            </a:r>
            <a:br>
              <a:rPr lang="en-US" sz="2600" dirty="0"/>
            </a:br>
            <a:r>
              <a:rPr lang="en-US" sz="2600" dirty="0"/>
              <a:t>services</a:t>
            </a:r>
          </a:p>
          <a:p>
            <a:pPr>
              <a:spcBef>
                <a:spcPts val="0"/>
              </a:spcBef>
              <a:spcAft>
                <a:spcPts val="1200"/>
              </a:spcAft>
            </a:pPr>
            <a:r>
              <a:rPr lang="en-US" sz="2600" u="sng" dirty="0">
                <a:solidFill>
                  <a:srgbClr val="002060"/>
                </a:solidFill>
              </a:rPr>
              <a:t>Note:</a:t>
            </a:r>
            <a:r>
              <a:rPr lang="en-US" sz="2600" dirty="0"/>
              <a:t> It’s also possible that </a:t>
            </a:r>
            <a:r>
              <a:rPr lang="en-US" sz="2600" dirty="0" smtClean="0"/>
              <a:t>help is </a:t>
            </a:r>
            <a:r>
              <a:rPr lang="en-US" sz="2600" dirty="0"/>
              <a:t>not wanted at this time, and they </a:t>
            </a:r>
            <a:r>
              <a:rPr lang="en-US" sz="2600" dirty="0" smtClean="0"/>
              <a:t>“</a:t>
            </a:r>
            <a:r>
              <a:rPr lang="en-US" sz="2600" dirty="0"/>
              <a:t>turn you down” on making </a:t>
            </a:r>
            <a:r>
              <a:rPr lang="en-US" sz="2600" dirty="0" smtClean="0"/>
              <a:t>changes</a:t>
            </a:r>
          </a:p>
          <a:p>
            <a:pPr marL="468312" lvl="1" indent="0">
              <a:spcBef>
                <a:spcPts val="0"/>
              </a:spcBef>
              <a:spcAft>
                <a:spcPts val="600"/>
              </a:spcAft>
              <a:buNone/>
            </a:pPr>
            <a:endParaRPr lang="en-US" sz="2200" dirty="0"/>
          </a:p>
        </p:txBody>
      </p:sp>
      <p:sp>
        <p:nvSpPr>
          <p:cNvPr id="7" name="Title 1"/>
          <p:cNvSpPr>
            <a:spLocks noGrp="1"/>
          </p:cNvSpPr>
          <p:nvPr>
            <p:ph type="title"/>
          </p:nvPr>
        </p:nvSpPr>
        <p:spPr>
          <a:xfrm>
            <a:off x="982134" y="457201"/>
            <a:ext cx="7759932" cy="1554480"/>
          </a:xfrm>
        </p:spPr>
        <p:txBody>
          <a:bodyPr/>
          <a:lstStyle/>
          <a:p>
            <a:r>
              <a:rPr lang="en-US" dirty="0" smtClean="0"/>
              <a:t>5. Negotiate an Action Plan</a:t>
            </a:r>
            <a:endParaRPr lang="en-US" dirty="0"/>
          </a:p>
        </p:txBody>
      </p:sp>
      <p:pic>
        <p:nvPicPr>
          <p:cNvPr id="6" name="Picture 7" descr="C:\Users\csurette\AppData\Local\Microsoft\Windows\Temporary Internet Files\Content.IE5\PGL0D70R\MP900398793[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03092" y="2152353"/>
            <a:ext cx="3017014" cy="256032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311210281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82132" y="2234920"/>
            <a:ext cx="7759934" cy="3368674"/>
          </a:xfrm>
        </p:spPr>
        <p:txBody>
          <a:bodyPr/>
          <a:lstStyle/>
          <a:p>
            <a:pPr marL="0" indent="0">
              <a:lnSpc>
                <a:spcPct val="90000"/>
              </a:lnSpc>
              <a:spcBef>
                <a:spcPts val="0"/>
              </a:spcBef>
              <a:spcAft>
                <a:spcPts val="600"/>
              </a:spcAft>
              <a:buNone/>
            </a:pPr>
            <a:r>
              <a:rPr lang="en-US" sz="2800" b="1" dirty="0" smtClean="0">
                <a:solidFill>
                  <a:srgbClr val="C00000"/>
                </a:solidFill>
              </a:rPr>
              <a:t>Main steps:</a:t>
            </a:r>
            <a:endParaRPr lang="en-US" sz="2800" b="1" dirty="0">
              <a:solidFill>
                <a:srgbClr val="C00000"/>
              </a:solidFill>
            </a:endParaRPr>
          </a:p>
          <a:p>
            <a:pPr>
              <a:spcBef>
                <a:spcPts val="0"/>
              </a:spcBef>
              <a:spcAft>
                <a:spcPts val="600"/>
              </a:spcAft>
            </a:pPr>
            <a:r>
              <a:rPr lang="en-US" sz="2600" dirty="0" smtClean="0">
                <a:solidFill>
                  <a:srgbClr val="002060"/>
                </a:solidFill>
              </a:rPr>
              <a:t>Introduce change</a:t>
            </a:r>
          </a:p>
          <a:p>
            <a:pPr marL="803275" lvl="1" indent="-334963">
              <a:spcBef>
                <a:spcPts val="0"/>
              </a:spcBef>
              <a:spcAft>
                <a:spcPts val="600"/>
              </a:spcAft>
              <a:buFont typeface="Wingdings" panose="05000000000000000000" pitchFamily="2" charset="2"/>
              <a:buChar char="ü"/>
            </a:pPr>
            <a:r>
              <a:rPr lang="en-US" sz="2200" dirty="0" smtClean="0"/>
              <a:t>“What </a:t>
            </a:r>
            <a:r>
              <a:rPr lang="en-US" sz="2200" dirty="0"/>
              <a:t>are some steps/</a:t>
            </a:r>
            <a:br>
              <a:rPr lang="en-US" sz="2200" dirty="0"/>
            </a:br>
            <a:r>
              <a:rPr lang="en-US" sz="2200" dirty="0"/>
              <a:t>options that will work </a:t>
            </a:r>
            <a:br>
              <a:rPr lang="en-US" sz="2200" dirty="0"/>
            </a:br>
            <a:r>
              <a:rPr lang="en-US" sz="2200" dirty="0"/>
              <a:t>for you to stay healthy</a:t>
            </a:r>
            <a:r>
              <a:rPr lang="en-US" sz="2200" dirty="0" smtClean="0"/>
              <a:t>?”</a:t>
            </a:r>
          </a:p>
          <a:p>
            <a:pPr marL="803275" lvl="1" indent="-334963">
              <a:spcBef>
                <a:spcPts val="0"/>
              </a:spcBef>
              <a:spcAft>
                <a:spcPts val="600"/>
              </a:spcAft>
              <a:buFont typeface="Wingdings" panose="05000000000000000000" pitchFamily="2" charset="2"/>
              <a:buChar char="ü"/>
            </a:pPr>
            <a:r>
              <a:rPr lang="en-US" sz="2200" dirty="0" smtClean="0"/>
              <a:t>“What </a:t>
            </a:r>
            <a:r>
              <a:rPr lang="en-US" sz="2200" dirty="0"/>
              <a:t>will help you reduce </a:t>
            </a:r>
            <a:r>
              <a:rPr lang="en-US" sz="2200" dirty="0" smtClean="0"/>
              <a:t/>
            </a:r>
            <a:br>
              <a:rPr lang="en-US" sz="2200" dirty="0" smtClean="0"/>
            </a:br>
            <a:r>
              <a:rPr lang="en-US" sz="2200" dirty="0" smtClean="0"/>
              <a:t>the </a:t>
            </a:r>
            <a:r>
              <a:rPr lang="en-US" sz="2200" dirty="0"/>
              <a:t>things you don’t like about drinking [effects of drugs]?”</a:t>
            </a:r>
            <a:endParaRPr lang="en-US" sz="2200" dirty="0" smtClean="0"/>
          </a:p>
          <a:p>
            <a:pPr marL="228600" lvl="1">
              <a:spcBef>
                <a:spcPts val="0"/>
              </a:spcBef>
              <a:spcAft>
                <a:spcPts val="600"/>
              </a:spcAft>
            </a:pPr>
            <a:r>
              <a:rPr lang="en-US" sz="2600" dirty="0" smtClean="0">
                <a:solidFill>
                  <a:srgbClr val="002060"/>
                </a:solidFill>
              </a:rPr>
              <a:t>Emphasize strengths</a:t>
            </a:r>
          </a:p>
          <a:p>
            <a:pPr marL="803275" lvl="2" indent="-342900">
              <a:spcBef>
                <a:spcPts val="0"/>
              </a:spcBef>
              <a:spcAft>
                <a:spcPts val="600"/>
              </a:spcAft>
              <a:buFont typeface="Wingdings" panose="05000000000000000000" pitchFamily="2" charset="2"/>
              <a:buChar char="ü"/>
            </a:pPr>
            <a:r>
              <a:rPr lang="en-US" sz="2200" dirty="0" smtClean="0"/>
              <a:t>“From </a:t>
            </a:r>
            <a:r>
              <a:rPr lang="en-US" sz="2200" dirty="0"/>
              <a:t>our conversation I believe </a:t>
            </a:r>
            <a:r>
              <a:rPr lang="en-US" sz="2200" dirty="0" smtClean="0"/>
              <a:t>you… </a:t>
            </a:r>
            <a:r>
              <a:rPr lang="en-US" sz="2200" dirty="0"/>
              <a:t>[list strengths]. What do you think will most help you make this change?”</a:t>
            </a:r>
            <a:endParaRPr lang="en-US" sz="2200" dirty="0" smtClean="0"/>
          </a:p>
        </p:txBody>
      </p:sp>
      <p:sp>
        <p:nvSpPr>
          <p:cNvPr id="7" name="Title 1"/>
          <p:cNvSpPr>
            <a:spLocks noGrp="1"/>
          </p:cNvSpPr>
          <p:nvPr>
            <p:ph type="title"/>
          </p:nvPr>
        </p:nvSpPr>
        <p:spPr>
          <a:xfrm>
            <a:off x="982134" y="457201"/>
            <a:ext cx="7759932" cy="1554480"/>
          </a:xfrm>
        </p:spPr>
        <p:txBody>
          <a:bodyPr/>
          <a:lstStyle/>
          <a:p>
            <a:r>
              <a:rPr lang="en-US" dirty="0" smtClean="0"/>
              <a:t>5. Negotiate an Action Plan</a:t>
            </a:r>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36030" y="1900599"/>
            <a:ext cx="3299294" cy="2199529"/>
          </a:xfrm>
          <a:prstGeom prst="rect">
            <a:avLst/>
          </a:prstGeom>
        </p:spPr>
      </p:pic>
    </p:spTree>
    <p:extLst>
      <p:ext uri="{BB962C8B-B14F-4D97-AF65-F5344CB8AC3E}">
        <p14:creationId xmlns:p14="http://schemas.microsoft.com/office/powerpoint/2010/main" val="67838782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82132" y="2234920"/>
            <a:ext cx="7558967" cy="3368674"/>
          </a:xfrm>
        </p:spPr>
        <p:txBody>
          <a:bodyPr/>
          <a:lstStyle/>
          <a:p>
            <a:pPr>
              <a:spcBef>
                <a:spcPts val="0"/>
              </a:spcBef>
              <a:spcAft>
                <a:spcPts val="600"/>
              </a:spcAft>
            </a:pPr>
            <a:r>
              <a:rPr lang="en-US" sz="2600" dirty="0" smtClean="0">
                <a:solidFill>
                  <a:srgbClr val="002060"/>
                </a:solidFill>
              </a:rPr>
              <a:t>Identify supports</a:t>
            </a:r>
          </a:p>
          <a:p>
            <a:pPr marL="803275" lvl="1" indent="-334963">
              <a:spcBef>
                <a:spcPts val="0"/>
              </a:spcBef>
              <a:spcAft>
                <a:spcPts val="600"/>
              </a:spcAft>
              <a:buFont typeface="Wingdings" panose="05000000000000000000" pitchFamily="2" charset="2"/>
              <a:buChar char="ü"/>
            </a:pPr>
            <a:r>
              <a:rPr lang="en-US" sz="2200" dirty="0" smtClean="0"/>
              <a:t>“</a:t>
            </a:r>
            <a:r>
              <a:rPr lang="en-US" sz="2200" dirty="0"/>
              <a:t>What supports do you have for making this change</a:t>
            </a:r>
            <a:r>
              <a:rPr lang="en-US" sz="2200" dirty="0" smtClean="0"/>
              <a:t>?”</a:t>
            </a:r>
          </a:p>
          <a:p>
            <a:pPr marL="803275" lvl="1" indent="-334963">
              <a:spcBef>
                <a:spcPts val="0"/>
              </a:spcBef>
              <a:spcAft>
                <a:spcPts val="600"/>
              </a:spcAft>
              <a:buFont typeface="Wingdings" panose="05000000000000000000" pitchFamily="2" charset="2"/>
              <a:buChar char="ü"/>
            </a:pPr>
            <a:r>
              <a:rPr lang="en-US" sz="2200" dirty="0" smtClean="0"/>
              <a:t>“</a:t>
            </a:r>
            <a:r>
              <a:rPr lang="en-US" sz="2200" dirty="0"/>
              <a:t>Tell me about a challenge you overcame in the past. What </a:t>
            </a:r>
            <a:r>
              <a:rPr lang="en-US" sz="2200" dirty="0" smtClean="0"/>
              <a:t>helped most in </a:t>
            </a:r>
            <a:r>
              <a:rPr lang="en-US" sz="2200" dirty="0"/>
              <a:t>that situation</a:t>
            </a:r>
            <a:r>
              <a:rPr lang="en-US" sz="2200" dirty="0" smtClean="0"/>
              <a:t>?”</a:t>
            </a:r>
          </a:p>
          <a:p>
            <a:pPr marL="228600" lvl="1">
              <a:spcBef>
                <a:spcPts val="0"/>
              </a:spcBef>
              <a:spcAft>
                <a:spcPts val="600"/>
              </a:spcAft>
            </a:pPr>
            <a:r>
              <a:rPr lang="en-US" sz="2600" dirty="0" smtClean="0">
                <a:solidFill>
                  <a:srgbClr val="002060"/>
                </a:solidFill>
              </a:rPr>
              <a:t>Write down steps</a:t>
            </a:r>
          </a:p>
          <a:p>
            <a:pPr marL="803275" lvl="2" indent="-342900">
              <a:spcBef>
                <a:spcPts val="0"/>
              </a:spcBef>
              <a:spcAft>
                <a:spcPts val="600"/>
              </a:spcAft>
              <a:buFont typeface="Wingdings" panose="05000000000000000000" pitchFamily="2" charset="2"/>
              <a:buChar char="ü"/>
            </a:pPr>
            <a:r>
              <a:rPr lang="en-US" sz="2200" dirty="0" smtClean="0"/>
              <a:t>“</a:t>
            </a:r>
            <a:r>
              <a:rPr lang="en-US" sz="2200" dirty="0"/>
              <a:t>Those are great ideas! Is it okay for me to write down your plan, to keep with you as a reminder?</a:t>
            </a:r>
            <a:r>
              <a:rPr lang="en-US" sz="2200" dirty="0" smtClean="0"/>
              <a:t>”</a:t>
            </a:r>
          </a:p>
        </p:txBody>
      </p:sp>
      <p:sp>
        <p:nvSpPr>
          <p:cNvPr id="7" name="Title 1"/>
          <p:cNvSpPr>
            <a:spLocks noGrp="1"/>
          </p:cNvSpPr>
          <p:nvPr>
            <p:ph type="title"/>
          </p:nvPr>
        </p:nvSpPr>
        <p:spPr>
          <a:xfrm>
            <a:off x="982134" y="457201"/>
            <a:ext cx="7759932" cy="1554480"/>
          </a:xfrm>
        </p:spPr>
        <p:txBody>
          <a:bodyPr/>
          <a:lstStyle/>
          <a:p>
            <a:r>
              <a:rPr lang="en-US" dirty="0" smtClean="0"/>
              <a:t>5. Negotiate an Action Plan</a:t>
            </a:r>
            <a:endParaRPr lang="en-US" dirty="0"/>
          </a:p>
        </p:txBody>
      </p:sp>
    </p:spTree>
    <p:extLst>
      <p:ext uri="{BB962C8B-B14F-4D97-AF65-F5344CB8AC3E}">
        <p14:creationId xmlns:p14="http://schemas.microsoft.com/office/powerpoint/2010/main" val="182575074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82133" y="2234920"/>
            <a:ext cx="7468532" cy="3368674"/>
          </a:xfrm>
        </p:spPr>
        <p:txBody>
          <a:bodyPr/>
          <a:lstStyle/>
          <a:p>
            <a:pPr>
              <a:spcBef>
                <a:spcPts val="0"/>
              </a:spcBef>
              <a:spcAft>
                <a:spcPts val="600"/>
              </a:spcAft>
            </a:pPr>
            <a:r>
              <a:rPr lang="en-US" sz="2600" dirty="0" smtClean="0">
                <a:solidFill>
                  <a:srgbClr val="002060"/>
                </a:solidFill>
              </a:rPr>
              <a:t>Offer </a:t>
            </a:r>
            <a:r>
              <a:rPr lang="en-US" sz="2600" dirty="0">
                <a:solidFill>
                  <a:srgbClr val="002060"/>
                </a:solidFill>
              </a:rPr>
              <a:t>appropriate resources</a:t>
            </a:r>
            <a:endParaRPr lang="en-US" sz="2600" dirty="0" smtClean="0">
              <a:solidFill>
                <a:srgbClr val="002060"/>
              </a:solidFill>
            </a:endParaRPr>
          </a:p>
          <a:p>
            <a:pPr marL="803275" lvl="1" indent="-334963">
              <a:spcBef>
                <a:spcPts val="0"/>
              </a:spcBef>
              <a:spcAft>
                <a:spcPts val="600"/>
              </a:spcAft>
              <a:buFont typeface="Wingdings" panose="05000000000000000000" pitchFamily="2" charset="2"/>
              <a:buChar char="ü"/>
            </a:pPr>
            <a:r>
              <a:rPr lang="en-US" sz="2200" dirty="0" smtClean="0"/>
              <a:t>“</a:t>
            </a:r>
            <a:r>
              <a:rPr lang="en-US" sz="2200" dirty="0"/>
              <a:t>I have some additional resources that people sometimes find helpful. Would you like to hear about them</a:t>
            </a:r>
            <a:r>
              <a:rPr lang="en-US" sz="2200" dirty="0" smtClean="0"/>
              <a:t>?”</a:t>
            </a:r>
          </a:p>
          <a:p>
            <a:pPr marL="228600" lvl="1">
              <a:spcBef>
                <a:spcPts val="0"/>
              </a:spcBef>
              <a:spcAft>
                <a:spcPts val="600"/>
              </a:spcAft>
            </a:pPr>
            <a:r>
              <a:rPr lang="en-US" sz="2600" dirty="0" smtClean="0">
                <a:solidFill>
                  <a:srgbClr val="002060"/>
                </a:solidFill>
              </a:rPr>
              <a:t>Thank the patient</a:t>
            </a:r>
          </a:p>
          <a:p>
            <a:pPr marL="228600" lvl="1">
              <a:spcBef>
                <a:spcPts val="0"/>
              </a:spcBef>
              <a:spcAft>
                <a:spcPts val="600"/>
              </a:spcAft>
            </a:pPr>
            <a:endParaRPr lang="en-US" sz="2600" dirty="0"/>
          </a:p>
          <a:p>
            <a:pPr marL="228600" lvl="1">
              <a:spcBef>
                <a:spcPts val="0"/>
              </a:spcBef>
              <a:spcAft>
                <a:spcPts val="600"/>
              </a:spcAft>
            </a:pPr>
            <a:endParaRPr lang="en-US" sz="2600" dirty="0" smtClean="0"/>
          </a:p>
          <a:p>
            <a:pPr marL="14287" lvl="1" indent="0">
              <a:spcBef>
                <a:spcPts val="0"/>
              </a:spcBef>
              <a:spcAft>
                <a:spcPts val="600"/>
              </a:spcAft>
              <a:buNone/>
            </a:pPr>
            <a:endParaRPr lang="en-US" sz="2600" dirty="0" smtClean="0"/>
          </a:p>
        </p:txBody>
      </p:sp>
      <p:sp>
        <p:nvSpPr>
          <p:cNvPr id="7" name="Title 1"/>
          <p:cNvSpPr>
            <a:spLocks noGrp="1"/>
          </p:cNvSpPr>
          <p:nvPr>
            <p:ph type="title"/>
          </p:nvPr>
        </p:nvSpPr>
        <p:spPr>
          <a:xfrm>
            <a:off x="982134" y="457201"/>
            <a:ext cx="7759932" cy="1554480"/>
          </a:xfrm>
        </p:spPr>
        <p:txBody>
          <a:bodyPr/>
          <a:lstStyle/>
          <a:p>
            <a:r>
              <a:rPr lang="en-US" dirty="0" smtClean="0"/>
              <a:t>5. Negotiate an Action Plan</a:t>
            </a:r>
            <a:endParaRPr lang="en-US" dirty="0"/>
          </a:p>
        </p:txBody>
      </p:sp>
      <p:sp>
        <p:nvSpPr>
          <p:cNvPr id="5" name="Rounded Rectangular Callout 4"/>
          <p:cNvSpPr/>
          <p:nvPr/>
        </p:nvSpPr>
        <p:spPr>
          <a:xfrm>
            <a:off x="4119830" y="3828416"/>
            <a:ext cx="3557117" cy="1879048"/>
          </a:xfrm>
          <a:prstGeom prst="wedgeRoundRectCallout">
            <a:avLst>
              <a:gd name="adj1" fmla="val -38911"/>
              <a:gd name="adj2" fmla="val 76286"/>
              <a:gd name="adj3" fmla="val 16667"/>
            </a:avLst>
          </a:prstGeom>
          <a:solidFill>
            <a:schemeClr val="accent1">
              <a:lumMod val="20000"/>
              <a:lumOff val="80000"/>
            </a:schemeClr>
          </a:solid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141419" y="3868608"/>
            <a:ext cx="3525480" cy="1785104"/>
          </a:xfrm>
          <a:prstGeom prst="rect">
            <a:avLst/>
          </a:prstGeom>
          <a:noFill/>
        </p:spPr>
        <p:txBody>
          <a:bodyPr wrap="square" rtlCol="0">
            <a:spAutoFit/>
          </a:bodyPr>
          <a:lstStyle/>
          <a:p>
            <a:pPr algn="ctr"/>
            <a:r>
              <a:rPr lang="en-US" sz="2200" dirty="0">
                <a:latin typeface="Calibri" panose="020F0502020204030204" pitchFamily="34" charset="0"/>
              </a:rPr>
              <a:t>Thanks for talking with me </a:t>
            </a:r>
            <a:r>
              <a:rPr lang="en-US" sz="2200" dirty="0" smtClean="0">
                <a:latin typeface="Calibri" panose="020F0502020204030204" pitchFamily="34" charset="0"/>
              </a:rPr>
              <a:t/>
            </a:r>
            <a:br>
              <a:rPr lang="en-US" sz="2200" dirty="0" smtClean="0">
                <a:latin typeface="Calibri" panose="020F0502020204030204" pitchFamily="34" charset="0"/>
              </a:rPr>
            </a:br>
            <a:r>
              <a:rPr lang="en-US" sz="2200" dirty="0" smtClean="0">
                <a:latin typeface="Calibri" panose="020F0502020204030204" pitchFamily="34" charset="0"/>
              </a:rPr>
              <a:t>and </a:t>
            </a:r>
            <a:r>
              <a:rPr lang="en-US" sz="2200" dirty="0">
                <a:latin typeface="Calibri" panose="020F0502020204030204" pitchFamily="34" charset="0"/>
              </a:rPr>
              <a:t>making this plan. </a:t>
            </a:r>
            <a:br>
              <a:rPr lang="en-US" sz="2200" dirty="0">
                <a:latin typeface="Calibri" panose="020F0502020204030204" pitchFamily="34" charset="0"/>
              </a:rPr>
            </a:br>
            <a:r>
              <a:rPr lang="en-US" sz="2200" dirty="0">
                <a:latin typeface="Calibri" panose="020F0502020204030204" pitchFamily="34" charset="0"/>
              </a:rPr>
              <a:t>I appreciate this isn’t easy, </a:t>
            </a:r>
            <a:r>
              <a:rPr lang="en-US" sz="2200" dirty="0" smtClean="0">
                <a:latin typeface="Calibri" panose="020F0502020204030204" pitchFamily="34" charset="0"/>
              </a:rPr>
              <a:t/>
            </a:r>
            <a:br>
              <a:rPr lang="en-US" sz="2200" dirty="0" smtClean="0">
                <a:latin typeface="Calibri" panose="020F0502020204030204" pitchFamily="34" charset="0"/>
              </a:rPr>
            </a:br>
            <a:r>
              <a:rPr lang="en-US" sz="2200" dirty="0" smtClean="0">
                <a:latin typeface="Calibri" panose="020F0502020204030204" pitchFamily="34" charset="0"/>
              </a:rPr>
              <a:t>and </a:t>
            </a:r>
            <a:r>
              <a:rPr lang="en-US" sz="2200" dirty="0">
                <a:latin typeface="Calibri" panose="020F0502020204030204" pitchFamily="34" charset="0"/>
              </a:rPr>
              <a:t>am glad you are looking hard at the options.</a:t>
            </a:r>
          </a:p>
        </p:txBody>
      </p:sp>
    </p:spTree>
    <p:extLst>
      <p:ext uri="{BB962C8B-B14F-4D97-AF65-F5344CB8AC3E}">
        <p14:creationId xmlns:p14="http://schemas.microsoft.com/office/powerpoint/2010/main" val="166614770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At-Risk Drinking Plan</a:t>
            </a:r>
            <a:endParaRPr lang="en-US" dirty="0"/>
          </a:p>
        </p:txBody>
      </p:sp>
      <p:sp>
        <p:nvSpPr>
          <p:cNvPr id="3" name="Content Placeholder 2"/>
          <p:cNvSpPr>
            <a:spLocks noGrp="1"/>
          </p:cNvSpPr>
          <p:nvPr>
            <p:ph idx="1"/>
          </p:nvPr>
        </p:nvSpPr>
        <p:spPr>
          <a:xfrm>
            <a:off x="982134" y="2259877"/>
            <a:ext cx="7704667" cy="3332816"/>
          </a:xfrm>
        </p:spPr>
        <p:txBody>
          <a:bodyPr>
            <a:noAutofit/>
          </a:bodyPr>
          <a:lstStyle/>
          <a:p>
            <a:pPr marL="347472">
              <a:lnSpc>
                <a:spcPct val="90000"/>
              </a:lnSpc>
              <a:spcBef>
                <a:spcPts val="0"/>
              </a:spcBef>
              <a:spcAft>
                <a:spcPts val="1200"/>
              </a:spcAft>
              <a:buClr>
                <a:schemeClr val="tx1"/>
              </a:buClr>
            </a:pPr>
            <a:r>
              <a:rPr lang="en-US" sz="2200" dirty="0"/>
              <a:t>I will drink no more than 4 times per week and no more than </a:t>
            </a:r>
            <a:r>
              <a:rPr lang="en-US" sz="2200" dirty="0" smtClean="0"/>
              <a:t>3 </a:t>
            </a:r>
            <a:r>
              <a:rPr lang="en-US" sz="2200" dirty="0"/>
              <a:t>bottles of beer or glasses of wine per </a:t>
            </a:r>
            <a:r>
              <a:rPr lang="en-US" sz="2200" dirty="0" smtClean="0"/>
              <a:t>day.</a:t>
            </a:r>
          </a:p>
          <a:p>
            <a:pPr marL="347472">
              <a:lnSpc>
                <a:spcPct val="90000"/>
              </a:lnSpc>
              <a:spcBef>
                <a:spcPts val="0"/>
              </a:spcBef>
              <a:spcAft>
                <a:spcPts val="1200"/>
              </a:spcAft>
              <a:buClr>
                <a:schemeClr val="tx1"/>
              </a:buClr>
            </a:pPr>
            <a:r>
              <a:rPr lang="en-US" sz="2200" dirty="0"/>
              <a:t>If I am out, I will not drink any alcoholic beverage and get behind the wheel of my car. I will either ride home with someone who has not been drinking or take another mode of </a:t>
            </a:r>
            <a:r>
              <a:rPr lang="en-US" sz="2200" dirty="0" smtClean="0"/>
              <a:t>transportation. </a:t>
            </a:r>
          </a:p>
          <a:p>
            <a:pPr marL="347472">
              <a:lnSpc>
                <a:spcPct val="90000"/>
              </a:lnSpc>
              <a:spcBef>
                <a:spcPts val="0"/>
              </a:spcBef>
              <a:spcAft>
                <a:spcPts val="1200"/>
              </a:spcAft>
              <a:buClr>
                <a:schemeClr val="tx1"/>
              </a:buClr>
            </a:pPr>
            <a:r>
              <a:rPr lang="en-US" sz="2200" dirty="0"/>
              <a:t>If by the end of 30 days I have not been able to sustain this change, then I will schedule an appointment with an alcohol counselor to complete a full assessment and get </a:t>
            </a:r>
            <a:r>
              <a:rPr lang="en-US" sz="2200" dirty="0" smtClean="0"/>
              <a:t>counseling.</a:t>
            </a:r>
          </a:p>
          <a:p>
            <a:pPr marL="347472">
              <a:lnSpc>
                <a:spcPct val="90000"/>
              </a:lnSpc>
              <a:spcBef>
                <a:spcPts val="0"/>
              </a:spcBef>
              <a:spcAft>
                <a:spcPts val="1200"/>
              </a:spcAft>
              <a:buClr>
                <a:schemeClr val="tx1"/>
              </a:buClr>
            </a:pPr>
            <a:r>
              <a:rPr lang="en-US" sz="2200" dirty="0"/>
              <a:t>I will follow up with my healthcare provider about the results </a:t>
            </a:r>
            <a:br>
              <a:rPr lang="en-US" sz="2200" dirty="0"/>
            </a:br>
            <a:r>
              <a:rPr lang="en-US" sz="2200" dirty="0"/>
              <a:t>of my actions, either in person or by telephone, by the end of </a:t>
            </a:r>
            <a:br>
              <a:rPr lang="en-US" sz="2200" dirty="0"/>
            </a:br>
            <a:r>
              <a:rPr lang="en-US" sz="2200" dirty="0"/>
              <a:t>30 </a:t>
            </a:r>
            <a:r>
              <a:rPr lang="en-US" sz="2200" dirty="0" smtClean="0"/>
              <a:t>days.</a:t>
            </a:r>
          </a:p>
        </p:txBody>
      </p:sp>
    </p:spTree>
    <p:extLst>
      <p:ext uri="{BB962C8B-B14F-4D97-AF65-F5344CB8AC3E}">
        <p14:creationId xmlns:p14="http://schemas.microsoft.com/office/powerpoint/2010/main" val="155811317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High-Risk Drinking Plan</a:t>
            </a:r>
            <a:endParaRPr lang="en-US" dirty="0"/>
          </a:p>
        </p:txBody>
      </p:sp>
      <p:sp>
        <p:nvSpPr>
          <p:cNvPr id="3" name="Content Placeholder 2"/>
          <p:cNvSpPr>
            <a:spLocks noGrp="1"/>
          </p:cNvSpPr>
          <p:nvPr>
            <p:ph idx="1"/>
          </p:nvPr>
        </p:nvSpPr>
        <p:spPr>
          <a:xfrm>
            <a:off x="982134" y="2217345"/>
            <a:ext cx="7810174" cy="3332816"/>
          </a:xfrm>
        </p:spPr>
        <p:txBody>
          <a:bodyPr>
            <a:noAutofit/>
          </a:bodyPr>
          <a:lstStyle/>
          <a:p>
            <a:pPr marL="347472">
              <a:lnSpc>
                <a:spcPct val="90000"/>
              </a:lnSpc>
              <a:spcBef>
                <a:spcPts val="0"/>
              </a:spcBef>
              <a:spcAft>
                <a:spcPts val="1200"/>
              </a:spcAft>
              <a:buClr>
                <a:schemeClr val="tx1"/>
              </a:buClr>
            </a:pPr>
            <a:r>
              <a:rPr lang="en-US" sz="2200" dirty="0"/>
              <a:t>I agree that I will make and keep an appointment with a professional alcohol counselor within the next week in order to complete an assessment and to develop a plan to stop drinking</a:t>
            </a:r>
            <a:r>
              <a:rPr lang="en-US" sz="2200" dirty="0" smtClean="0"/>
              <a:t>.</a:t>
            </a:r>
          </a:p>
          <a:p>
            <a:pPr marL="347472">
              <a:lnSpc>
                <a:spcPct val="90000"/>
              </a:lnSpc>
              <a:spcBef>
                <a:spcPts val="0"/>
              </a:spcBef>
              <a:spcAft>
                <a:spcPts val="1200"/>
              </a:spcAft>
              <a:buClr>
                <a:schemeClr val="tx1"/>
              </a:buClr>
            </a:pPr>
            <a:r>
              <a:rPr lang="en-US" sz="2200" dirty="0"/>
              <a:t>Until I have the first appointment with the counselor, I will work to reduce my drinking to 5 drinks or less in a given day</a:t>
            </a:r>
            <a:r>
              <a:rPr lang="en-US" sz="2200" dirty="0" smtClean="0"/>
              <a:t>. </a:t>
            </a:r>
          </a:p>
          <a:p>
            <a:pPr marL="347472">
              <a:lnSpc>
                <a:spcPct val="90000"/>
              </a:lnSpc>
              <a:spcBef>
                <a:spcPts val="0"/>
              </a:spcBef>
              <a:spcAft>
                <a:spcPts val="1200"/>
              </a:spcAft>
              <a:buClr>
                <a:schemeClr val="tx1"/>
              </a:buClr>
            </a:pPr>
            <a:r>
              <a:rPr lang="en-US" sz="2200" dirty="0"/>
              <a:t>I will not drive a motor vehicle if I have had anything to drink</a:t>
            </a:r>
            <a:r>
              <a:rPr lang="en-US" sz="2200" dirty="0" smtClean="0"/>
              <a:t>.</a:t>
            </a:r>
          </a:p>
          <a:p>
            <a:pPr marL="347472">
              <a:lnSpc>
                <a:spcPct val="90000"/>
              </a:lnSpc>
              <a:spcBef>
                <a:spcPts val="0"/>
              </a:spcBef>
              <a:spcAft>
                <a:spcPts val="1200"/>
              </a:spcAft>
              <a:buClr>
                <a:schemeClr val="tx1"/>
              </a:buClr>
            </a:pPr>
            <a:r>
              <a:rPr lang="en-US" sz="2200" dirty="0"/>
              <a:t>I will follow up with my healthcare provider in 30 days with the results of my work with the counselor</a:t>
            </a:r>
            <a:r>
              <a:rPr lang="en-US" sz="2200" dirty="0" smtClean="0"/>
              <a:t>.</a:t>
            </a:r>
          </a:p>
          <a:p>
            <a:pPr marL="347472">
              <a:lnSpc>
                <a:spcPct val="90000"/>
              </a:lnSpc>
              <a:spcBef>
                <a:spcPts val="0"/>
              </a:spcBef>
              <a:spcAft>
                <a:spcPts val="1200"/>
              </a:spcAft>
              <a:buClr>
                <a:schemeClr val="tx1"/>
              </a:buClr>
            </a:pPr>
            <a:r>
              <a:rPr lang="en-US" sz="2200" dirty="0"/>
              <a:t>I will sign a release of information so that my healthcare provider and my counselor may communicate with each </a:t>
            </a:r>
            <a:r>
              <a:rPr lang="en-US" sz="2200" dirty="0" smtClean="0"/>
              <a:t>other.</a:t>
            </a:r>
          </a:p>
        </p:txBody>
      </p:sp>
    </p:spTree>
    <p:extLst>
      <p:ext uri="{BB962C8B-B14F-4D97-AF65-F5344CB8AC3E}">
        <p14:creationId xmlns:p14="http://schemas.microsoft.com/office/powerpoint/2010/main" val="19754027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82133" y="2244974"/>
            <a:ext cx="4458144" cy="3368674"/>
          </a:xfrm>
        </p:spPr>
        <p:txBody>
          <a:bodyPr/>
          <a:lstStyle/>
          <a:p>
            <a:pPr>
              <a:lnSpc>
                <a:spcPct val="90000"/>
              </a:lnSpc>
              <a:spcBef>
                <a:spcPts val="0"/>
              </a:spcBef>
              <a:spcAft>
                <a:spcPts val="0"/>
              </a:spcAft>
            </a:pPr>
            <a:r>
              <a:rPr lang="en-US" sz="2600" dirty="0" smtClean="0">
                <a:solidFill>
                  <a:srgbClr val="C00000"/>
                </a:solidFill>
              </a:rPr>
              <a:t>Open-ended questions</a:t>
            </a:r>
          </a:p>
          <a:p>
            <a:pPr marL="803275" lvl="1" indent="-334963">
              <a:lnSpc>
                <a:spcPct val="90000"/>
              </a:lnSpc>
              <a:spcBef>
                <a:spcPts val="0"/>
              </a:spcBef>
              <a:spcAft>
                <a:spcPts val="0"/>
              </a:spcAft>
              <a:buFont typeface="Wingdings" panose="05000000000000000000" pitchFamily="2" charset="2"/>
              <a:buChar char="ü"/>
            </a:pPr>
            <a:r>
              <a:rPr lang="en-US" sz="2200" dirty="0" smtClean="0"/>
              <a:t>Generate ideas</a:t>
            </a:r>
          </a:p>
          <a:p>
            <a:pPr>
              <a:lnSpc>
                <a:spcPct val="90000"/>
              </a:lnSpc>
              <a:spcBef>
                <a:spcPts val="600"/>
              </a:spcBef>
              <a:spcAft>
                <a:spcPts val="0"/>
              </a:spcAft>
            </a:pPr>
            <a:r>
              <a:rPr lang="en-US" sz="2600" dirty="0" smtClean="0">
                <a:solidFill>
                  <a:srgbClr val="C00000"/>
                </a:solidFill>
              </a:rPr>
              <a:t>Affirmations</a:t>
            </a:r>
          </a:p>
          <a:p>
            <a:pPr marL="803275" lvl="1" indent="-334963">
              <a:lnSpc>
                <a:spcPct val="90000"/>
              </a:lnSpc>
              <a:spcBef>
                <a:spcPts val="0"/>
              </a:spcBef>
              <a:spcAft>
                <a:spcPts val="0"/>
              </a:spcAft>
              <a:buFont typeface="Wingdings" panose="05000000000000000000" pitchFamily="2" charset="2"/>
              <a:buChar char="ü"/>
            </a:pPr>
            <a:r>
              <a:rPr lang="en-US" sz="2200" dirty="0" smtClean="0"/>
              <a:t>Support ideas</a:t>
            </a:r>
          </a:p>
          <a:p>
            <a:pPr marL="803275" lvl="1" indent="-334963">
              <a:lnSpc>
                <a:spcPct val="90000"/>
              </a:lnSpc>
              <a:spcBef>
                <a:spcPts val="0"/>
              </a:spcBef>
              <a:spcAft>
                <a:spcPts val="0"/>
              </a:spcAft>
              <a:buFont typeface="Wingdings" panose="05000000000000000000" pitchFamily="2" charset="2"/>
              <a:buChar char="ü"/>
            </a:pPr>
            <a:r>
              <a:rPr lang="en-US" sz="2200" dirty="0" smtClean="0"/>
              <a:t>Focus on strengths</a:t>
            </a:r>
          </a:p>
          <a:p>
            <a:pPr marL="803275" lvl="1" indent="-334963">
              <a:lnSpc>
                <a:spcPct val="90000"/>
              </a:lnSpc>
              <a:spcBef>
                <a:spcPts val="0"/>
              </a:spcBef>
              <a:spcAft>
                <a:spcPts val="0"/>
              </a:spcAft>
              <a:buFont typeface="Wingdings" panose="05000000000000000000" pitchFamily="2" charset="2"/>
              <a:buChar char="ü"/>
            </a:pPr>
            <a:r>
              <a:rPr lang="en-US" sz="2200" dirty="0" smtClean="0"/>
              <a:t>Thank the patient</a:t>
            </a:r>
          </a:p>
          <a:p>
            <a:pPr>
              <a:lnSpc>
                <a:spcPct val="90000"/>
              </a:lnSpc>
              <a:spcBef>
                <a:spcPts val="600"/>
              </a:spcBef>
              <a:spcAft>
                <a:spcPts val="0"/>
              </a:spcAft>
            </a:pPr>
            <a:r>
              <a:rPr lang="en-US" sz="2600" dirty="0" smtClean="0">
                <a:solidFill>
                  <a:srgbClr val="C00000"/>
                </a:solidFill>
              </a:rPr>
              <a:t>Reflective listening</a:t>
            </a:r>
          </a:p>
          <a:p>
            <a:pPr marL="803275" lvl="1" indent="-334963">
              <a:lnSpc>
                <a:spcPct val="90000"/>
              </a:lnSpc>
              <a:spcBef>
                <a:spcPts val="0"/>
              </a:spcBef>
              <a:spcAft>
                <a:spcPts val="0"/>
              </a:spcAft>
              <a:buFont typeface="Wingdings" panose="05000000000000000000" pitchFamily="2" charset="2"/>
              <a:buChar char="ü"/>
            </a:pPr>
            <a:r>
              <a:rPr lang="en-US" sz="2200" dirty="0" smtClean="0"/>
              <a:t>Shows you’re engaged</a:t>
            </a:r>
          </a:p>
          <a:p>
            <a:pPr marL="803275" lvl="1" indent="-334963">
              <a:lnSpc>
                <a:spcPct val="90000"/>
              </a:lnSpc>
              <a:spcBef>
                <a:spcPts val="0"/>
              </a:spcBef>
              <a:spcAft>
                <a:spcPts val="0"/>
              </a:spcAft>
              <a:buFont typeface="Wingdings" panose="05000000000000000000" pitchFamily="2" charset="2"/>
              <a:buChar char="ü"/>
            </a:pPr>
            <a:r>
              <a:rPr lang="en-US" sz="2200" dirty="0" smtClean="0"/>
              <a:t>Can stimulate additional ideas</a:t>
            </a:r>
          </a:p>
          <a:p>
            <a:pPr>
              <a:lnSpc>
                <a:spcPct val="90000"/>
              </a:lnSpc>
              <a:spcBef>
                <a:spcPts val="600"/>
              </a:spcBef>
              <a:spcAft>
                <a:spcPts val="0"/>
              </a:spcAft>
            </a:pPr>
            <a:r>
              <a:rPr lang="en-US" sz="2600" dirty="0" smtClean="0">
                <a:solidFill>
                  <a:srgbClr val="C00000"/>
                </a:solidFill>
              </a:rPr>
              <a:t>Summaries</a:t>
            </a:r>
          </a:p>
          <a:p>
            <a:pPr marL="803275" lvl="1" indent="-334963">
              <a:lnSpc>
                <a:spcPct val="90000"/>
              </a:lnSpc>
              <a:spcBef>
                <a:spcPts val="0"/>
              </a:spcBef>
              <a:spcAft>
                <a:spcPts val="0"/>
              </a:spcAft>
              <a:buFont typeface="Wingdings" panose="05000000000000000000" pitchFamily="2" charset="2"/>
              <a:buChar char="ü"/>
            </a:pPr>
            <a:r>
              <a:rPr lang="en-US" sz="2200" dirty="0" smtClean="0"/>
              <a:t>Pros and Cons</a:t>
            </a:r>
          </a:p>
          <a:p>
            <a:pPr marL="803275" lvl="1" indent="-334963">
              <a:lnSpc>
                <a:spcPct val="90000"/>
              </a:lnSpc>
              <a:spcBef>
                <a:spcPts val="0"/>
              </a:spcBef>
              <a:spcAft>
                <a:spcPts val="0"/>
              </a:spcAft>
              <a:buFont typeface="Wingdings" panose="05000000000000000000" pitchFamily="2" charset="2"/>
              <a:buChar char="ü"/>
            </a:pPr>
            <a:r>
              <a:rPr lang="en-US" sz="2200" dirty="0" smtClean="0"/>
              <a:t>Action plan</a:t>
            </a:r>
          </a:p>
          <a:p>
            <a:pPr marL="803275" lvl="1" indent="-334963">
              <a:lnSpc>
                <a:spcPct val="90000"/>
              </a:lnSpc>
              <a:spcBef>
                <a:spcPts val="0"/>
              </a:spcBef>
              <a:spcAft>
                <a:spcPts val="0"/>
              </a:spcAft>
              <a:buFont typeface="Wingdings" panose="05000000000000000000" pitchFamily="2" charset="2"/>
              <a:buChar char="ü"/>
            </a:pPr>
            <a:r>
              <a:rPr lang="en-US" sz="2200" dirty="0" smtClean="0"/>
              <a:t>Overall session</a:t>
            </a:r>
            <a:endParaRPr lang="en-US" sz="2200" dirty="0"/>
          </a:p>
        </p:txBody>
      </p:sp>
      <p:sp>
        <p:nvSpPr>
          <p:cNvPr id="5" name="Title 1"/>
          <p:cNvSpPr>
            <a:spLocks noGrp="1"/>
          </p:cNvSpPr>
          <p:nvPr>
            <p:ph type="title"/>
          </p:nvPr>
        </p:nvSpPr>
        <p:spPr>
          <a:xfrm>
            <a:off x="982134" y="457201"/>
            <a:ext cx="7704667" cy="1554480"/>
          </a:xfrm>
        </p:spPr>
        <p:txBody>
          <a:bodyPr/>
          <a:lstStyle/>
          <a:p>
            <a:r>
              <a:rPr lang="en-US" dirty="0" smtClean="0"/>
              <a:t>Summary: OARS throughout!</a:t>
            </a:r>
            <a:endParaRPr lang="en-US" dirty="0"/>
          </a:p>
        </p:txBody>
      </p:sp>
      <p:grpSp>
        <p:nvGrpSpPr>
          <p:cNvPr id="2" name="Group 1"/>
          <p:cNvGrpSpPr>
            <a:grpSpLocks noChangeAspect="1"/>
          </p:cNvGrpSpPr>
          <p:nvPr/>
        </p:nvGrpSpPr>
        <p:grpSpPr>
          <a:xfrm>
            <a:off x="4834467" y="1721385"/>
            <a:ext cx="3675912" cy="4114800"/>
            <a:chOff x="4500711" y="1419935"/>
            <a:chExt cx="4310565" cy="4825227"/>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0711" y="1752600"/>
              <a:ext cx="2560320" cy="2504313"/>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99596" y="1419935"/>
              <a:ext cx="2011680" cy="2999665"/>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19393" y="4243752"/>
              <a:ext cx="2834640" cy="2001410"/>
            </a:xfrm>
            <a:prstGeom prst="rect">
              <a:avLst/>
            </a:prstGeom>
          </p:spPr>
        </p:pic>
      </p:grpSp>
    </p:spTree>
    <p:extLst>
      <p:ext uri="{BB962C8B-B14F-4D97-AF65-F5344CB8AC3E}">
        <p14:creationId xmlns:p14="http://schemas.microsoft.com/office/powerpoint/2010/main" val="16681258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82132" y="2244974"/>
            <a:ext cx="7488627" cy="3368674"/>
          </a:xfrm>
        </p:spPr>
        <p:txBody>
          <a:bodyPr/>
          <a:lstStyle/>
          <a:p>
            <a:pPr>
              <a:spcBef>
                <a:spcPts val="0"/>
              </a:spcBef>
              <a:spcAft>
                <a:spcPts val="0"/>
              </a:spcAft>
            </a:pPr>
            <a:r>
              <a:rPr lang="en-US" sz="2600" b="1" dirty="0" smtClean="0">
                <a:solidFill>
                  <a:srgbClr val="C00000"/>
                </a:solidFill>
              </a:rPr>
              <a:t>Brief Intervention </a:t>
            </a:r>
            <a:r>
              <a:rPr lang="en-US" sz="2600" dirty="0" smtClean="0"/>
              <a:t>relies on:</a:t>
            </a:r>
          </a:p>
          <a:p>
            <a:pPr marL="803275" lvl="1" indent="-334963">
              <a:spcBef>
                <a:spcPts val="0"/>
              </a:spcBef>
              <a:spcAft>
                <a:spcPts val="0"/>
              </a:spcAft>
              <a:buFont typeface="Wingdings" panose="05000000000000000000" pitchFamily="2" charset="2"/>
              <a:buChar char="ü"/>
            </a:pPr>
            <a:r>
              <a:rPr lang="en-US" sz="2200" dirty="0" smtClean="0"/>
              <a:t>Building the relationship</a:t>
            </a:r>
          </a:p>
          <a:p>
            <a:pPr marL="803275" lvl="1" indent="-334963">
              <a:spcBef>
                <a:spcPts val="0"/>
              </a:spcBef>
              <a:spcAft>
                <a:spcPts val="0"/>
              </a:spcAft>
              <a:buFont typeface="Wingdings" panose="05000000000000000000" pitchFamily="2" charset="2"/>
              <a:buChar char="ü"/>
            </a:pPr>
            <a:r>
              <a:rPr lang="en-US" sz="2200" dirty="0" smtClean="0"/>
              <a:t>Being non-judgmental</a:t>
            </a:r>
          </a:p>
          <a:p>
            <a:pPr marL="803275" lvl="1" indent="-334963">
              <a:spcBef>
                <a:spcPts val="0"/>
              </a:spcBef>
              <a:spcAft>
                <a:spcPts val="0"/>
              </a:spcAft>
              <a:buFont typeface="Wingdings" panose="05000000000000000000" pitchFamily="2" charset="2"/>
              <a:buChar char="ü"/>
            </a:pPr>
            <a:r>
              <a:rPr lang="en-US" sz="2200" dirty="0" smtClean="0"/>
              <a:t>Listening carefully</a:t>
            </a:r>
          </a:p>
          <a:p>
            <a:pPr marL="803275" lvl="1" indent="-334963">
              <a:spcBef>
                <a:spcPts val="0"/>
              </a:spcBef>
              <a:spcAft>
                <a:spcPts val="0"/>
              </a:spcAft>
              <a:buFont typeface="Wingdings" panose="05000000000000000000" pitchFamily="2" charset="2"/>
              <a:buChar char="ü"/>
            </a:pPr>
            <a:r>
              <a:rPr lang="en-US" sz="2200" dirty="0" smtClean="0"/>
              <a:t>Asking permission to discuss, </a:t>
            </a:r>
            <a:br>
              <a:rPr lang="en-US" sz="2200" dirty="0" smtClean="0"/>
            </a:br>
            <a:r>
              <a:rPr lang="en-US" sz="2200" dirty="0" smtClean="0"/>
              <a:t>share information</a:t>
            </a:r>
          </a:p>
          <a:p>
            <a:pPr marL="803275" lvl="1" indent="-334963">
              <a:spcBef>
                <a:spcPts val="0"/>
              </a:spcBef>
              <a:spcAft>
                <a:spcPts val="0"/>
              </a:spcAft>
              <a:buFont typeface="Wingdings" panose="05000000000000000000" pitchFamily="2" charset="2"/>
              <a:buChar char="ü"/>
            </a:pPr>
            <a:r>
              <a:rPr lang="en-US" sz="2200" dirty="0" smtClean="0"/>
              <a:t>Showing care, compassion, interest</a:t>
            </a:r>
          </a:p>
          <a:p>
            <a:pPr marL="803275" lvl="1" indent="-334963">
              <a:spcBef>
                <a:spcPts val="0"/>
              </a:spcBef>
              <a:spcAft>
                <a:spcPts val="0"/>
              </a:spcAft>
              <a:buFont typeface="Wingdings" panose="05000000000000000000" pitchFamily="2" charset="2"/>
              <a:buChar char="ü"/>
            </a:pPr>
            <a:r>
              <a:rPr lang="en-US" sz="2200" dirty="0" smtClean="0"/>
              <a:t>Giving advice in limited situations (e.g., if the person refuses to engage; asks for your thoughts)</a:t>
            </a:r>
          </a:p>
          <a:p>
            <a:pPr marL="468312" lvl="1" indent="0" algn="ctr">
              <a:spcBef>
                <a:spcPts val="1200"/>
              </a:spcBef>
              <a:spcAft>
                <a:spcPts val="0"/>
              </a:spcAft>
              <a:buNone/>
            </a:pPr>
            <a:r>
              <a:rPr lang="en-US" sz="2400" b="1" dirty="0" smtClean="0">
                <a:solidFill>
                  <a:srgbClr val="C00000"/>
                </a:solidFill>
                <a:latin typeface="Lucida Calligraphy" panose="03010101010101010101" pitchFamily="66" charset="0"/>
              </a:rPr>
              <a:t>Follows a structure, but </a:t>
            </a:r>
            <a:br>
              <a:rPr lang="en-US" sz="2400" b="1" dirty="0" smtClean="0">
                <a:solidFill>
                  <a:srgbClr val="C00000"/>
                </a:solidFill>
                <a:latin typeface="Lucida Calligraphy" panose="03010101010101010101" pitchFamily="66" charset="0"/>
              </a:rPr>
            </a:br>
            <a:r>
              <a:rPr lang="en-US" sz="2400" b="1" dirty="0" smtClean="0">
                <a:solidFill>
                  <a:srgbClr val="C00000"/>
                </a:solidFill>
                <a:latin typeface="Lucida Calligraphy" panose="03010101010101010101" pitchFamily="66" charset="0"/>
              </a:rPr>
              <a:t>there is rarely ONE “right” way!</a:t>
            </a:r>
          </a:p>
        </p:txBody>
      </p:sp>
      <p:sp>
        <p:nvSpPr>
          <p:cNvPr id="5" name="Title 1"/>
          <p:cNvSpPr>
            <a:spLocks noGrp="1"/>
          </p:cNvSpPr>
          <p:nvPr>
            <p:ph type="title"/>
          </p:nvPr>
        </p:nvSpPr>
        <p:spPr>
          <a:xfrm>
            <a:off x="982134" y="457201"/>
            <a:ext cx="7704667" cy="1554480"/>
          </a:xfrm>
        </p:spPr>
        <p:txBody>
          <a:bodyPr/>
          <a:lstStyle/>
          <a:p>
            <a:r>
              <a:rPr lang="en-US" dirty="0" smtClean="0"/>
              <a:t>Summary</a:t>
            </a:r>
            <a:endParaRPr lang="en-US" dirty="0"/>
          </a:p>
        </p:txBody>
      </p:sp>
      <p:pic>
        <p:nvPicPr>
          <p:cNvPr id="10" name="Picture 9"/>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770266" y="1781906"/>
            <a:ext cx="2286000" cy="2286000"/>
          </a:xfrm>
          <a:prstGeom prst="rect">
            <a:avLst/>
          </a:prstGeom>
        </p:spPr>
      </p:pic>
    </p:spTree>
    <p:extLst>
      <p:ext uri="{BB962C8B-B14F-4D97-AF65-F5344CB8AC3E}">
        <p14:creationId xmlns:p14="http://schemas.microsoft.com/office/powerpoint/2010/main" val="18253887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Strategies in Brief Intervention</a:t>
            </a:r>
            <a:endParaRPr lang="en-US" dirty="0"/>
          </a:p>
        </p:txBody>
      </p:sp>
      <p:sp>
        <p:nvSpPr>
          <p:cNvPr id="3" name="Content Placeholder 2"/>
          <p:cNvSpPr>
            <a:spLocks noGrp="1"/>
          </p:cNvSpPr>
          <p:nvPr>
            <p:ph idx="1"/>
          </p:nvPr>
        </p:nvSpPr>
        <p:spPr/>
        <p:txBody>
          <a:bodyPr>
            <a:normAutofit/>
          </a:bodyPr>
          <a:lstStyle/>
          <a:p>
            <a:pPr>
              <a:lnSpc>
                <a:spcPct val="100000"/>
              </a:lnSpc>
              <a:spcBef>
                <a:spcPts val="0"/>
              </a:spcBef>
              <a:spcAft>
                <a:spcPts val="1200"/>
              </a:spcAft>
            </a:pPr>
            <a:r>
              <a:rPr lang="en-US" sz="2600" dirty="0" smtClean="0"/>
              <a:t>Change talk</a:t>
            </a:r>
            <a:endParaRPr lang="en-US" sz="2600" dirty="0"/>
          </a:p>
          <a:p>
            <a:pPr>
              <a:lnSpc>
                <a:spcPct val="100000"/>
              </a:lnSpc>
              <a:spcBef>
                <a:spcPts val="0"/>
              </a:spcBef>
              <a:spcAft>
                <a:spcPts val="1200"/>
              </a:spcAft>
            </a:pPr>
            <a:r>
              <a:rPr lang="en-US" sz="2600" dirty="0" smtClean="0"/>
              <a:t>Decisional balance</a:t>
            </a:r>
            <a:endParaRPr lang="en-US" sz="2600" dirty="0"/>
          </a:p>
          <a:p>
            <a:pPr>
              <a:lnSpc>
                <a:spcPct val="100000"/>
              </a:lnSpc>
              <a:spcBef>
                <a:spcPts val="0"/>
              </a:spcBef>
              <a:spcAft>
                <a:spcPts val="1200"/>
              </a:spcAft>
            </a:pPr>
            <a:r>
              <a:rPr lang="en-US" sz="2600" dirty="0" smtClean="0"/>
              <a:t>Readiness ruler</a:t>
            </a:r>
            <a:endParaRPr lang="en-US" sz="2600" dirty="0"/>
          </a:p>
          <a:p>
            <a:pPr>
              <a:lnSpc>
                <a:spcPct val="100000"/>
              </a:lnSpc>
              <a:spcBef>
                <a:spcPts val="0"/>
              </a:spcBef>
              <a:spcAft>
                <a:spcPts val="1200"/>
              </a:spcAft>
            </a:pPr>
            <a:r>
              <a:rPr lang="en-US" sz="2600" dirty="0" smtClean="0"/>
              <a:t>Personalized </a:t>
            </a:r>
            <a:br>
              <a:rPr lang="en-US" sz="2600" dirty="0" smtClean="0"/>
            </a:br>
            <a:r>
              <a:rPr lang="en-US" sz="2600" dirty="0" smtClean="0"/>
              <a:t>reflective discussion</a:t>
            </a:r>
            <a:endParaRPr lang="en-US" sz="2600" dirty="0"/>
          </a:p>
        </p:txBody>
      </p:sp>
      <p:grpSp>
        <p:nvGrpSpPr>
          <p:cNvPr id="4" name="Group 3"/>
          <p:cNvGrpSpPr>
            <a:grpSpLocks noChangeAspect="1"/>
          </p:cNvGrpSpPr>
          <p:nvPr/>
        </p:nvGrpSpPr>
        <p:grpSpPr>
          <a:xfrm>
            <a:off x="4592938" y="2294816"/>
            <a:ext cx="3727744" cy="3200400"/>
            <a:chOff x="4038600" y="2361956"/>
            <a:chExt cx="4410075" cy="3786205"/>
          </a:xfrm>
        </p:grpSpPr>
        <p:pic>
          <p:nvPicPr>
            <p:cNvPr id="5" name="Picture 7" descr="\\hq-nas02\imc\PROJECTS\DSI\SBIRT-MedRes\Graphics\MI STRATEGIES\16171703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05400" y="2361956"/>
              <a:ext cx="2800350" cy="1870075"/>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pic>
          <p:nvPicPr>
            <p:cNvPr id="6" name="Picture 8" descr="\\hq-nas02\imc\PROJECTS\DSI\SBIRT-MedRes\Graphics\MI STRATEGIES\12257936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38600" y="3722461"/>
              <a:ext cx="1609725" cy="242570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pic>
          <p:nvPicPr>
            <p:cNvPr id="7" name="Picture 9" descr="\\hq-nas02\imc\PROJECTS\DSI\SBIRT-MedRes\Graphics\MI STRATEGIES\94166235.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48325" y="4232031"/>
              <a:ext cx="2800350" cy="1870075"/>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grpSp>
    </p:spTree>
    <p:extLst>
      <p:ext uri="{BB962C8B-B14F-4D97-AF65-F5344CB8AC3E}">
        <p14:creationId xmlns:p14="http://schemas.microsoft.com/office/powerpoint/2010/main" val="210065114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82132" y="2244974"/>
            <a:ext cx="7488627" cy="3368674"/>
          </a:xfrm>
        </p:spPr>
        <p:txBody>
          <a:bodyPr/>
          <a:lstStyle/>
          <a:p>
            <a:pPr marL="0" indent="0" algn="ctr">
              <a:spcBef>
                <a:spcPts val="0"/>
              </a:spcBef>
              <a:spcAft>
                <a:spcPts val="0"/>
              </a:spcAft>
              <a:buNone/>
            </a:pPr>
            <a:r>
              <a:rPr lang="en-US" sz="3200" b="1" dirty="0" smtClean="0">
                <a:solidFill>
                  <a:srgbClr val="002060"/>
                </a:solidFill>
              </a:rPr>
              <a:t>Module 4: Referral to Treatment</a:t>
            </a:r>
          </a:p>
          <a:p>
            <a:pPr marL="0" indent="0" algn="ctr">
              <a:spcBef>
                <a:spcPts val="0"/>
              </a:spcBef>
              <a:spcAft>
                <a:spcPts val="0"/>
              </a:spcAft>
              <a:buNone/>
            </a:pPr>
            <a:endParaRPr lang="en-US" sz="2600" b="1" dirty="0">
              <a:solidFill>
                <a:srgbClr val="002060"/>
              </a:solidFill>
            </a:endParaRPr>
          </a:p>
          <a:p>
            <a:pPr marL="0" indent="0" algn="ctr">
              <a:spcBef>
                <a:spcPts val="0"/>
              </a:spcBef>
              <a:spcAft>
                <a:spcPts val="0"/>
              </a:spcAft>
              <a:buNone/>
            </a:pPr>
            <a:endParaRPr lang="en-US" sz="2600" b="1" dirty="0" smtClean="0">
              <a:solidFill>
                <a:srgbClr val="002060"/>
              </a:solidFill>
            </a:endParaRPr>
          </a:p>
          <a:p>
            <a:pPr marL="0" indent="0" algn="ctr">
              <a:spcBef>
                <a:spcPts val="0"/>
              </a:spcBef>
              <a:spcAft>
                <a:spcPts val="0"/>
              </a:spcAft>
              <a:buNone/>
            </a:pPr>
            <a:endParaRPr lang="en-US" sz="2600" b="1" dirty="0">
              <a:solidFill>
                <a:srgbClr val="002060"/>
              </a:solidFill>
            </a:endParaRPr>
          </a:p>
          <a:p>
            <a:pPr marL="0" indent="0" algn="ctr">
              <a:spcBef>
                <a:spcPts val="0"/>
              </a:spcBef>
              <a:spcAft>
                <a:spcPts val="0"/>
              </a:spcAft>
              <a:buNone/>
            </a:pPr>
            <a:endParaRPr lang="en-US" sz="2600" b="1" dirty="0" smtClean="0">
              <a:solidFill>
                <a:srgbClr val="002060"/>
              </a:solidFill>
            </a:endParaRPr>
          </a:p>
          <a:p>
            <a:pPr marL="0" indent="0" algn="ctr">
              <a:spcBef>
                <a:spcPts val="0"/>
              </a:spcBef>
              <a:spcAft>
                <a:spcPts val="0"/>
              </a:spcAft>
              <a:buNone/>
            </a:pPr>
            <a:endParaRPr lang="en-US" sz="2600" b="1" dirty="0">
              <a:solidFill>
                <a:srgbClr val="002060"/>
              </a:solidFill>
            </a:endParaRPr>
          </a:p>
          <a:p>
            <a:pPr marL="0" indent="0" algn="ctr">
              <a:spcBef>
                <a:spcPts val="0"/>
              </a:spcBef>
              <a:spcAft>
                <a:spcPts val="0"/>
              </a:spcAft>
              <a:buNone/>
            </a:pPr>
            <a:endParaRPr lang="en-US" sz="2600" b="1" dirty="0" smtClean="0">
              <a:solidFill>
                <a:srgbClr val="002060"/>
              </a:solidFill>
            </a:endParaRPr>
          </a:p>
          <a:p>
            <a:pPr marL="0" indent="0" algn="ctr">
              <a:spcBef>
                <a:spcPts val="0"/>
              </a:spcBef>
              <a:spcAft>
                <a:spcPts val="0"/>
              </a:spcAft>
              <a:buNone/>
            </a:pPr>
            <a:endParaRPr lang="en-US" sz="2600" b="1" dirty="0">
              <a:solidFill>
                <a:srgbClr val="002060"/>
              </a:solidFill>
            </a:endParaRPr>
          </a:p>
          <a:p>
            <a:pPr marL="0" indent="0" algn="ctr">
              <a:spcBef>
                <a:spcPts val="0"/>
              </a:spcBef>
              <a:spcAft>
                <a:spcPts val="0"/>
              </a:spcAft>
              <a:buNone/>
            </a:pPr>
            <a:endParaRPr lang="en-US" sz="2600" b="1" dirty="0" smtClean="0">
              <a:solidFill>
                <a:srgbClr val="002060"/>
              </a:solidFill>
            </a:endParaRPr>
          </a:p>
          <a:p>
            <a:pPr marL="0" indent="0" algn="ctr">
              <a:spcBef>
                <a:spcPts val="0"/>
              </a:spcBef>
              <a:spcAft>
                <a:spcPts val="0"/>
              </a:spcAft>
              <a:buNone/>
            </a:pPr>
            <a:endParaRPr lang="en-US" sz="2600" b="1" dirty="0" smtClean="0">
              <a:solidFill>
                <a:srgbClr val="002060"/>
              </a:solidFill>
            </a:endParaRPr>
          </a:p>
        </p:txBody>
      </p:sp>
      <p:sp>
        <p:nvSpPr>
          <p:cNvPr id="5" name="Title 1"/>
          <p:cNvSpPr>
            <a:spLocks noGrp="1"/>
          </p:cNvSpPr>
          <p:nvPr>
            <p:ph type="title"/>
          </p:nvPr>
        </p:nvSpPr>
        <p:spPr>
          <a:xfrm>
            <a:off x="982134" y="457201"/>
            <a:ext cx="7704667" cy="1554480"/>
          </a:xfrm>
        </p:spPr>
        <p:txBody>
          <a:bodyPr/>
          <a:lstStyle/>
          <a:p>
            <a:r>
              <a:rPr lang="en-US" dirty="0" smtClean="0"/>
              <a:t>What’s Next?</a:t>
            </a:r>
            <a:endParaRPr lang="en-US" dirty="0"/>
          </a:p>
        </p:txBody>
      </p:sp>
      <p:grpSp>
        <p:nvGrpSpPr>
          <p:cNvPr id="6" name="Group 5"/>
          <p:cNvGrpSpPr>
            <a:grpSpLocks noChangeAspect="1"/>
          </p:cNvGrpSpPr>
          <p:nvPr/>
        </p:nvGrpSpPr>
        <p:grpSpPr>
          <a:xfrm>
            <a:off x="2478109" y="2615084"/>
            <a:ext cx="4496672" cy="3108960"/>
            <a:chOff x="2499360" y="2912012"/>
            <a:chExt cx="4717366" cy="3261546"/>
          </a:xfrm>
        </p:grpSpPr>
        <p:pic>
          <p:nvPicPr>
            <p:cNvPr id="7" name="Picture 5" descr="V:\PROJECTS\DSI\SBIRT-MedRes\Graphics\REFERRAL\117333203_2.png"/>
            <p:cNvPicPr>
              <a:picLocks noChangeAspect="1" noChangeArrowheads="1"/>
            </p:cNvPicPr>
            <p:nvPr/>
          </p:nvPicPr>
          <p:blipFill rotWithShape="1">
            <a:blip r:embed="rId3">
              <a:extLst>
                <a:ext uri="{28A0092B-C50C-407E-A947-70E740481C1C}">
                  <a14:useLocalDpi xmlns:a14="http://schemas.microsoft.com/office/drawing/2010/main" val="0"/>
                </a:ext>
              </a:extLst>
            </a:blip>
            <a:srcRect l="6780" t="9129" r="5780"/>
            <a:stretch/>
          </p:blipFill>
          <p:spPr bwMode="auto">
            <a:xfrm>
              <a:off x="2499360" y="2912012"/>
              <a:ext cx="4717366" cy="326154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2819400" y="3124200"/>
              <a:ext cx="4267200" cy="400110"/>
            </a:xfrm>
            <a:prstGeom prst="rect">
              <a:avLst/>
            </a:prstGeom>
            <a:noFill/>
          </p:spPr>
          <p:txBody>
            <a:bodyPr wrap="square" rtlCol="0">
              <a:spAutoFit/>
            </a:bodyPr>
            <a:lstStyle/>
            <a:p>
              <a:pPr algn="ctr"/>
              <a:r>
                <a:rPr lang="en-US" sz="2000" dirty="0">
                  <a:solidFill>
                    <a:prstClr val="black"/>
                  </a:solidFill>
                  <a:latin typeface="Copperplate Gothic Bold" panose="020E0705020206020404" pitchFamily="34" charset="0"/>
                </a:rPr>
                <a:t>Referral</a:t>
              </a:r>
            </a:p>
          </p:txBody>
        </p:sp>
      </p:grpSp>
    </p:spTree>
    <p:extLst>
      <p:ext uri="{BB962C8B-B14F-4D97-AF65-F5344CB8AC3E}">
        <p14:creationId xmlns:p14="http://schemas.microsoft.com/office/powerpoint/2010/main" val="406517913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Acknowledgements</a:t>
            </a:r>
            <a:endParaRPr lang="en-US" dirty="0"/>
          </a:p>
        </p:txBody>
      </p:sp>
      <p:sp>
        <p:nvSpPr>
          <p:cNvPr id="3" name="Content Placeholder 2"/>
          <p:cNvSpPr>
            <a:spLocks noGrp="1"/>
          </p:cNvSpPr>
          <p:nvPr>
            <p:ph idx="1"/>
          </p:nvPr>
        </p:nvSpPr>
        <p:spPr>
          <a:xfrm>
            <a:off x="982134" y="2550765"/>
            <a:ext cx="7704667" cy="3332816"/>
          </a:xfrm>
        </p:spPr>
        <p:txBody>
          <a:bodyPr/>
          <a:lstStyle/>
          <a:p>
            <a:pPr marL="0" indent="0">
              <a:buNone/>
            </a:pPr>
            <a:r>
              <a:rPr lang="en-US" sz="3000" dirty="0"/>
              <a:t>Content in this educational module was provided by the Substance Abuse and Mental Health Services Administration (SAMHSA) under grant to the University of Iowa with permission to adapt and use in training.</a:t>
            </a:r>
          </a:p>
          <a:p>
            <a:pPr marL="0" indent="0" algn="ctr">
              <a:buNone/>
            </a:pPr>
            <a:r>
              <a:rPr lang="en-US" sz="3000" dirty="0"/>
              <a:t>Grant #1H79TI025939-01</a:t>
            </a:r>
          </a:p>
          <a:p>
            <a:endParaRPr lang="en-US" dirty="0"/>
          </a:p>
        </p:txBody>
      </p:sp>
    </p:spTree>
    <p:extLst>
      <p:ext uri="{BB962C8B-B14F-4D97-AF65-F5344CB8AC3E}">
        <p14:creationId xmlns:p14="http://schemas.microsoft.com/office/powerpoint/2010/main" val="106193801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Acknowledgements</a:t>
            </a: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164462" y="2147116"/>
            <a:ext cx="2846221" cy="1097280"/>
          </a:xfrm>
        </p:spPr>
      </p:pic>
      <p:pic>
        <p:nvPicPr>
          <p:cNvPr id="6" name="Picture 5"/>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503569" y="3781064"/>
            <a:ext cx="3181548" cy="822960"/>
          </a:xfrm>
          <a:prstGeom prst="rect">
            <a:avLst/>
          </a:prstGeom>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27367" y="4649870"/>
            <a:ext cx="6033765" cy="1097280"/>
          </a:xfrm>
          <a:prstGeom prst="rect">
            <a:avLst/>
          </a:prstGeom>
        </p:spPr>
      </p:pic>
    </p:spTree>
    <p:extLst>
      <p:ext uri="{BB962C8B-B14F-4D97-AF65-F5344CB8AC3E}">
        <p14:creationId xmlns:p14="http://schemas.microsoft.com/office/powerpoint/2010/main" val="17455798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Change Talk</a:t>
            </a:r>
            <a:endParaRPr lang="en-US" dirty="0"/>
          </a:p>
        </p:txBody>
      </p:sp>
      <p:sp>
        <p:nvSpPr>
          <p:cNvPr id="3" name="Content Placeholder 2"/>
          <p:cNvSpPr>
            <a:spLocks noGrp="1"/>
          </p:cNvSpPr>
          <p:nvPr>
            <p:ph idx="1"/>
          </p:nvPr>
        </p:nvSpPr>
        <p:spPr/>
        <p:txBody>
          <a:bodyPr>
            <a:noAutofit/>
          </a:bodyPr>
          <a:lstStyle/>
          <a:p>
            <a:pPr marL="0" indent="0">
              <a:spcBef>
                <a:spcPts val="0"/>
              </a:spcBef>
              <a:spcAft>
                <a:spcPts val="1200"/>
              </a:spcAft>
              <a:buNone/>
            </a:pPr>
            <a:r>
              <a:rPr lang="en-US" sz="2800" dirty="0" smtClean="0"/>
              <a:t>Change </a:t>
            </a:r>
            <a:r>
              <a:rPr lang="en-US" sz="2800" dirty="0"/>
              <a:t>talk is at the heart of MI. Through our conversations, we </a:t>
            </a:r>
            <a:r>
              <a:rPr lang="en-US" sz="2800" dirty="0" smtClean="0"/>
              <a:t>elicit:</a:t>
            </a:r>
            <a:endParaRPr lang="en-US" sz="2800" dirty="0"/>
          </a:p>
          <a:p>
            <a:pPr>
              <a:spcBef>
                <a:spcPts val="0"/>
              </a:spcBef>
              <a:spcAft>
                <a:spcPts val="1200"/>
              </a:spcAft>
              <a:buClr>
                <a:schemeClr val="tx1"/>
              </a:buClr>
            </a:pPr>
            <a:r>
              <a:rPr lang="en-US" sz="2600" b="1" dirty="0" smtClean="0">
                <a:solidFill>
                  <a:srgbClr val="C00000"/>
                </a:solidFill>
              </a:rPr>
              <a:t>D</a:t>
            </a:r>
            <a:r>
              <a:rPr lang="en-US" sz="2600" dirty="0" smtClean="0"/>
              <a:t>esire – I wish/want to… </a:t>
            </a:r>
          </a:p>
          <a:p>
            <a:pPr>
              <a:spcBef>
                <a:spcPts val="0"/>
              </a:spcBef>
              <a:spcAft>
                <a:spcPts val="1200"/>
              </a:spcAft>
              <a:buClr>
                <a:schemeClr val="tx1"/>
              </a:buClr>
            </a:pPr>
            <a:r>
              <a:rPr lang="en-US" sz="2600" b="1" dirty="0" smtClean="0">
                <a:solidFill>
                  <a:srgbClr val="C00000"/>
                </a:solidFill>
              </a:rPr>
              <a:t>A</a:t>
            </a:r>
            <a:r>
              <a:rPr lang="en-US" sz="2600" dirty="0" smtClean="0"/>
              <a:t>bility – I can/could… </a:t>
            </a:r>
            <a:endParaRPr lang="en-US" sz="2600" dirty="0"/>
          </a:p>
          <a:p>
            <a:pPr>
              <a:spcBef>
                <a:spcPts val="0"/>
              </a:spcBef>
              <a:spcAft>
                <a:spcPts val="1200"/>
              </a:spcAft>
              <a:buClr>
                <a:schemeClr val="tx1"/>
              </a:buClr>
            </a:pPr>
            <a:r>
              <a:rPr lang="en-US" sz="2600" b="1" dirty="0" smtClean="0">
                <a:solidFill>
                  <a:srgbClr val="C00000"/>
                </a:solidFill>
              </a:rPr>
              <a:t>R</a:t>
            </a:r>
            <a:r>
              <a:rPr lang="en-US" sz="2600" dirty="0" smtClean="0"/>
              <a:t>easons – It’s important because… </a:t>
            </a:r>
          </a:p>
          <a:p>
            <a:pPr>
              <a:spcBef>
                <a:spcPts val="0"/>
              </a:spcBef>
              <a:spcAft>
                <a:spcPts val="1200"/>
              </a:spcAft>
              <a:buClr>
                <a:schemeClr val="tx1"/>
              </a:buClr>
            </a:pPr>
            <a:r>
              <a:rPr lang="en-US" sz="2600" b="1" dirty="0" smtClean="0">
                <a:solidFill>
                  <a:srgbClr val="C00000"/>
                </a:solidFill>
              </a:rPr>
              <a:t>N</a:t>
            </a:r>
            <a:r>
              <a:rPr lang="en-US" sz="2600" dirty="0" smtClean="0"/>
              <a:t>eed – I have to… </a:t>
            </a:r>
            <a:endParaRPr lang="en-US" sz="2600" dirty="0"/>
          </a:p>
        </p:txBody>
      </p:sp>
    </p:spTree>
    <p:extLst>
      <p:ext uri="{BB962C8B-B14F-4D97-AF65-F5344CB8AC3E}">
        <p14:creationId xmlns:p14="http://schemas.microsoft.com/office/powerpoint/2010/main" val="18098006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Change Talk</a:t>
            </a:r>
            <a:endParaRPr lang="en-US" dirty="0"/>
          </a:p>
        </p:txBody>
      </p:sp>
      <p:sp>
        <p:nvSpPr>
          <p:cNvPr id="3" name="Content Placeholder 2"/>
          <p:cNvSpPr>
            <a:spLocks noGrp="1"/>
          </p:cNvSpPr>
          <p:nvPr>
            <p:ph idx="1"/>
          </p:nvPr>
        </p:nvSpPr>
        <p:spPr/>
        <p:txBody>
          <a:bodyPr>
            <a:noAutofit/>
          </a:bodyPr>
          <a:lstStyle/>
          <a:p>
            <a:pPr marL="0" indent="0">
              <a:spcBef>
                <a:spcPts val="0"/>
              </a:spcBef>
              <a:spcAft>
                <a:spcPts val="1200"/>
              </a:spcAft>
              <a:buNone/>
            </a:pPr>
            <a:r>
              <a:rPr lang="en-US" sz="2800" dirty="0" smtClean="0"/>
              <a:t>As change </a:t>
            </a:r>
            <a:r>
              <a:rPr lang="en-US" sz="2800" dirty="0"/>
              <a:t>talk emerges, </a:t>
            </a:r>
            <a:br>
              <a:rPr lang="en-US" sz="2800" dirty="0"/>
            </a:br>
            <a:r>
              <a:rPr lang="en-US" sz="2800" dirty="0"/>
              <a:t>the goal is to </a:t>
            </a:r>
            <a:r>
              <a:rPr lang="en-US" sz="2800" b="1" dirty="0">
                <a:solidFill>
                  <a:srgbClr val="002060"/>
                </a:solidFill>
              </a:rPr>
              <a:t>affirm and </a:t>
            </a:r>
            <a:br>
              <a:rPr lang="en-US" sz="2800" b="1" dirty="0">
                <a:solidFill>
                  <a:srgbClr val="002060"/>
                </a:solidFill>
              </a:rPr>
            </a:br>
            <a:r>
              <a:rPr lang="en-US" sz="2800" b="1" dirty="0">
                <a:solidFill>
                  <a:srgbClr val="002060"/>
                </a:solidFill>
              </a:rPr>
              <a:t>reinforce </a:t>
            </a:r>
            <a:r>
              <a:rPr lang="en-US" sz="2800" b="1" dirty="0" smtClean="0">
                <a:solidFill>
                  <a:srgbClr val="002060"/>
                </a:solidFill>
              </a:rPr>
              <a:t>it</a:t>
            </a:r>
            <a:endParaRPr lang="en-US" sz="2800" dirty="0"/>
          </a:p>
          <a:p>
            <a:pPr>
              <a:spcBef>
                <a:spcPts val="0"/>
              </a:spcBef>
              <a:spcAft>
                <a:spcPts val="1200"/>
              </a:spcAft>
              <a:buClr>
                <a:schemeClr val="tx1"/>
              </a:buClr>
            </a:pPr>
            <a:r>
              <a:rPr lang="en-US" sz="2600" dirty="0" smtClean="0"/>
              <a:t>Reflect </a:t>
            </a:r>
            <a:r>
              <a:rPr lang="en-US" sz="2600" dirty="0"/>
              <a:t>and summarize </a:t>
            </a:r>
            <a:r>
              <a:rPr lang="en-US" sz="2600" dirty="0" smtClean="0"/>
              <a:t/>
            </a:r>
            <a:br>
              <a:rPr lang="en-US" sz="2600" dirty="0" smtClean="0"/>
            </a:br>
            <a:r>
              <a:rPr lang="en-US" sz="2600" dirty="0" smtClean="0"/>
              <a:t>consequences </a:t>
            </a:r>
            <a:r>
              <a:rPr lang="en-US" sz="2600" dirty="0"/>
              <a:t>of the </a:t>
            </a:r>
            <a:r>
              <a:rPr lang="en-US" sz="2600" dirty="0" smtClean="0"/>
              <a:t/>
            </a:r>
            <a:br>
              <a:rPr lang="en-US" sz="2600" dirty="0" smtClean="0"/>
            </a:br>
            <a:r>
              <a:rPr lang="en-US" sz="2600" dirty="0" smtClean="0"/>
              <a:t>behavior identified </a:t>
            </a:r>
            <a:r>
              <a:rPr lang="en-US" sz="2600" dirty="0"/>
              <a:t>by the patient</a:t>
            </a:r>
          </a:p>
          <a:p>
            <a:pPr>
              <a:spcBef>
                <a:spcPts val="0"/>
              </a:spcBef>
              <a:spcAft>
                <a:spcPts val="1200"/>
              </a:spcAft>
              <a:buClr>
                <a:schemeClr val="tx1"/>
              </a:buClr>
            </a:pPr>
            <a:r>
              <a:rPr lang="en-US" sz="2600" dirty="0" smtClean="0"/>
              <a:t>Example: </a:t>
            </a:r>
            <a:r>
              <a:rPr lang="en-US" sz="2600" i="1" dirty="0"/>
              <a:t>“You are quite concerned about the effects your drinking may be having on your family. Being a good parent is important to you</a:t>
            </a:r>
            <a:r>
              <a:rPr lang="en-US" sz="2600" i="1" dirty="0" smtClean="0"/>
              <a:t>.”</a:t>
            </a:r>
            <a:endParaRPr lang="en-US" sz="2600" dirty="0"/>
          </a:p>
        </p:txBody>
      </p:sp>
      <p:pic>
        <p:nvPicPr>
          <p:cNvPr id="5" name="Picture 2" descr="V:\PROJECTS\DSI\SBIRT-MedRes\Images\16307862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05421" y="1940728"/>
            <a:ext cx="2882345" cy="192024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776402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Decisional Balance</a:t>
            </a:r>
            <a:endParaRPr lang="en-US" dirty="0"/>
          </a:p>
        </p:txBody>
      </p:sp>
      <p:sp>
        <p:nvSpPr>
          <p:cNvPr id="3" name="Content Placeholder 2"/>
          <p:cNvSpPr>
            <a:spLocks noGrp="1"/>
          </p:cNvSpPr>
          <p:nvPr>
            <p:ph idx="1"/>
          </p:nvPr>
        </p:nvSpPr>
        <p:spPr/>
        <p:txBody>
          <a:bodyPr>
            <a:noAutofit/>
          </a:bodyPr>
          <a:lstStyle/>
          <a:p>
            <a:pPr>
              <a:spcBef>
                <a:spcPts val="600"/>
              </a:spcBef>
              <a:spcAft>
                <a:spcPts val="1200"/>
              </a:spcAft>
            </a:pPr>
            <a:r>
              <a:rPr lang="en-US" altLang="en-US" sz="2600" dirty="0" smtClean="0"/>
              <a:t>Highlights </a:t>
            </a:r>
            <a:r>
              <a:rPr lang="en-US" altLang="en-US" sz="2600" dirty="0"/>
              <a:t>the individual’s </a:t>
            </a:r>
            <a:r>
              <a:rPr lang="en-US" altLang="en-US" sz="2600" dirty="0" smtClean="0"/>
              <a:t/>
            </a:r>
            <a:br>
              <a:rPr lang="en-US" altLang="en-US" sz="2600" dirty="0" smtClean="0"/>
            </a:br>
            <a:r>
              <a:rPr lang="en-US" altLang="en-US" sz="2600" dirty="0" smtClean="0"/>
              <a:t>ambivalence</a:t>
            </a:r>
            <a:r>
              <a:rPr lang="en-US" altLang="en-US" sz="2600" dirty="0"/>
              <a:t/>
            </a:r>
            <a:br>
              <a:rPr lang="en-US" altLang="en-US" sz="2600" dirty="0"/>
            </a:br>
            <a:r>
              <a:rPr lang="en-US" altLang="en-US" sz="2600" dirty="0"/>
              <a:t>(maintaining versus </a:t>
            </a:r>
            <a:r>
              <a:rPr lang="en-US" altLang="en-US" sz="2600" dirty="0" smtClean="0"/>
              <a:t/>
            </a:r>
            <a:br>
              <a:rPr lang="en-US" altLang="en-US" sz="2600" dirty="0" smtClean="0"/>
            </a:br>
            <a:r>
              <a:rPr lang="en-US" altLang="en-US" sz="2600" dirty="0" smtClean="0"/>
              <a:t>changing </a:t>
            </a:r>
            <a:r>
              <a:rPr lang="en-US" altLang="en-US" sz="2600" dirty="0"/>
              <a:t>a behavior</a:t>
            </a:r>
            <a:r>
              <a:rPr lang="en-US" altLang="en-US" sz="2600" dirty="0" smtClean="0"/>
              <a:t>)</a:t>
            </a:r>
          </a:p>
          <a:p>
            <a:pPr>
              <a:spcBef>
                <a:spcPts val="600"/>
              </a:spcBef>
              <a:spcAft>
                <a:spcPts val="1200"/>
              </a:spcAft>
            </a:pPr>
            <a:r>
              <a:rPr lang="en-US" altLang="en-US" sz="2600" dirty="0" smtClean="0"/>
              <a:t>Leverages </a:t>
            </a:r>
            <a:r>
              <a:rPr lang="en-US" altLang="en-US" sz="2600" dirty="0"/>
              <a:t>the costs </a:t>
            </a:r>
            <a:r>
              <a:rPr lang="en-US" altLang="en-US" sz="2600" dirty="0" smtClean="0"/>
              <a:t/>
            </a:r>
            <a:br>
              <a:rPr lang="en-US" altLang="en-US" sz="2600" dirty="0" smtClean="0"/>
            </a:br>
            <a:r>
              <a:rPr lang="en-US" altLang="en-US" sz="2600" dirty="0" smtClean="0"/>
              <a:t>versus </a:t>
            </a:r>
            <a:r>
              <a:rPr lang="en-US" altLang="en-US" sz="2600" dirty="0"/>
              <a:t>the </a:t>
            </a:r>
            <a:r>
              <a:rPr lang="en-US" altLang="en-US" sz="2600" dirty="0" smtClean="0"/>
              <a:t>benefits</a:t>
            </a:r>
            <a:endParaRPr lang="en-US" altLang="en-US" sz="2600" dirty="0"/>
          </a:p>
        </p:txBody>
      </p:sp>
      <p:pic>
        <p:nvPicPr>
          <p:cNvPr id="4" name="Picture 3"/>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798245" y="2540886"/>
            <a:ext cx="3964755" cy="2583773"/>
          </a:xfrm>
          <a:prstGeom prst="rect">
            <a:avLst/>
          </a:prstGeom>
        </p:spPr>
      </p:pic>
    </p:spTree>
    <p:extLst>
      <p:ext uri="{BB962C8B-B14F-4D97-AF65-F5344CB8AC3E}">
        <p14:creationId xmlns:p14="http://schemas.microsoft.com/office/powerpoint/2010/main" val="15831143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Decisional Balance</a:t>
            </a:r>
            <a:endParaRPr lang="en-US" dirty="0"/>
          </a:p>
        </p:txBody>
      </p:sp>
      <p:sp>
        <p:nvSpPr>
          <p:cNvPr id="3" name="Content Placeholder 2"/>
          <p:cNvSpPr>
            <a:spLocks noGrp="1"/>
          </p:cNvSpPr>
          <p:nvPr>
            <p:ph idx="1"/>
          </p:nvPr>
        </p:nvSpPr>
        <p:spPr/>
        <p:txBody>
          <a:bodyPr>
            <a:noAutofit/>
          </a:bodyPr>
          <a:lstStyle/>
          <a:p>
            <a:pPr>
              <a:spcBef>
                <a:spcPts val="0"/>
              </a:spcBef>
              <a:spcAft>
                <a:spcPts val="1200"/>
              </a:spcAft>
            </a:pPr>
            <a:r>
              <a:rPr lang="en-US" altLang="en-US" sz="2600" dirty="0" smtClean="0"/>
              <a:t>Accepts all answers</a:t>
            </a:r>
          </a:p>
          <a:p>
            <a:pPr>
              <a:spcBef>
                <a:spcPts val="0"/>
              </a:spcBef>
              <a:spcAft>
                <a:spcPts val="1200"/>
              </a:spcAft>
            </a:pPr>
            <a:r>
              <a:rPr lang="en-US" altLang="en-US" sz="2600" dirty="0" smtClean="0"/>
              <a:t>Explore answers</a:t>
            </a:r>
          </a:p>
          <a:p>
            <a:pPr>
              <a:spcBef>
                <a:spcPts val="0"/>
              </a:spcBef>
              <a:spcAft>
                <a:spcPts val="1200"/>
              </a:spcAft>
            </a:pPr>
            <a:r>
              <a:rPr lang="en-US" altLang="en-US" sz="2600" dirty="0" smtClean="0"/>
              <a:t>Note </a:t>
            </a:r>
            <a:r>
              <a:rPr lang="en-US" sz="2600" dirty="0"/>
              <a:t>both the benefits </a:t>
            </a:r>
            <a:r>
              <a:rPr lang="en-US" sz="2600" dirty="0" smtClean="0"/>
              <a:t/>
            </a:r>
            <a:br>
              <a:rPr lang="en-US" sz="2600" dirty="0" smtClean="0"/>
            </a:br>
            <a:r>
              <a:rPr lang="en-US" sz="2600" dirty="0" smtClean="0"/>
              <a:t>and </a:t>
            </a:r>
            <a:r>
              <a:rPr lang="en-US" sz="2600" dirty="0"/>
              <a:t>costs of current </a:t>
            </a:r>
            <a:r>
              <a:rPr lang="en-US" sz="2600" dirty="0" smtClean="0"/>
              <a:t/>
            </a:r>
            <a:br>
              <a:rPr lang="en-US" sz="2600" dirty="0" smtClean="0"/>
            </a:br>
            <a:r>
              <a:rPr lang="en-US" sz="2600" dirty="0" smtClean="0"/>
              <a:t>behavior </a:t>
            </a:r>
            <a:r>
              <a:rPr lang="en-US" sz="2600" dirty="0"/>
              <a:t>and </a:t>
            </a:r>
            <a:r>
              <a:rPr lang="en-US" sz="2600" dirty="0" smtClean="0"/>
              <a:t>change</a:t>
            </a:r>
          </a:p>
          <a:p>
            <a:pPr>
              <a:spcBef>
                <a:spcPts val="0"/>
              </a:spcBef>
              <a:spcAft>
                <a:spcPts val="1200"/>
              </a:spcAft>
            </a:pPr>
            <a:r>
              <a:rPr lang="en-US" altLang="en-US" sz="2600" dirty="0" smtClean="0"/>
              <a:t>Explore </a:t>
            </a:r>
            <a:r>
              <a:rPr lang="en-US" sz="2600" dirty="0"/>
              <a:t>costs/benefits </a:t>
            </a:r>
            <a:r>
              <a:rPr lang="en-US" sz="2600" dirty="0" smtClean="0"/>
              <a:t/>
            </a:r>
            <a:br>
              <a:rPr lang="en-US" sz="2600" dirty="0" smtClean="0"/>
            </a:br>
            <a:r>
              <a:rPr lang="en-US" sz="2600" dirty="0" smtClean="0"/>
              <a:t>with </a:t>
            </a:r>
            <a:r>
              <a:rPr lang="en-US" sz="2600" dirty="0"/>
              <a:t>patient’s goals </a:t>
            </a:r>
            <a:r>
              <a:rPr lang="en-US" sz="2600" dirty="0" smtClean="0"/>
              <a:t/>
            </a:r>
            <a:br>
              <a:rPr lang="en-US" sz="2600" dirty="0" smtClean="0"/>
            </a:br>
            <a:r>
              <a:rPr lang="en-US" sz="2600" dirty="0" smtClean="0"/>
              <a:t>and values</a:t>
            </a:r>
            <a:endParaRPr lang="en-US" altLang="en-US" sz="2600" dirty="0"/>
          </a:p>
        </p:txBody>
      </p:sp>
      <p:grpSp>
        <p:nvGrpSpPr>
          <p:cNvPr id="5" name="Group 4"/>
          <p:cNvGrpSpPr>
            <a:grpSpLocks noChangeAspect="1"/>
          </p:cNvGrpSpPr>
          <p:nvPr/>
        </p:nvGrpSpPr>
        <p:grpSpPr>
          <a:xfrm>
            <a:off x="5181600" y="2044849"/>
            <a:ext cx="3048498" cy="3657600"/>
            <a:chOff x="5181600" y="2286000"/>
            <a:chExt cx="3249613" cy="3898900"/>
          </a:xfrm>
        </p:grpSpPr>
        <p:pic>
          <p:nvPicPr>
            <p:cNvPr id="6" name="Picture 6" descr="\\hq-nas02\imc\PROJECTS\DSI\SBIRT-MedRes\Graphics\MI STRATEGIES\160571108.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2286000"/>
              <a:ext cx="3249613" cy="389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1"/>
            <p:cNvSpPr txBox="1">
              <a:spLocks noChangeArrowheads="1"/>
            </p:cNvSpPr>
            <p:nvPr/>
          </p:nvSpPr>
          <p:spPr bwMode="auto">
            <a:xfrm>
              <a:off x="5486400" y="3341688"/>
              <a:ext cx="20574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4F6228"/>
                </a:buClr>
                <a:buFont typeface="Wingdings" pitchFamily="2" charset="2"/>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Clr>
                  <a:srgbClr val="4F6228"/>
                </a:buClr>
                <a:buFont typeface="Wingdings" pitchFamily="2" charset="2"/>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fontAlgn="base" hangingPunct="1">
                <a:spcBef>
                  <a:spcPct val="0"/>
                </a:spcBef>
                <a:spcAft>
                  <a:spcPct val="0"/>
                </a:spcAft>
                <a:buClrTx/>
                <a:buFontTx/>
                <a:buNone/>
              </a:pPr>
              <a:r>
                <a:rPr lang="en-US" altLang="en-US" sz="2800" dirty="0">
                  <a:solidFill>
                    <a:prstClr val="black"/>
                  </a:solidFill>
                  <a:latin typeface="Century Gothic" panose="020B0502020202020204" pitchFamily="34" charset="0"/>
                  <a:cs typeface="Arial" charset="0"/>
                </a:rPr>
                <a:t>Answers</a:t>
              </a:r>
            </a:p>
          </p:txBody>
        </p:sp>
      </p:grpSp>
    </p:spTree>
    <p:extLst>
      <p:ext uri="{BB962C8B-B14F-4D97-AF65-F5344CB8AC3E}">
        <p14:creationId xmlns:p14="http://schemas.microsoft.com/office/powerpoint/2010/main" val="22295523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Readiness Rulers: I-C-R</a:t>
            </a:r>
            <a:endParaRPr lang="en-US" dirty="0"/>
          </a:p>
        </p:txBody>
      </p:sp>
      <p:sp>
        <p:nvSpPr>
          <p:cNvPr id="3" name="Content Placeholder 2"/>
          <p:cNvSpPr>
            <a:spLocks noGrp="1"/>
          </p:cNvSpPr>
          <p:nvPr>
            <p:ph idx="1"/>
          </p:nvPr>
        </p:nvSpPr>
        <p:spPr/>
        <p:txBody>
          <a:bodyPr>
            <a:noAutofit/>
          </a:bodyPr>
          <a:lstStyle/>
          <a:p>
            <a:pPr marL="0" indent="0">
              <a:spcAft>
                <a:spcPts val="1200"/>
              </a:spcAft>
              <a:buNone/>
            </a:pPr>
            <a:r>
              <a:rPr lang="en-US" altLang="en-US" sz="2800" dirty="0" smtClean="0"/>
              <a:t>Readiness rulers can </a:t>
            </a:r>
            <a:br>
              <a:rPr lang="en-US" altLang="en-US" sz="2800" dirty="0" smtClean="0"/>
            </a:br>
            <a:r>
              <a:rPr lang="en-US" altLang="en-US" sz="2800" dirty="0" smtClean="0"/>
              <a:t>address: </a:t>
            </a:r>
          </a:p>
          <a:p>
            <a:pPr>
              <a:spcBef>
                <a:spcPts val="0"/>
              </a:spcBef>
              <a:spcAft>
                <a:spcPts val="1200"/>
              </a:spcAft>
            </a:pPr>
            <a:r>
              <a:rPr lang="en-US" altLang="en-US" sz="2600" dirty="0" smtClean="0"/>
              <a:t>Importance</a:t>
            </a:r>
          </a:p>
          <a:p>
            <a:pPr>
              <a:spcBef>
                <a:spcPts val="0"/>
              </a:spcBef>
              <a:spcAft>
                <a:spcPts val="1200"/>
              </a:spcAft>
            </a:pPr>
            <a:r>
              <a:rPr lang="en-US" altLang="en-US" sz="2600" dirty="0" smtClean="0"/>
              <a:t>Confidence</a:t>
            </a:r>
            <a:endParaRPr lang="en-US" sz="2600" dirty="0" smtClean="0"/>
          </a:p>
          <a:p>
            <a:pPr>
              <a:spcBef>
                <a:spcPts val="0"/>
              </a:spcBef>
              <a:spcAft>
                <a:spcPts val="1200"/>
              </a:spcAft>
            </a:pPr>
            <a:r>
              <a:rPr lang="en-US" altLang="en-US" sz="2600" dirty="0" smtClean="0"/>
              <a:t>Readiness</a:t>
            </a:r>
            <a:endParaRPr lang="en-US" altLang="en-US" sz="2600" dirty="0"/>
          </a:p>
        </p:txBody>
      </p:sp>
      <p:grpSp>
        <p:nvGrpSpPr>
          <p:cNvPr id="8" name="Group 7"/>
          <p:cNvGrpSpPr>
            <a:grpSpLocks noChangeAspect="1"/>
          </p:cNvGrpSpPr>
          <p:nvPr/>
        </p:nvGrpSpPr>
        <p:grpSpPr>
          <a:xfrm>
            <a:off x="4720143" y="2096333"/>
            <a:ext cx="3160809" cy="3657600"/>
            <a:chOff x="5172565" y="2065338"/>
            <a:chExt cx="3753457" cy="4343400"/>
          </a:xfrm>
        </p:grpSpPr>
        <p:pic>
          <p:nvPicPr>
            <p:cNvPr id="9" name="Picture 3" descr="j029554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86463" y="2674938"/>
              <a:ext cx="227965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4"/>
            <p:cNvSpPr txBox="1">
              <a:spLocks noChangeArrowheads="1"/>
            </p:cNvSpPr>
            <p:nvPr/>
          </p:nvSpPr>
          <p:spPr bwMode="auto">
            <a:xfrm>
              <a:off x="5300663" y="2065338"/>
              <a:ext cx="3276600" cy="764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fontAlgn="base">
                <a:spcBef>
                  <a:spcPct val="50000"/>
                </a:spcBef>
                <a:spcAft>
                  <a:spcPct val="0"/>
                </a:spcAft>
                <a:defRPr/>
              </a:pPr>
              <a:r>
                <a:rPr lang="en-US" sz="4000" dirty="0">
                  <a:solidFill>
                    <a:srgbClr val="70AD47">
                      <a:lumMod val="50000"/>
                    </a:srgbClr>
                  </a:solidFill>
                  <a:latin typeface="Gill Sans MT" pitchFamily="34" charset="0"/>
                </a:rPr>
                <a:t>Confidence</a:t>
              </a:r>
            </a:p>
          </p:txBody>
        </p:sp>
        <p:sp>
          <p:nvSpPr>
            <p:cNvPr id="11" name="Text Box 5"/>
            <p:cNvSpPr txBox="1">
              <a:spLocks noChangeArrowheads="1"/>
            </p:cNvSpPr>
            <p:nvPr/>
          </p:nvSpPr>
          <p:spPr bwMode="auto">
            <a:xfrm rot="5078394">
              <a:off x="6902450" y="3737466"/>
              <a:ext cx="3282950" cy="764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fontAlgn="base">
                <a:spcBef>
                  <a:spcPct val="50000"/>
                </a:spcBef>
                <a:spcAft>
                  <a:spcPct val="0"/>
                </a:spcAft>
                <a:defRPr/>
              </a:pPr>
              <a:r>
                <a:rPr lang="en-US" sz="4000" dirty="0">
                  <a:solidFill>
                    <a:srgbClr val="70AD47">
                      <a:lumMod val="50000"/>
                    </a:srgbClr>
                  </a:solidFill>
                  <a:latin typeface="Gill Sans MT" pitchFamily="34" charset="0"/>
                </a:rPr>
                <a:t>Readiness</a:t>
              </a:r>
            </a:p>
          </p:txBody>
        </p:sp>
        <p:sp>
          <p:nvSpPr>
            <p:cNvPr id="12" name="Text Box 6"/>
            <p:cNvSpPr txBox="1">
              <a:spLocks noChangeArrowheads="1"/>
            </p:cNvSpPr>
            <p:nvPr/>
          </p:nvSpPr>
          <p:spPr bwMode="auto">
            <a:xfrm rot="16059001">
              <a:off x="3917950" y="4097829"/>
              <a:ext cx="3273425" cy="764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fontAlgn="base">
                <a:spcBef>
                  <a:spcPct val="50000"/>
                </a:spcBef>
                <a:spcAft>
                  <a:spcPct val="0"/>
                </a:spcAft>
                <a:defRPr/>
              </a:pPr>
              <a:r>
                <a:rPr lang="en-US" sz="4000" dirty="0">
                  <a:solidFill>
                    <a:srgbClr val="70AD47">
                      <a:lumMod val="50000"/>
                    </a:srgbClr>
                  </a:solidFill>
                  <a:latin typeface="Gill Sans MT" pitchFamily="34" charset="0"/>
                </a:rPr>
                <a:t>Importance</a:t>
              </a:r>
            </a:p>
          </p:txBody>
        </p:sp>
      </p:grpSp>
    </p:spTree>
    <p:extLst>
      <p:ext uri="{BB962C8B-B14F-4D97-AF65-F5344CB8AC3E}">
        <p14:creationId xmlns:p14="http://schemas.microsoft.com/office/powerpoint/2010/main" val="37563915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BIRT Theme - Training Modules">
  <a:themeElements>
    <a:clrScheme name="Yellow">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resentation11" id="{0A25C1F8-960B-48AB-AC56-2E8E256E4A47}" vid="{5517FC3D-BECA-479B-8405-71F7C035877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SBIRT Template - Training Modules</Template>
  <TotalTime>3602</TotalTime>
  <Words>3812</Words>
  <Application>Microsoft Office PowerPoint</Application>
  <PresentationFormat>On-screen Show (4:3)</PresentationFormat>
  <Paragraphs>394</Paragraphs>
  <Slides>42</Slides>
  <Notes>42</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42</vt:i4>
      </vt:variant>
    </vt:vector>
  </HeadingPairs>
  <TitlesOfParts>
    <vt:vector size="54" baseType="lpstr">
      <vt:lpstr>MS Mincho</vt:lpstr>
      <vt:lpstr>Arial</vt:lpstr>
      <vt:lpstr>Articulate</vt:lpstr>
      <vt:lpstr>Book Antiqua</vt:lpstr>
      <vt:lpstr>Calibri</vt:lpstr>
      <vt:lpstr>Century Gothic</vt:lpstr>
      <vt:lpstr>Copperplate Gothic Bold</vt:lpstr>
      <vt:lpstr>Gill Sans MT</vt:lpstr>
      <vt:lpstr>Lucida Calligraphy</vt:lpstr>
      <vt:lpstr>Wingdings</vt:lpstr>
      <vt:lpstr>SBIRT Theme - Training Modules</vt:lpstr>
      <vt:lpstr>Document</vt:lpstr>
      <vt:lpstr>Screening, Brief Intervention, and Referral to Treatment (SBIRT) Core Curriculum:  Brief Intervention</vt:lpstr>
      <vt:lpstr>Goals for Today</vt:lpstr>
      <vt:lpstr>Brief Intervention (BI)</vt:lpstr>
      <vt:lpstr>Strategies in Brief Intervention</vt:lpstr>
      <vt:lpstr>Change Talk</vt:lpstr>
      <vt:lpstr>Change Talk</vt:lpstr>
      <vt:lpstr>Decisional Balance</vt:lpstr>
      <vt:lpstr>Decisional Balance</vt:lpstr>
      <vt:lpstr>Readiness Rulers: I-C-R</vt:lpstr>
      <vt:lpstr>Readiness Ruler</vt:lpstr>
      <vt:lpstr>Personalized Reflective Discussion</vt:lpstr>
      <vt:lpstr>Personalized Reflective Discussion</vt:lpstr>
      <vt:lpstr>Initiating Reflective Discussion</vt:lpstr>
      <vt:lpstr>Providing Feedback</vt:lpstr>
      <vt:lpstr>Brief Intervention</vt:lpstr>
      <vt:lpstr>Brief Negotiated Interview</vt:lpstr>
      <vt:lpstr>Brief Negotiated Interview Steps</vt:lpstr>
      <vt:lpstr>PowerPoint Presentation</vt:lpstr>
      <vt:lpstr>PowerPoint Presentation</vt:lpstr>
      <vt:lpstr>1. Build Rapport → Raise the Subject</vt:lpstr>
      <vt:lpstr>2. Discuss the Pros and Cons</vt:lpstr>
      <vt:lpstr>2. Discuss the Pros and Cons</vt:lpstr>
      <vt:lpstr>2. Discuss the Pros and Cons</vt:lpstr>
      <vt:lpstr>2. Discuss the Pros and Cons</vt:lpstr>
      <vt:lpstr>2. Discuss the Pros and Cons</vt:lpstr>
      <vt:lpstr>3. Provide Information &amp; Feedback</vt:lpstr>
      <vt:lpstr>3. Provide Information &amp; Feedback</vt:lpstr>
      <vt:lpstr>3. Provide Information &amp; Feedback</vt:lpstr>
      <vt:lpstr>4. Use a Readiness Ruler</vt:lpstr>
      <vt:lpstr>4. Use a Readiness Ruler</vt:lpstr>
      <vt:lpstr>4. Use a Readiness Ruler</vt:lpstr>
      <vt:lpstr>5. Negotiate an Action Plan</vt:lpstr>
      <vt:lpstr>5. Negotiate an Action Plan</vt:lpstr>
      <vt:lpstr>5. Negotiate an Action Plan</vt:lpstr>
      <vt:lpstr>5. Negotiate an Action Plan</vt:lpstr>
      <vt:lpstr>Example: At-Risk Drinking Plan</vt:lpstr>
      <vt:lpstr>Example: High-Risk Drinking Plan</vt:lpstr>
      <vt:lpstr>Summary: OARS throughout!</vt:lpstr>
      <vt:lpstr>Summary</vt:lpstr>
      <vt:lpstr>What’s Next?</vt:lpstr>
      <vt:lpstr>Acknowledgements</vt:lpstr>
      <vt:lpstr>Acknowledgements</vt:lpstr>
    </vt:vector>
  </TitlesOfParts>
  <Company>University of Iowa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Kosobucki, Mary A</dc:creator>
  <cp:lastModifiedBy>Kosobucki, Mary A</cp:lastModifiedBy>
  <cp:revision>321</cp:revision>
  <dcterms:created xsi:type="dcterms:W3CDTF">2017-12-20T18:56:29Z</dcterms:created>
  <dcterms:modified xsi:type="dcterms:W3CDTF">2018-07-10T21:30:52Z</dcterms:modified>
</cp:coreProperties>
</file>