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9"/>
  </p:notesMasterIdLst>
  <p:handoutMasterIdLst>
    <p:handoutMasterId r:id="rId40"/>
  </p:handoutMasterIdLst>
  <p:sldIdLst>
    <p:sldId id="258" r:id="rId2"/>
    <p:sldId id="262" r:id="rId3"/>
    <p:sldId id="323" r:id="rId4"/>
    <p:sldId id="259" r:id="rId5"/>
    <p:sldId id="307" r:id="rId6"/>
    <p:sldId id="261" r:id="rId7"/>
    <p:sldId id="324" r:id="rId8"/>
    <p:sldId id="265" r:id="rId9"/>
    <p:sldId id="325" r:id="rId10"/>
    <p:sldId id="298" r:id="rId11"/>
    <p:sldId id="342" r:id="rId12"/>
    <p:sldId id="295" r:id="rId13"/>
    <p:sldId id="327" r:id="rId14"/>
    <p:sldId id="328" r:id="rId15"/>
    <p:sldId id="329" r:id="rId16"/>
    <p:sldId id="330" r:id="rId17"/>
    <p:sldId id="309" r:id="rId18"/>
    <p:sldId id="331" r:id="rId19"/>
    <p:sldId id="332" r:id="rId20"/>
    <p:sldId id="293" r:id="rId21"/>
    <p:sldId id="310" r:id="rId22"/>
    <p:sldId id="333" r:id="rId23"/>
    <p:sldId id="308" r:id="rId24"/>
    <p:sldId id="334" r:id="rId25"/>
    <p:sldId id="294" r:id="rId26"/>
    <p:sldId id="305" r:id="rId27"/>
    <p:sldId id="335" r:id="rId28"/>
    <p:sldId id="336" r:id="rId29"/>
    <p:sldId id="337" r:id="rId30"/>
    <p:sldId id="338" r:id="rId31"/>
    <p:sldId id="297" r:id="rId32"/>
    <p:sldId id="339" r:id="rId33"/>
    <p:sldId id="340" r:id="rId34"/>
    <p:sldId id="314" r:id="rId35"/>
    <p:sldId id="341" r:id="rId36"/>
    <p:sldId id="343" r:id="rId37"/>
    <p:sldId id="34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0000FF"/>
    <a:srgbClr val="CDCDDD"/>
    <a:srgbClr val="C3C3D7"/>
    <a:srgbClr val="FF9900"/>
    <a:srgbClr val="FFFF00"/>
    <a:srgbClr val="FFFF66"/>
    <a:srgbClr val="E7F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652" autoAdjust="0"/>
  </p:normalViewPr>
  <p:slideViewPr>
    <p:cSldViewPr snapToGrid="0">
      <p:cViewPr varScale="1">
        <p:scale>
          <a:sx n="88" d="100"/>
          <a:sy n="88" d="100"/>
        </p:scale>
        <p:origin x="1171" y="72"/>
      </p:cViewPr>
      <p:guideLst/>
    </p:cSldViewPr>
  </p:slideViewPr>
  <p:notesTextViewPr>
    <p:cViewPr>
      <p:scale>
        <a:sx n="150" d="100"/>
        <a:sy n="150" d="100"/>
      </p:scale>
      <p:origin x="0" y="0"/>
    </p:cViewPr>
  </p:notesTextViewPr>
  <p:notesViewPr>
    <p:cSldViewPr snapToGrid="0">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8A643-9580-43EF-975A-C5840CBF0621}"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US"/>
        </a:p>
      </dgm:t>
    </dgm:pt>
    <dgm:pt modelId="{719F0B92-E3E4-4DEB-87BA-0ABFF2BF9BB3}">
      <dgm:prSet phldrT="[Text]"/>
      <dgm:spPr>
        <a:solidFill>
          <a:srgbClr val="7030A0"/>
        </a:solidFill>
        <a:ln>
          <a:solidFill>
            <a:srgbClr val="002060"/>
          </a:solidFill>
        </a:ln>
      </dgm:spPr>
      <dgm:t>
        <a:bodyPr/>
        <a:lstStyle/>
        <a:p>
          <a:r>
            <a:rPr lang="en-US" b="1" dirty="0">
              <a:latin typeface="Century Gothic" pitchFamily="34" charset="0"/>
            </a:rPr>
            <a:t>Negative</a:t>
          </a:r>
        </a:p>
      </dgm:t>
    </dgm:pt>
    <dgm:pt modelId="{6539B5B1-11C1-47E9-A7EB-0874551C6F4E}" type="parTrans" cxnId="{0E9DD261-8FBF-4E5E-9EDC-B28FE734167A}">
      <dgm:prSet/>
      <dgm:spPr/>
      <dgm:t>
        <a:bodyPr/>
        <a:lstStyle/>
        <a:p>
          <a:endParaRPr lang="en-US"/>
        </a:p>
      </dgm:t>
    </dgm:pt>
    <dgm:pt modelId="{8C4B9D9B-041E-413C-A174-331AB0432716}" type="sibTrans" cxnId="{0E9DD261-8FBF-4E5E-9EDC-B28FE734167A}">
      <dgm:prSet/>
      <dgm:spPr/>
      <dgm:t>
        <a:bodyPr/>
        <a:lstStyle/>
        <a:p>
          <a:endParaRPr lang="en-US"/>
        </a:p>
      </dgm:t>
    </dgm:pt>
    <dgm:pt modelId="{D56B5274-64B6-48F5-929E-12B052F3F3E7}">
      <dgm:prSet phldrT="[Text]"/>
      <dgm:spPr>
        <a:solidFill>
          <a:schemeClr val="accent4">
            <a:lumMod val="20000"/>
            <a:lumOff val="80000"/>
            <a:alpha val="90000"/>
          </a:schemeClr>
        </a:solidFill>
        <a:ln>
          <a:solidFill>
            <a:srgbClr val="7030A0">
              <a:alpha val="90000"/>
            </a:srgbClr>
          </a:solidFill>
        </a:ln>
      </dgm:spPr>
      <dgm:t>
        <a:bodyPr/>
        <a:lstStyle/>
        <a:p>
          <a:r>
            <a:rPr lang="en-US" b="1" dirty="0">
              <a:solidFill>
                <a:srgbClr val="7030A0"/>
              </a:solidFill>
              <a:latin typeface="Century Gothic" pitchFamily="34" charset="0"/>
            </a:rPr>
            <a:t>Based on previous experiences with SBIRT, 75% of prescreens are NEGATIVE</a:t>
          </a:r>
        </a:p>
      </dgm:t>
    </dgm:pt>
    <dgm:pt modelId="{BC74E23E-3122-4AFD-8FCF-45D0B7D6961B}" type="parTrans" cxnId="{2F23E718-0FBB-4690-BD07-7F4F7924C175}">
      <dgm:prSet/>
      <dgm:spPr/>
      <dgm:t>
        <a:bodyPr/>
        <a:lstStyle/>
        <a:p>
          <a:endParaRPr lang="en-US"/>
        </a:p>
      </dgm:t>
    </dgm:pt>
    <dgm:pt modelId="{DFF93556-014E-4FDE-A346-CD8BDDF876BE}" type="sibTrans" cxnId="{2F23E718-0FBB-4690-BD07-7F4F7924C175}">
      <dgm:prSet/>
      <dgm:spPr/>
      <dgm:t>
        <a:bodyPr/>
        <a:lstStyle/>
        <a:p>
          <a:endParaRPr lang="en-US"/>
        </a:p>
      </dgm:t>
    </dgm:pt>
    <dgm:pt modelId="{011BBEE7-5AEA-4A35-88B2-336E2985248A}">
      <dgm:prSet phldrT="[Text]"/>
      <dgm:spPr>
        <a:solidFill>
          <a:srgbClr val="7030A0"/>
        </a:solidFill>
        <a:ln>
          <a:solidFill>
            <a:srgbClr val="002060"/>
          </a:solidFill>
        </a:ln>
      </dgm:spPr>
      <dgm:t>
        <a:bodyPr/>
        <a:lstStyle/>
        <a:p>
          <a:r>
            <a:rPr lang="en-US" b="1" dirty="0">
              <a:latin typeface="Century Gothic" pitchFamily="34" charset="0"/>
            </a:rPr>
            <a:t>Positive</a:t>
          </a:r>
        </a:p>
      </dgm:t>
    </dgm:pt>
    <dgm:pt modelId="{9FDA03D9-D481-4CFD-9EE5-3D5FBDFA3A28}" type="parTrans" cxnId="{1E7C7676-881E-4E3B-8998-43ED99D593F5}">
      <dgm:prSet/>
      <dgm:spPr/>
      <dgm:t>
        <a:bodyPr/>
        <a:lstStyle/>
        <a:p>
          <a:endParaRPr lang="en-US"/>
        </a:p>
      </dgm:t>
    </dgm:pt>
    <dgm:pt modelId="{72C1AF5D-7D15-4CB9-B50D-E4115F891EEC}" type="sibTrans" cxnId="{1E7C7676-881E-4E3B-8998-43ED99D593F5}">
      <dgm:prSet/>
      <dgm:spPr/>
      <dgm:t>
        <a:bodyPr/>
        <a:lstStyle/>
        <a:p>
          <a:endParaRPr lang="en-US"/>
        </a:p>
      </dgm:t>
    </dgm:pt>
    <dgm:pt modelId="{F8E09D64-B049-4115-9D92-4A20E52487FA}">
      <dgm:prSet phldrT="[Text]"/>
      <dgm:spPr>
        <a:solidFill>
          <a:schemeClr val="accent4">
            <a:lumMod val="20000"/>
            <a:lumOff val="80000"/>
            <a:alpha val="90000"/>
          </a:schemeClr>
        </a:solidFill>
        <a:ln>
          <a:solidFill>
            <a:srgbClr val="7030A0">
              <a:alpha val="90000"/>
            </a:srgbClr>
          </a:solidFill>
        </a:ln>
      </dgm:spPr>
      <dgm:t>
        <a:bodyPr/>
        <a:lstStyle/>
        <a:p>
          <a:r>
            <a:rPr lang="en-US" b="1" dirty="0">
              <a:solidFill>
                <a:srgbClr val="7030A0"/>
              </a:solidFill>
              <a:latin typeface="Century Gothic" pitchFamily="34" charset="0"/>
            </a:rPr>
            <a:t>About 20% to 25% are POSITIVE, indicating you use the AUDIT, DAST, or both</a:t>
          </a:r>
        </a:p>
      </dgm:t>
    </dgm:pt>
    <dgm:pt modelId="{467D4CA7-58EF-4551-8099-4E040DF3E70C}" type="parTrans" cxnId="{E767159F-8FED-471F-9D7E-63B57B34ED73}">
      <dgm:prSet/>
      <dgm:spPr/>
      <dgm:t>
        <a:bodyPr/>
        <a:lstStyle/>
        <a:p>
          <a:endParaRPr lang="en-US"/>
        </a:p>
      </dgm:t>
    </dgm:pt>
    <dgm:pt modelId="{9A98C97E-9A36-4514-BDF1-03E78F04CAD2}" type="sibTrans" cxnId="{E767159F-8FED-471F-9D7E-63B57B34ED73}">
      <dgm:prSet/>
      <dgm:spPr/>
      <dgm:t>
        <a:bodyPr/>
        <a:lstStyle/>
        <a:p>
          <a:endParaRPr lang="en-US"/>
        </a:p>
      </dgm:t>
    </dgm:pt>
    <dgm:pt modelId="{3DF35B6E-D203-4523-AABC-9C383327D6B5}" type="pres">
      <dgm:prSet presAssocID="{3028A643-9580-43EF-975A-C5840CBF0621}" presName="Name0" presStyleCnt="0">
        <dgm:presLayoutVars>
          <dgm:dir/>
          <dgm:animLvl val="lvl"/>
          <dgm:resizeHandles val="exact"/>
        </dgm:presLayoutVars>
      </dgm:prSet>
      <dgm:spPr/>
      <dgm:t>
        <a:bodyPr/>
        <a:lstStyle/>
        <a:p>
          <a:endParaRPr lang="en-US"/>
        </a:p>
      </dgm:t>
    </dgm:pt>
    <dgm:pt modelId="{6ADB9116-0E47-45E6-BA2B-2D6D17FAE415}" type="pres">
      <dgm:prSet presAssocID="{719F0B92-E3E4-4DEB-87BA-0ABFF2BF9BB3}" presName="linNode" presStyleCnt="0"/>
      <dgm:spPr/>
    </dgm:pt>
    <dgm:pt modelId="{D135BE90-5906-47B3-BC5B-11872DC1A33E}" type="pres">
      <dgm:prSet presAssocID="{719F0B92-E3E4-4DEB-87BA-0ABFF2BF9BB3}" presName="parentText" presStyleLbl="node1" presStyleIdx="0" presStyleCnt="2" custLinFactNeighborX="-2948">
        <dgm:presLayoutVars>
          <dgm:chMax val="1"/>
          <dgm:bulletEnabled val="1"/>
        </dgm:presLayoutVars>
      </dgm:prSet>
      <dgm:spPr/>
      <dgm:t>
        <a:bodyPr/>
        <a:lstStyle/>
        <a:p>
          <a:endParaRPr lang="en-US"/>
        </a:p>
      </dgm:t>
    </dgm:pt>
    <dgm:pt modelId="{F3ADBE26-E556-4D7E-A47C-C88E3163261D}" type="pres">
      <dgm:prSet presAssocID="{719F0B92-E3E4-4DEB-87BA-0ABFF2BF9BB3}" presName="descendantText" presStyleLbl="alignAccFollowNode1" presStyleIdx="0" presStyleCnt="2" custLinFactNeighborY="0">
        <dgm:presLayoutVars>
          <dgm:bulletEnabled val="1"/>
        </dgm:presLayoutVars>
      </dgm:prSet>
      <dgm:spPr/>
      <dgm:t>
        <a:bodyPr/>
        <a:lstStyle/>
        <a:p>
          <a:endParaRPr lang="en-US"/>
        </a:p>
      </dgm:t>
    </dgm:pt>
    <dgm:pt modelId="{B2C50C0E-5CB0-47FB-8AFD-6B16ADE207FB}" type="pres">
      <dgm:prSet presAssocID="{8C4B9D9B-041E-413C-A174-331AB0432716}" presName="sp" presStyleCnt="0"/>
      <dgm:spPr/>
    </dgm:pt>
    <dgm:pt modelId="{777C8482-50FB-4E10-94DA-95894415A417}" type="pres">
      <dgm:prSet presAssocID="{011BBEE7-5AEA-4A35-88B2-336E2985248A}" presName="linNode" presStyleCnt="0"/>
      <dgm:spPr/>
    </dgm:pt>
    <dgm:pt modelId="{1B5B9315-772D-45DF-B10F-52FBEFAEF6CF}" type="pres">
      <dgm:prSet presAssocID="{011BBEE7-5AEA-4A35-88B2-336E2985248A}" presName="parentText" presStyleLbl="node1" presStyleIdx="1" presStyleCnt="2">
        <dgm:presLayoutVars>
          <dgm:chMax val="1"/>
          <dgm:bulletEnabled val="1"/>
        </dgm:presLayoutVars>
      </dgm:prSet>
      <dgm:spPr/>
      <dgm:t>
        <a:bodyPr/>
        <a:lstStyle/>
        <a:p>
          <a:endParaRPr lang="en-US"/>
        </a:p>
      </dgm:t>
    </dgm:pt>
    <dgm:pt modelId="{F66D7BDA-0329-4A43-9073-8E1E13140D0D}" type="pres">
      <dgm:prSet presAssocID="{011BBEE7-5AEA-4A35-88B2-336E2985248A}" presName="descendantText" presStyleLbl="alignAccFollowNode1" presStyleIdx="1" presStyleCnt="2" custLinFactNeighborY="0">
        <dgm:presLayoutVars>
          <dgm:bulletEnabled val="1"/>
        </dgm:presLayoutVars>
      </dgm:prSet>
      <dgm:spPr/>
      <dgm:t>
        <a:bodyPr/>
        <a:lstStyle/>
        <a:p>
          <a:endParaRPr lang="en-US"/>
        </a:p>
      </dgm:t>
    </dgm:pt>
  </dgm:ptLst>
  <dgm:cxnLst>
    <dgm:cxn modelId="{7E052E50-EA58-4F20-9818-C0BB2C10D97E}" type="presOf" srcId="{D56B5274-64B6-48F5-929E-12B052F3F3E7}" destId="{F3ADBE26-E556-4D7E-A47C-C88E3163261D}" srcOrd="0" destOrd="0" presId="urn:microsoft.com/office/officeart/2005/8/layout/vList5"/>
    <dgm:cxn modelId="{F0A11AD4-9D5A-44E8-9EC7-2C5C4EC3CE84}" type="presOf" srcId="{3028A643-9580-43EF-975A-C5840CBF0621}" destId="{3DF35B6E-D203-4523-AABC-9C383327D6B5}" srcOrd="0" destOrd="0" presId="urn:microsoft.com/office/officeart/2005/8/layout/vList5"/>
    <dgm:cxn modelId="{0E9DD261-8FBF-4E5E-9EDC-B28FE734167A}" srcId="{3028A643-9580-43EF-975A-C5840CBF0621}" destId="{719F0B92-E3E4-4DEB-87BA-0ABFF2BF9BB3}" srcOrd="0" destOrd="0" parTransId="{6539B5B1-11C1-47E9-A7EB-0874551C6F4E}" sibTransId="{8C4B9D9B-041E-413C-A174-331AB0432716}"/>
    <dgm:cxn modelId="{1E7C7676-881E-4E3B-8998-43ED99D593F5}" srcId="{3028A643-9580-43EF-975A-C5840CBF0621}" destId="{011BBEE7-5AEA-4A35-88B2-336E2985248A}" srcOrd="1" destOrd="0" parTransId="{9FDA03D9-D481-4CFD-9EE5-3D5FBDFA3A28}" sibTransId="{72C1AF5D-7D15-4CB9-B50D-E4115F891EEC}"/>
    <dgm:cxn modelId="{EF3B2FFD-2DC7-4062-9DC5-EB053B12785D}" type="presOf" srcId="{F8E09D64-B049-4115-9D92-4A20E52487FA}" destId="{F66D7BDA-0329-4A43-9073-8E1E13140D0D}" srcOrd="0" destOrd="0" presId="urn:microsoft.com/office/officeart/2005/8/layout/vList5"/>
    <dgm:cxn modelId="{2F23E718-0FBB-4690-BD07-7F4F7924C175}" srcId="{719F0B92-E3E4-4DEB-87BA-0ABFF2BF9BB3}" destId="{D56B5274-64B6-48F5-929E-12B052F3F3E7}" srcOrd="0" destOrd="0" parTransId="{BC74E23E-3122-4AFD-8FCF-45D0B7D6961B}" sibTransId="{DFF93556-014E-4FDE-A346-CD8BDDF876BE}"/>
    <dgm:cxn modelId="{E62C7732-86C7-4801-8ED8-12A6057EA270}" type="presOf" srcId="{011BBEE7-5AEA-4A35-88B2-336E2985248A}" destId="{1B5B9315-772D-45DF-B10F-52FBEFAEF6CF}" srcOrd="0" destOrd="0" presId="urn:microsoft.com/office/officeart/2005/8/layout/vList5"/>
    <dgm:cxn modelId="{81A51C67-33B4-4D2A-9411-0C1E2D429131}" type="presOf" srcId="{719F0B92-E3E4-4DEB-87BA-0ABFF2BF9BB3}" destId="{D135BE90-5906-47B3-BC5B-11872DC1A33E}" srcOrd="0" destOrd="0" presId="urn:microsoft.com/office/officeart/2005/8/layout/vList5"/>
    <dgm:cxn modelId="{E767159F-8FED-471F-9D7E-63B57B34ED73}" srcId="{011BBEE7-5AEA-4A35-88B2-336E2985248A}" destId="{F8E09D64-B049-4115-9D92-4A20E52487FA}" srcOrd="0" destOrd="0" parTransId="{467D4CA7-58EF-4551-8099-4E040DF3E70C}" sibTransId="{9A98C97E-9A36-4514-BDF1-03E78F04CAD2}"/>
    <dgm:cxn modelId="{FDD9A3A7-FD84-414A-A968-8D5D3C50240A}" type="presParOf" srcId="{3DF35B6E-D203-4523-AABC-9C383327D6B5}" destId="{6ADB9116-0E47-45E6-BA2B-2D6D17FAE415}" srcOrd="0" destOrd="0" presId="urn:microsoft.com/office/officeart/2005/8/layout/vList5"/>
    <dgm:cxn modelId="{A80DFC68-B1A8-40CF-A78F-DF932937793B}" type="presParOf" srcId="{6ADB9116-0E47-45E6-BA2B-2D6D17FAE415}" destId="{D135BE90-5906-47B3-BC5B-11872DC1A33E}" srcOrd="0" destOrd="0" presId="urn:microsoft.com/office/officeart/2005/8/layout/vList5"/>
    <dgm:cxn modelId="{F186D97A-A9DD-4441-859F-C7B5BD6A7BAD}" type="presParOf" srcId="{6ADB9116-0E47-45E6-BA2B-2D6D17FAE415}" destId="{F3ADBE26-E556-4D7E-A47C-C88E3163261D}" srcOrd="1" destOrd="0" presId="urn:microsoft.com/office/officeart/2005/8/layout/vList5"/>
    <dgm:cxn modelId="{8A0332FE-F28B-4946-98AC-CEE79C635443}" type="presParOf" srcId="{3DF35B6E-D203-4523-AABC-9C383327D6B5}" destId="{B2C50C0E-5CB0-47FB-8AFD-6B16ADE207FB}" srcOrd="1" destOrd="0" presId="urn:microsoft.com/office/officeart/2005/8/layout/vList5"/>
    <dgm:cxn modelId="{A9CFA27A-89E5-4D9B-A49C-83AB1DBFF65C}" type="presParOf" srcId="{3DF35B6E-D203-4523-AABC-9C383327D6B5}" destId="{777C8482-50FB-4E10-94DA-95894415A417}" srcOrd="2" destOrd="0" presId="urn:microsoft.com/office/officeart/2005/8/layout/vList5"/>
    <dgm:cxn modelId="{2E1F7E04-2A78-48C6-BCB7-F49C32438F15}" type="presParOf" srcId="{777C8482-50FB-4E10-94DA-95894415A417}" destId="{1B5B9315-772D-45DF-B10F-52FBEFAEF6CF}" srcOrd="0" destOrd="0" presId="urn:microsoft.com/office/officeart/2005/8/layout/vList5"/>
    <dgm:cxn modelId="{EDA365E1-E980-41E3-BA6F-676B8C791F2D}" type="presParOf" srcId="{777C8482-50FB-4E10-94DA-95894415A417}" destId="{F66D7BDA-0329-4A43-9073-8E1E13140D0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527260" cy="458788"/>
          </a:xfrm>
          <a:prstGeom prst="rect">
            <a:avLst/>
          </a:prstGeom>
        </p:spPr>
        <p:txBody>
          <a:bodyPr vert="horz" lIns="91440" tIns="45720" rIns="91440" bIns="45720" rtlCol="0"/>
          <a:lstStyle>
            <a:lvl1pPr algn="l">
              <a:defRPr sz="1200"/>
            </a:lvl1pPr>
          </a:lstStyle>
          <a:p>
            <a:r>
              <a:rPr lang="en-US" smtClean="0">
                <a:latin typeface="Arial" panose="020B0604020202020204" pitchFamily="34" charset="0"/>
                <a:cs typeface="Arial" panose="020B0604020202020204" pitchFamily="34" charset="0"/>
              </a:rPr>
              <a:t>SBIRT Core Curriculum: Screening for Substance Use in Clinical Settings (Module 2)</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B257FF-A16A-4CD6-933B-40EDF0BD3B58}" type="slidenum">
              <a:rPr lang="en-US" smtClean="0"/>
              <a:t>‹#›</a:t>
            </a:fld>
            <a:endParaRPr lang="en-US"/>
          </a:p>
        </p:txBody>
      </p:sp>
    </p:spTree>
    <p:extLst>
      <p:ext uri="{BB962C8B-B14F-4D97-AF65-F5344CB8AC3E}">
        <p14:creationId xmlns:p14="http://schemas.microsoft.com/office/powerpoint/2010/main" val="17551571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6303523"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r>
              <a:rPr lang="en-US" smtClean="0"/>
              <a:t>SBIRT Core Curriculum: Screening for Substance Use in Clinical Settings (Module 2)</a:t>
            </a:r>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12E20-193A-47A8-9887-933A1E81EC68}" type="slidenum">
              <a:rPr lang="en-US" smtClean="0"/>
              <a:t>‹#›</a:t>
            </a:fld>
            <a:endParaRPr lang="en-US"/>
          </a:p>
        </p:txBody>
      </p:sp>
    </p:spTree>
    <p:extLst>
      <p:ext uri="{BB962C8B-B14F-4D97-AF65-F5344CB8AC3E}">
        <p14:creationId xmlns:p14="http://schemas.microsoft.com/office/powerpoint/2010/main" val="415150364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0" dirty="0" smtClean="0">
                <a:solidFill>
                  <a:srgbClr val="000000"/>
                </a:solidFill>
              </a:rPr>
              <a:t>Welcome to the second module of the </a:t>
            </a:r>
            <a:r>
              <a:rPr lang="en-US" altLang="en-US" b="0" baseline="0" dirty="0" smtClean="0">
                <a:solidFill>
                  <a:srgbClr val="000000"/>
                </a:solidFill>
              </a:rPr>
              <a:t>“Screening, Brief Intervention, and Referral to Treatment Core Curriculum.” In this module, we’ll address screening patients for substance use in a clinical setting.</a:t>
            </a:r>
          </a:p>
          <a:p>
            <a:endParaRPr lang="en-US" dirty="0"/>
          </a:p>
        </p:txBody>
      </p:sp>
      <p:sp>
        <p:nvSpPr>
          <p:cNvPr id="4" name="Slide Number Placeholder 3"/>
          <p:cNvSpPr>
            <a:spLocks noGrp="1"/>
          </p:cNvSpPr>
          <p:nvPr>
            <p:ph type="sldNum" sz="quarter" idx="10"/>
          </p:nvPr>
        </p:nvSpPr>
        <p:spPr/>
        <p:txBody>
          <a:bodyPr/>
          <a:lstStyle/>
          <a:p>
            <a:fld id="{ADA505B3-6DBD-499E-BA03-EFC757D9F337}" type="slidenum">
              <a:rPr lang="en-US" smtClean="0"/>
              <a:t>1</a:t>
            </a:fld>
            <a:endParaRPr lang="en-US"/>
          </a:p>
        </p:txBody>
      </p:sp>
      <p:sp>
        <p:nvSpPr>
          <p:cNvPr id="5" name="Header Placeholder 4"/>
          <p:cNvSpPr>
            <a:spLocks noGrp="1"/>
          </p:cNvSpPr>
          <p:nvPr>
            <p:ph type="hdr" sz="quarter" idx="11"/>
          </p:nvPr>
        </p:nvSpPr>
        <p:spPr/>
        <p:txBody>
          <a:bodyPr/>
          <a:lstStyle/>
          <a:p>
            <a:r>
              <a:rPr lang="en-US" smtClean="0"/>
              <a:t>SBIRT Core Curriculum: Screening for Substance Use in Clinical Settings (Module 2)</a:t>
            </a:r>
            <a:endParaRPr lang="en-US" dirty="0"/>
          </a:p>
        </p:txBody>
      </p:sp>
    </p:spTree>
    <p:extLst>
      <p:ext uri="{BB962C8B-B14F-4D97-AF65-F5344CB8AC3E}">
        <p14:creationId xmlns:p14="http://schemas.microsoft.com/office/powerpoint/2010/main" val="28031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approach is to ask if the person uses alcohol at all – a simple yes/no question. If the answer is “yes,” you ask the question about binge drinking that we adopted for our training.</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10</a:t>
            </a:fld>
            <a:endParaRPr lang="en-US"/>
          </a:p>
        </p:txBody>
      </p:sp>
    </p:spTree>
    <p:extLst>
      <p:ext uri="{BB962C8B-B14F-4D97-AF65-F5344CB8AC3E}">
        <p14:creationId xmlns:p14="http://schemas.microsoft.com/office/powerpoint/2010/main" val="252251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when we screen</a:t>
            </a:r>
            <a:r>
              <a:rPr lang="en-US" baseline="0" dirty="0" smtClean="0"/>
              <a:t> clients on their first visit and then annually, we also need to listen carefully in between for comments or reports that suggest screening may be needed to assess level of risk. </a:t>
            </a:r>
          </a:p>
          <a:p>
            <a:endParaRPr lang="en-US" baseline="0" dirty="0" smtClean="0"/>
          </a:p>
          <a:p>
            <a:r>
              <a:rPr lang="en-US" baseline="0" dirty="0" smtClean="0"/>
              <a:t>The guidelines outlined on the slide related to use per day and week are recommendations for healthy drinking. As discussed before, binge drinking is defined as the number of drinks on a single occasion. As we’ll see in a minute, one occasion of heavy drinking, like a wedding or other special event, isn’t the issue. We’re looking for patterns that suggest risk for negative outcomes.</a:t>
            </a:r>
          </a:p>
          <a:p>
            <a:endParaRPr lang="en-US" baseline="0" dirty="0" smtClean="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11</a:t>
            </a:fld>
            <a:endParaRPr lang="en-US"/>
          </a:p>
        </p:txBody>
      </p:sp>
    </p:spTree>
    <p:extLst>
      <p:ext uri="{BB962C8B-B14F-4D97-AF65-F5344CB8AC3E}">
        <p14:creationId xmlns:p14="http://schemas.microsoft.com/office/powerpoint/2010/main" val="103911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talk about number of drinks in a day, it’s important to clarify what</a:t>
            </a:r>
            <a:r>
              <a:rPr lang="en-US" baseline="0" dirty="0" smtClean="0"/>
              <a:t> we</a:t>
            </a:r>
            <a:r>
              <a:rPr lang="en-US" dirty="0" smtClean="0"/>
              <a:t> mean by “one drink.” </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12</a:t>
            </a:fld>
            <a:endParaRPr lang="en-US"/>
          </a:p>
        </p:txBody>
      </p:sp>
    </p:spTree>
    <p:extLst>
      <p:ext uri="{BB962C8B-B14F-4D97-AF65-F5344CB8AC3E}">
        <p14:creationId xmlns:p14="http://schemas.microsoft.com/office/powerpoint/2010/main" val="2830559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standard drink is defined as 5 ounces of wine, 12 ounces of beer, or 1.5 ounces of spirits. All have an equivalent amount of alcohol, which is 14 grams.</a:t>
            </a:r>
          </a:p>
          <a:p>
            <a:pPr>
              <a:lnSpc>
                <a:spcPct val="100000"/>
              </a:lnSpc>
              <a:spcBef>
                <a:spcPts val="0"/>
              </a:spcBef>
              <a:spcAft>
                <a:spcPts val="0"/>
              </a:spcAft>
            </a:pPr>
            <a:endParaRPr lang="en-US" altLang="en-US" dirty="0" smtClean="0"/>
          </a:p>
          <a:p>
            <a:pPr>
              <a:lnSpc>
                <a:spcPct val="100000"/>
              </a:lnSpc>
              <a:spcBef>
                <a:spcPts val="0"/>
              </a:spcBef>
              <a:spcAft>
                <a:spcPts val="0"/>
              </a:spcAft>
            </a:pPr>
            <a:r>
              <a:rPr lang="en-US" altLang="en-US" dirty="0" smtClean="0"/>
              <a:t>__________________________________________</a:t>
            </a:r>
          </a:p>
          <a:p>
            <a:pPr>
              <a:lnSpc>
                <a:spcPct val="100000"/>
              </a:lnSpc>
              <a:spcBef>
                <a:spcPts val="0"/>
              </a:spcBef>
              <a:spcAft>
                <a:spcPts val="0"/>
              </a:spcAft>
            </a:pPr>
            <a:endParaRPr lang="en-US" altLang="en-US" dirty="0" smtClean="0"/>
          </a:p>
          <a:p>
            <a:pPr>
              <a:lnSpc>
                <a:spcPct val="100000"/>
              </a:lnSpc>
              <a:spcBef>
                <a:spcPts val="0"/>
              </a:spcBef>
              <a:spcAft>
                <a:spcPts val="0"/>
              </a:spcAft>
            </a:pPr>
            <a:r>
              <a:rPr lang="en-US" altLang="en-US" dirty="0" smtClean="0"/>
              <a:t>National Institute on Alcohol Abuse and Alcoholism. (2013). What is a standard drink? Retrieved from http://www.niaaa.nih.gov/alcohol-health/overview-alcohol-consumption/standard-drink</a:t>
            </a:r>
          </a:p>
          <a:p>
            <a:endParaRPr lang="en-US" alt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13</a:t>
            </a:fld>
            <a:endParaRPr lang="en-US"/>
          </a:p>
        </p:txBody>
      </p:sp>
    </p:spTree>
    <p:extLst>
      <p:ext uri="{BB962C8B-B14F-4D97-AF65-F5344CB8AC3E}">
        <p14:creationId xmlns:p14="http://schemas.microsoft.com/office/powerpoint/2010/main" val="2630004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person responds positively to the prescreening question about alcohol – meaning their answer is one or more days – then the next step is to use the AUDIT. </a:t>
            </a:r>
            <a:endParaRPr lang="en-US" dirty="0"/>
          </a:p>
        </p:txBody>
      </p:sp>
      <p:sp>
        <p:nvSpPr>
          <p:cNvPr id="4" name="Slide Number Placeholder 3"/>
          <p:cNvSpPr>
            <a:spLocks noGrp="1"/>
          </p:cNvSpPr>
          <p:nvPr>
            <p:ph type="sldNum" sz="quarter" idx="10"/>
          </p:nvPr>
        </p:nvSpPr>
        <p:spPr/>
        <p:txBody>
          <a:bodyPr/>
          <a:lstStyle/>
          <a:p>
            <a:fld id="{B5212E20-193A-47A8-9887-933A1E81EC68}"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SBIRT Core Curriculum: Screening for Substance Use in Clinical Settings (Module 2)</a:t>
            </a:r>
            <a:endParaRPr lang="en-US" dirty="0"/>
          </a:p>
        </p:txBody>
      </p:sp>
    </p:spTree>
    <p:extLst>
      <p:ext uri="{BB962C8B-B14F-4D97-AF65-F5344CB8AC3E}">
        <p14:creationId xmlns:p14="http://schemas.microsoft.com/office/powerpoint/2010/main" val="1868679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AUDIT is a public domain tool that was created by the World Health Organization and has been translated into numerous languages, including Spanish. It is validated for use in many settings, including primary care. </a:t>
            </a:r>
          </a:p>
          <a:p>
            <a:pPr defTabSz="931774">
              <a:defRPr/>
            </a:pPr>
            <a:endParaRPr lang="en-US" dirty="0" smtClean="0"/>
          </a:p>
          <a:p>
            <a:pPr defTabSz="931774">
              <a:defRPr/>
            </a:pPr>
            <a:r>
              <a:rPr lang="en-US" dirty="0" smtClean="0"/>
              <a:t>The scale addresses recent alcohol use, alcohol dependence symptoms, and alcohol-related problems. This 10-question tool is simple and straightforward to use and can be self‑scored by the patient or administered by a worker. It can also be embedded into a tablet or an electronic health record.</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15</a:t>
            </a:fld>
            <a:endParaRPr lang="en-US"/>
          </a:p>
        </p:txBody>
      </p:sp>
    </p:spTree>
    <p:extLst>
      <p:ext uri="{BB962C8B-B14F-4D97-AF65-F5344CB8AC3E}">
        <p14:creationId xmlns:p14="http://schemas.microsoft.com/office/powerpoint/2010/main" val="295137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what the AUDIT looks like. The</a:t>
            </a:r>
            <a:r>
              <a:rPr lang="en-US" baseline="0" dirty="0" smtClean="0"/>
              <a:t> University of Iowa format does not include the scoring information on the form itself, so it can be given to the person for self-rating. The options in the columns are scored consistently for all 10 items, from 0 to 4.  The far left column is 0 and the far right column is 4. To get the total score, we sum each column and then add the 4 column scores together. </a:t>
            </a:r>
            <a:endParaRPr lang="en-US" baseline="0"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16</a:t>
            </a:fld>
            <a:endParaRPr lang="en-US"/>
          </a:p>
        </p:txBody>
      </p:sp>
    </p:spTree>
    <p:extLst>
      <p:ext uri="{BB962C8B-B14F-4D97-AF65-F5344CB8AC3E}">
        <p14:creationId xmlns:p14="http://schemas.microsoft.com/office/powerpoint/2010/main" val="444486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this doesn’t relate to scoring the AUDIT, it’s interesting to know that the 10</a:t>
            </a:r>
            <a:r>
              <a:rPr lang="en-US" baseline="0" dirty="0" smtClean="0"/>
              <a:t> questions are divided into 3 domains that address different levels of behavior.</a:t>
            </a:r>
          </a:p>
          <a:p>
            <a:endParaRPr lang="en-US" baseline="0" dirty="0" smtClean="0"/>
          </a:p>
          <a:p>
            <a:r>
              <a:rPr lang="en-US" baseline="0" dirty="0" smtClean="0"/>
              <a:t>______________________________</a:t>
            </a:r>
          </a:p>
          <a:p>
            <a:endParaRPr lang="en-US" baseline="0" dirty="0" smtClean="0"/>
          </a:p>
          <a:p>
            <a:r>
              <a:rPr lang="en-US" baseline="0" dirty="0" smtClean="0"/>
              <a:t>WHO, 1992.</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17</a:t>
            </a:fld>
            <a:endParaRPr lang="en-US"/>
          </a:p>
        </p:txBody>
      </p:sp>
    </p:spTree>
    <p:extLst>
      <p:ext uri="{BB962C8B-B14F-4D97-AF65-F5344CB8AC3E}">
        <p14:creationId xmlns:p14="http://schemas.microsoft.com/office/powerpoint/2010/main" val="201428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using a single Scoring Tool for both the AUDIT and the DAST. The total score on the AUDIT determines what step clinicians take next.  </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18</a:t>
            </a:fld>
            <a:endParaRPr lang="en-US"/>
          </a:p>
        </p:txBody>
      </p:sp>
    </p:spTree>
    <p:extLst>
      <p:ext uri="{BB962C8B-B14F-4D97-AF65-F5344CB8AC3E}">
        <p14:creationId xmlns:p14="http://schemas.microsoft.com/office/powerpoint/2010/main" val="1371678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shown, individuals who score in the 0 to 7 range are considered LOW risk, and no further intervention is needed – although giving the person positive reinforcement for being in the “healthy drinking” range is a good idea.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Scores of 8 to 15 are considered RISKY drinking that indicate using the Brief Intervention. Scores of 16 or higher signify harmful or dependent levels of drinking that indicate the clinician should use the Brief Intervention, but </a:t>
            </a:r>
            <a:r>
              <a:rPr lang="en-US" baseline="0" dirty="0" smtClean="0"/>
              <a:t>should also </a:t>
            </a:r>
            <a:r>
              <a:rPr lang="en-US" baseline="0" dirty="0" smtClean="0"/>
              <a:t>explore referral to specialty treatment with the person. </a:t>
            </a:r>
            <a:endParaRPr lang="en-US" dirty="0" smtClean="0"/>
          </a:p>
          <a:p>
            <a:endParaRPr lang="en-US" dirty="0" smtClean="0">
              <a:ea typeface="ＭＳ Ｐゴシック" pitchFamily="34" charset="-128"/>
            </a:endParaRPr>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19</a:t>
            </a:fld>
            <a:endParaRPr lang="en-US"/>
          </a:p>
        </p:txBody>
      </p:sp>
    </p:spTree>
    <p:extLst>
      <p:ext uri="{BB962C8B-B14F-4D97-AF65-F5344CB8AC3E}">
        <p14:creationId xmlns:p14="http://schemas.microsoft.com/office/powerpoint/2010/main" val="427241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this session is to provide you with the information, tools, skills, and resources to successfully screen patients. You will learn how this is done within a clinical setting and will be oriented to the use of brief and valid substance use screening tools.</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a:t>
            </a:fld>
            <a:endParaRPr lang="en-US"/>
          </a:p>
        </p:txBody>
      </p:sp>
    </p:spTree>
    <p:extLst>
      <p:ext uri="{BB962C8B-B14F-4D97-AF65-F5344CB8AC3E}">
        <p14:creationId xmlns:p14="http://schemas.microsoft.com/office/powerpoint/2010/main" val="4055617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By way of example, about 40 percent of those screened using the AUDIT</a:t>
            </a:r>
            <a:r>
              <a:rPr lang="en-US" baseline="0" dirty="0" smtClean="0"/>
              <a:t> are in the </a:t>
            </a:r>
            <a:r>
              <a:rPr lang="en-US" dirty="0" smtClean="0"/>
              <a:t>low risk range. Thirty-five percent demonstrate some level of risk with their use, 20 percent are at harmful levels of use, and 5 percent score at the dependent level.</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20</a:t>
            </a:fld>
            <a:endParaRPr lang="en-US"/>
          </a:p>
        </p:txBody>
      </p:sp>
    </p:spTree>
    <p:extLst>
      <p:ext uri="{BB962C8B-B14F-4D97-AF65-F5344CB8AC3E}">
        <p14:creationId xmlns:p14="http://schemas.microsoft.com/office/powerpoint/2010/main" val="1984791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question</a:t>
            </a:r>
            <a:r>
              <a:rPr lang="en-US" baseline="0" dirty="0" smtClean="0"/>
              <a:t> about standard drink size. </a:t>
            </a:r>
          </a:p>
          <a:p>
            <a:endParaRPr lang="en-US" baseline="0" dirty="0" smtClean="0"/>
          </a:p>
          <a:p>
            <a:r>
              <a:rPr lang="en-US" baseline="0" dirty="0" smtClean="0"/>
              <a:t>Is the following statement true or false?</a:t>
            </a:r>
          </a:p>
          <a:p>
            <a:r>
              <a:rPr lang="en-US" baseline="0" dirty="0" smtClean="0"/>
              <a:t>Five ounces of wine equals one ounce of spirits and equals 12 ounces of beer. </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21</a:t>
            </a:fld>
            <a:endParaRPr lang="en-US"/>
          </a:p>
        </p:txBody>
      </p:sp>
    </p:spTree>
    <p:extLst>
      <p:ext uri="{BB962C8B-B14F-4D97-AF65-F5344CB8AC3E}">
        <p14:creationId xmlns:p14="http://schemas.microsoft.com/office/powerpoint/2010/main" val="820513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false. Five</a:t>
            </a:r>
            <a:r>
              <a:rPr lang="en-US" baseline="0" dirty="0" smtClean="0"/>
              <a:t> ounces of wine and 12 ounces of beer equal a standard drink size, but it takes </a:t>
            </a:r>
            <a:r>
              <a:rPr lang="en-US" u="sng" baseline="0" dirty="0" smtClean="0"/>
              <a:t>1.5</a:t>
            </a:r>
            <a:r>
              <a:rPr lang="en-US" baseline="0" dirty="0" smtClean="0"/>
              <a:t> ounces of spirits to equal a standard drink.</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22</a:t>
            </a:fld>
            <a:endParaRPr lang="en-US"/>
          </a:p>
        </p:txBody>
      </p:sp>
    </p:spTree>
    <p:extLst>
      <p:ext uri="{BB962C8B-B14F-4D97-AF65-F5344CB8AC3E}">
        <p14:creationId xmlns:p14="http://schemas.microsoft.com/office/powerpoint/2010/main" val="1812166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look at information on drug screening and a commonly-used screening tool.</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23</a:t>
            </a:fld>
            <a:endParaRPr lang="en-US"/>
          </a:p>
        </p:txBody>
      </p:sp>
    </p:spTree>
    <p:extLst>
      <p:ext uri="{BB962C8B-B14F-4D97-AF65-F5344CB8AC3E}">
        <p14:creationId xmlns:p14="http://schemas.microsoft.com/office/powerpoint/2010/main" val="2071706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second question in our annual 2-question prescreening questionnaire is related to drug use. It asks, “How many times in the past year have you used an illegal drug, or used a prescription medication for NON-medical purposes?”  </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24</a:t>
            </a:fld>
            <a:endParaRPr lang="en-US"/>
          </a:p>
        </p:txBody>
      </p:sp>
    </p:spTree>
    <p:extLst>
      <p:ext uri="{BB962C8B-B14F-4D97-AF65-F5344CB8AC3E}">
        <p14:creationId xmlns:p14="http://schemas.microsoft.com/office/powerpoint/2010/main" val="1314084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clinicians, you are likely concerned about misuse of medications in general, like borrowing pills from a family</a:t>
            </a:r>
            <a:r>
              <a:rPr lang="en-US" baseline="0" dirty="0" smtClean="0"/>
              <a:t> member or friend, and not taking prescription drugs as prescribed – whether that’s taking too much, or too little, or taking medications for the wrong reasons. But SBIRT is really concerned with the use of prescription drugs for NON-medical, or recreational use. Some of the most common categories used recreationally are listed on the slide.</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25</a:t>
            </a:fld>
            <a:endParaRPr lang="en-US"/>
          </a:p>
        </p:txBody>
      </p:sp>
    </p:spTree>
    <p:extLst>
      <p:ext uri="{BB962C8B-B14F-4D97-AF65-F5344CB8AC3E}">
        <p14:creationId xmlns:p14="http://schemas.microsoft.com/office/powerpoint/2010/main" val="2384957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10</a:t>
            </a:r>
            <a:r>
              <a:rPr lang="en-US" baseline="0" dirty="0" smtClean="0"/>
              <a:t>-item </a:t>
            </a:r>
            <a:r>
              <a:rPr lang="en-US" dirty="0" smtClean="0"/>
              <a:t>DAST scale is recommended for screening for at-risk drug use. It is a public domain tool that was originally developed by the Addiction Research Foundation, now part of the Centre for Addiction and Mental Health in Canada. It has two forms, with the DAST-10 being a condensed version of the original DAST-28. </a:t>
            </a:r>
          </a:p>
          <a:p>
            <a:pPr defTabSz="931774">
              <a:defRPr/>
            </a:pPr>
            <a:endParaRPr lang="en-US" dirty="0" smtClean="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26</a:t>
            </a:fld>
            <a:endParaRPr lang="en-US"/>
          </a:p>
        </p:txBody>
      </p:sp>
    </p:spTree>
    <p:extLst>
      <p:ext uri="{BB962C8B-B14F-4D97-AF65-F5344CB8AC3E}">
        <p14:creationId xmlns:p14="http://schemas.microsoft.com/office/powerpoint/2010/main" val="2349749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University of Iowa-branded copy of the 10-item DAST</a:t>
            </a:r>
            <a:r>
              <a:rPr lang="en-US" baseline="0" dirty="0" smtClean="0"/>
              <a:t> that we are providing to students, their preceptors, and others who are interested in using SBIRT in practice. Like the AUDIT, we have taken the scoring information off the form so the person can self-administer the scale. Note that “Yes” is scored 1 point for all items except number 3, “Are you always able to stop using drugs when you want to?” For this question, “Yes” is scored as 0 and “No” is scored as 1.</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27</a:t>
            </a:fld>
            <a:endParaRPr lang="en-US"/>
          </a:p>
        </p:txBody>
      </p:sp>
    </p:spTree>
    <p:extLst>
      <p:ext uri="{BB962C8B-B14F-4D97-AF65-F5344CB8AC3E}">
        <p14:creationId xmlns:p14="http://schemas.microsoft.com/office/powerpoint/2010/main" val="4144967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total</a:t>
            </a:r>
            <a:r>
              <a:rPr lang="en-US" baseline="0" dirty="0" smtClean="0"/>
              <a:t> score is just the sum of the positive answers, remembering that item number 3 is reverse-scored. Like the AUDIT, we use the total score to decide next steps. Given that the DAST follows a positive prescreen, scores will range from 1 to 10. </a:t>
            </a:r>
          </a:p>
          <a:p>
            <a:endParaRPr lang="en-US" baseline="0" dirty="0" smtClean="0"/>
          </a:p>
          <a:p>
            <a:r>
              <a:rPr lang="en-US" baseline="0" dirty="0" smtClean="0"/>
              <a:t>Scores of 1 to 2 are considered low-level risk that is best addressed with the Brief Intervention. Scores of 3 to 5 also indicate using the Brief Intervention, but suggest referral might be needed as well. Scores of 6 to 10 are considered high risk-use that is best addressed in specialty treatment, so referral is the next best step. However, next steps depend on the person AND the availability and acceptability of treatment – which we’ll talk about again in a later module.</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28</a:t>
            </a:fld>
            <a:endParaRPr lang="en-US"/>
          </a:p>
        </p:txBody>
      </p:sp>
    </p:spTree>
    <p:extLst>
      <p:ext uri="{BB962C8B-B14F-4D97-AF65-F5344CB8AC3E}">
        <p14:creationId xmlns:p14="http://schemas.microsoft.com/office/powerpoint/2010/main" val="3390734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before, our Scoring Tool includes cut-points for both the AUDIT and the DAST. </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29</a:t>
            </a:fld>
            <a:endParaRPr lang="en-US"/>
          </a:p>
        </p:txBody>
      </p:sp>
    </p:spTree>
    <p:extLst>
      <p:ext uri="{BB962C8B-B14F-4D97-AF65-F5344CB8AC3E}">
        <p14:creationId xmlns:p14="http://schemas.microsoft.com/office/powerpoint/2010/main" val="341463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by looking at the SBIRT pre</a:t>
            </a:r>
            <a:r>
              <a:rPr lang="en-US" baseline="0" dirty="0" smtClean="0"/>
              <a:t>screening process. </a:t>
            </a:r>
            <a:r>
              <a:rPr lang="en-US" dirty="0" smtClean="0"/>
              <a:t>It’s important to acknowledge that there</a:t>
            </a:r>
            <a:r>
              <a:rPr lang="en-US" baseline="0" dirty="0" smtClean="0"/>
              <a:t> are several ways to prescreen. For this program, we use the annual 2-question prescreen, </a:t>
            </a:r>
            <a:r>
              <a:rPr lang="en-US" dirty="0" smtClean="0"/>
              <a:t>which </a:t>
            </a:r>
            <a:r>
              <a:rPr lang="en-US" baseline="0" dirty="0" smtClean="0"/>
              <a:t>is also called a universal screen. We’ll address these two questions in more detail shortly.</a:t>
            </a:r>
          </a:p>
          <a:p>
            <a:endParaRPr lang="en-US" baseline="0" dirty="0" smtClean="0"/>
          </a:p>
          <a:p>
            <a:r>
              <a:rPr lang="en-US" baseline="0" dirty="0" smtClean="0"/>
              <a:t>This flow chart illustrates how the annual prescreen is used to detect individuals who may be at risk for substance misuse. The Alcohol Use Disorders Identification Test, or AUDIT, and the Drug Abuse Screening Test, or DAST, are only used if the person is positive on the prescreen.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B5212E20-193A-47A8-9887-933A1E81EC68}" type="slidenum">
              <a:rPr lang="en-US" smtClean="0"/>
              <a:t>3</a:t>
            </a:fld>
            <a:endParaRPr lang="en-US"/>
          </a:p>
        </p:txBody>
      </p:sp>
      <p:sp>
        <p:nvSpPr>
          <p:cNvPr id="5" name="Header Placeholder 4"/>
          <p:cNvSpPr>
            <a:spLocks noGrp="1"/>
          </p:cNvSpPr>
          <p:nvPr>
            <p:ph type="hdr" sz="quarter" idx="11"/>
          </p:nvPr>
        </p:nvSpPr>
        <p:spPr/>
        <p:txBody>
          <a:bodyPr/>
          <a:lstStyle/>
          <a:p>
            <a:r>
              <a:rPr lang="en-US" smtClean="0"/>
              <a:t>SBIRT Core Curriculum: Screening for Substance Use in Clinical Settings (Module 2)</a:t>
            </a:r>
            <a:endParaRPr lang="en-US" dirty="0"/>
          </a:p>
        </p:txBody>
      </p:sp>
    </p:spTree>
    <p:extLst>
      <p:ext uri="{BB962C8B-B14F-4D97-AF65-F5344CB8AC3E}">
        <p14:creationId xmlns:p14="http://schemas.microsoft.com/office/powerpoint/2010/main" val="4197700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40 percent of persons report no use of illicit drugs, or recreational</a:t>
            </a:r>
            <a:r>
              <a:rPr lang="en-US" baseline="0" dirty="0" smtClean="0"/>
              <a:t> </a:t>
            </a:r>
            <a:r>
              <a:rPr lang="en-US" dirty="0" smtClean="0"/>
              <a:t>use of prescription drugs</a:t>
            </a:r>
            <a:r>
              <a:rPr lang="en-US" baseline="0" dirty="0" smtClean="0"/>
              <a:t>. </a:t>
            </a:r>
            <a:r>
              <a:rPr lang="en-US" dirty="0" smtClean="0"/>
              <a:t>About 35 percent score at the “low level” and 20 percent score at the moderate level</a:t>
            </a:r>
            <a:r>
              <a:rPr lang="en-US" baseline="0" dirty="0" smtClean="0"/>
              <a:t> – both of which indicate using the Brief Intervention. Of importance, </a:t>
            </a:r>
            <a:r>
              <a:rPr lang="en-US" dirty="0" smtClean="0"/>
              <a:t>less than 5 percent of the population are viewed as being at substantial</a:t>
            </a:r>
            <a:r>
              <a:rPr lang="en-US" baseline="0" dirty="0" smtClean="0"/>
              <a:t> </a:t>
            </a:r>
            <a:r>
              <a:rPr lang="en-US" dirty="0" smtClean="0"/>
              <a:t>risk that requires</a:t>
            </a:r>
            <a:r>
              <a:rPr lang="en-US" baseline="0" dirty="0" smtClean="0"/>
              <a:t> intensive treatment.</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30</a:t>
            </a:fld>
            <a:endParaRPr lang="en-US"/>
          </a:p>
        </p:txBody>
      </p:sp>
    </p:spTree>
    <p:extLst>
      <p:ext uri="{BB962C8B-B14F-4D97-AF65-F5344CB8AC3E}">
        <p14:creationId xmlns:p14="http://schemas.microsoft.com/office/powerpoint/2010/main" val="261499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In</a:t>
            </a:r>
            <a:r>
              <a:rPr lang="en-US" baseline="0" dirty="0" smtClean="0"/>
              <a:t> the SBIRT process, the first step is screening. Based on the results of the screening, you can determine if further action is necessary.</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31</a:t>
            </a:fld>
            <a:endParaRPr lang="en-US"/>
          </a:p>
        </p:txBody>
      </p:sp>
    </p:spTree>
    <p:extLst>
      <p:ext uri="{BB962C8B-B14F-4D97-AF65-F5344CB8AC3E}">
        <p14:creationId xmlns:p14="http://schemas.microsoft.com/office/powerpoint/2010/main" val="1471178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benefits</a:t>
            </a:r>
            <a:r>
              <a:rPr lang="en-US" baseline="0" dirty="0" smtClean="0"/>
              <a:t> of screening is that it </a:t>
            </a:r>
            <a:r>
              <a:rPr lang="en-US" dirty="0" smtClean="0"/>
              <a:t>provides</a:t>
            </a:r>
            <a:r>
              <a:rPr lang="en-US" baseline="0" dirty="0" smtClean="0"/>
              <a:t> the clinician with valid, patient-reported information that can guide both “next steps” related to substance use, and also overall health care and treatment of other conditions. </a:t>
            </a:r>
          </a:p>
          <a:p>
            <a:endParaRPr lang="en-US" baseline="0" dirty="0" smtClean="0"/>
          </a:p>
          <a:p>
            <a:r>
              <a:rPr lang="en-US" baseline="0" dirty="0" smtClean="0"/>
              <a:t>In addition, the process of screening often stimulates the person to think, consider, and reflect on his or her substance use behavior. As discussed in Motivational Interviewing, this reflection can support readiness to change toward more healthy habits.</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32</a:t>
            </a:fld>
            <a:endParaRPr lang="en-US"/>
          </a:p>
        </p:txBody>
      </p:sp>
    </p:spTree>
    <p:extLst>
      <p:ext uri="{BB962C8B-B14F-4D97-AF65-F5344CB8AC3E}">
        <p14:creationId xmlns:p14="http://schemas.microsoft.com/office/powerpoint/2010/main" val="3515203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a:t>
            </a:r>
            <a:r>
              <a:rPr lang="en-US" baseline="0" dirty="0" smtClean="0"/>
              <a:t> points to remember about screening for alcohol and drug use are listed on this slide. One of the most important is that </a:t>
            </a:r>
            <a:r>
              <a:rPr lang="en-US" u="sng" baseline="0" dirty="0" smtClean="0"/>
              <a:t>everyone</a:t>
            </a:r>
            <a:r>
              <a:rPr lang="en-US" baseline="0" dirty="0" smtClean="0"/>
              <a:t> should be screened. </a:t>
            </a:r>
          </a:p>
          <a:p>
            <a:endParaRPr lang="en-US" baseline="0" dirty="0" smtClean="0"/>
          </a:p>
          <a:p>
            <a:r>
              <a:rPr lang="en-US" baseline="0" dirty="0" smtClean="0"/>
              <a:t>Throughout screening, using principles and skills of Motivational Interviewing (like being non-judgmental and empathetic) will increase the likelihood of having successful, productive conversations about the individual’s substance use.</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33</a:t>
            </a:fld>
            <a:endParaRPr lang="en-US"/>
          </a:p>
        </p:txBody>
      </p:sp>
    </p:spTree>
    <p:extLst>
      <p:ext uri="{BB962C8B-B14F-4D97-AF65-F5344CB8AC3E}">
        <p14:creationId xmlns:p14="http://schemas.microsoft.com/office/powerpoint/2010/main" val="137326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baseline="0" dirty="0" smtClean="0">
                <a:ln w="13500">
                  <a:solidFill>
                    <a:schemeClr val="accent1">
                      <a:shade val="2500"/>
                      <a:alpha val="6500"/>
                    </a:schemeClr>
                  </a:solidFill>
                  <a:prstDash val="solid"/>
                </a:ln>
                <a:solidFill>
                  <a:schemeClr val="tx1">
                    <a:alpha val="95000"/>
                  </a:schemeClr>
                </a:solidFill>
              </a:rPr>
              <a:t>The full alcohol and drug screens stratify patient risk levels into zones of use. These zones inform the type of intervention to be delivered.</a:t>
            </a:r>
          </a:p>
          <a:p>
            <a:pPr defTabSz="931774">
              <a:defRPr/>
            </a:pPr>
            <a:endParaRPr lang="en-US" b="0" baseline="0" dirty="0" smtClean="0">
              <a:ln w="13500">
                <a:solidFill>
                  <a:schemeClr val="accent1">
                    <a:shade val="2500"/>
                    <a:alpha val="6500"/>
                  </a:schemeClr>
                </a:solidFill>
                <a:prstDash val="solid"/>
              </a:ln>
              <a:solidFill>
                <a:schemeClr val="tx1">
                  <a:alpha val="95000"/>
                </a:schemeClr>
              </a:solidFill>
            </a:endParaRPr>
          </a:p>
          <a:p>
            <a:pPr defTabSz="931774">
              <a:defRPr/>
            </a:pPr>
            <a:r>
              <a:rPr lang="en-US" b="0" baseline="0" dirty="0" smtClean="0">
                <a:ln w="13500">
                  <a:solidFill>
                    <a:schemeClr val="accent1">
                      <a:shade val="2500"/>
                      <a:alpha val="6500"/>
                    </a:schemeClr>
                  </a:solidFill>
                  <a:prstDash val="solid"/>
                </a:ln>
                <a:solidFill>
                  <a:schemeClr val="tx1">
                    <a:alpha val="95000"/>
                  </a:schemeClr>
                </a:solidFill>
              </a:rPr>
              <a:t>Low-risk users receive screening and feedback only. Risky and harmful users receive Brief Intervention and possibly referral to treatment. Persons at severe and dependent ranges are referred for further assessment and specialty care.</a:t>
            </a:r>
            <a:endParaRPr lang="en-US" b="0" baseline="0" dirty="0">
              <a:ln w="13500">
                <a:solidFill>
                  <a:schemeClr val="accent1">
                    <a:shade val="2500"/>
                    <a:alpha val="6500"/>
                  </a:schemeClr>
                </a:solidFill>
                <a:prstDash val="solid"/>
              </a:ln>
              <a:solidFill>
                <a:schemeClr val="tx1">
                  <a:alpha val="95000"/>
                </a:schemeClr>
              </a:solidFill>
            </a:endParaRPr>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34</a:t>
            </a:fld>
            <a:endParaRPr lang="en-US"/>
          </a:p>
        </p:txBody>
      </p:sp>
    </p:spTree>
    <p:extLst>
      <p:ext uri="{BB962C8B-B14F-4D97-AF65-F5344CB8AC3E}">
        <p14:creationId xmlns:p14="http://schemas.microsoft.com/office/powerpoint/2010/main" val="126753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next session, you will learn about the Brief Intervention. </a:t>
            </a:r>
          </a:p>
          <a:p>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35</a:t>
            </a:fld>
            <a:endParaRPr lang="en-US"/>
          </a:p>
        </p:txBody>
      </p:sp>
    </p:spTree>
    <p:extLst>
      <p:ext uri="{BB962C8B-B14F-4D97-AF65-F5344CB8AC3E}">
        <p14:creationId xmlns:p14="http://schemas.microsoft.com/office/powerpoint/2010/main" val="3994312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 you</a:t>
            </a:r>
            <a:r>
              <a:rPr lang="en-US" baseline="0" dirty="0" smtClean="0"/>
              <a:t> to our funding agency for supporting this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36</a:t>
            </a:fld>
            <a:endParaRPr lang="en-US"/>
          </a:p>
        </p:txBody>
      </p:sp>
      <p:sp>
        <p:nvSpPr>
          <p:cNvPr id="5" name="Header Placeholder 4"/>
          <p:cNvSpPr>
            <a:spLocks noGrp="1"/>
          </p:cNvSpPr>
          <p:nvPr>
            <p:ph type="hdr" sz="quarter" idx="11"/>
          </p:nvPr>
        </p:nvSpPr>
        <p:spPr/>
        <p:txBody>
          <a:bodyPr/>
          <a:lstStyle/>
          <a:p>
            <a:r>
              <a:rPr lang="en-US" smtClean="0"/>
              <a:t>SBIRT Core Curriculum: Screening for Substance Use in Clinical Settings (Module 2)</a:t>
            </a:r>
            <a:endParaRPr lang="en-US" dirty="0"/>
          </a:p>
        </p:txBody>
      </p:sp>
    </p:spTree>
    <p:extLst>
      <p:ext uri="{BB962C8B-B14F-4D97-AF65-F5344CB8AC3E}">
        <p14:creationId xmlns:p14="http://schemas.microsoft.com/office/powerpoint/2010/main" val="396930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37</a:t>
            </a:fld>
            <a:endParaRPr lang="en-US"/>
          </a:p>
        </p:txBody>
      </p:sp>
    </p:spTree>
    <p:extLst>
      <p:ext uri="{BB962C8B-B14F-4D97-AF65-F5344CB8AC3E}">
        <p14:creationId xmlns:p14="http://schemas.microsoft.com/office/powerpoint/2010/main" val="259356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annual 2-question prescreening process, or universal screening, normalizes clinician/patient conversations regarding substance use, and can be a significant step toward early detection and effective intervention.</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4</a:t>
            </a:fld>
            <a:endParaRPr lang="en-US"/>
          </a:p>
        </p:txBody>
      </p:sp>
    </p:spTree>
    <p:extLst>
      <p:ext uri="{BB962C8B-B14F-4D97-AF65-F5344CB8AC3E}">
        <p14:creationId xmlns:p14="http://schemas.microsoft.com/office/powerpoint/2010/main" val="201072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discussed</a:t>
            </a:r>
            <a:r>
              <a:rPr lang="en-US" baseline="0" dirty="0" smtClean="0"/>
              <a:t> in the first module, there are many good reasons to screen for substance misuse in primary care settings. The 2-item screening is an important first step toward making changes to enhance health.</a:t>
            </a:r>
          </a:p>
          <a:p>
            <a:endParaRPr lang="en-US" baseline="0" dirty="0" smtClean="0"/>
          </a:p>
          <a:p>
            <a:r>
              <a:rPr lang="en-US" baseline="0" dirty="0" smtClean="0"/>
              <a:t>__________________________________</a:t>
            </a:r>
          </a:p>
          <a:p>
            <a:pPr marL="0" marR="0" indent="0" algn="l" defTabSz="914400" rtl="0" eaLnBrk="1" fontAlgn="auto" latinLnBrk="0" hangingPunct="1">
              <a:buClrTx/>
              <a:buSzTx/>
              <a:buFontTx/>
              <a:buNone/>
              <a:tabLst/>
              <a:defRPr/>
            </a:pPr>
            <a:endParaRPr lang="en-US" sz="1400" dirty="0" smtClean="0"/>
          </a:p>
          <a:p>
            <a:pPr marL="0" marR="0" indent="0" algn="l" defTabSz="914400" rtl="0" eaLnBrk="1" fontAlgn="auto" latinLnBrk="0" hangingPunct="1">
              <a:buClrTx/>
              <a:buSzTx/>
              <a:buFontTx/>
              <a:buNone/>
              <a:tabLst/>
              <a:defRPr/>
            </a:pPr>
            <a:r>
              <a:rPr lang="en-US" sz="1400" dirty="0" smtClean="0"/>
              <a:t>Source: </a:t>
            </a:r>
            <a:r>
              <a:rPr lang="en-US" sz="1400" dirty="0" err="1" smtClean="0"/>
              <a:t>Treatnet</a:t>
            </a:r>
            <a:r>
              <a:rPr lang="en-US" sz="1400" dirty="0" smtClean="0"/>
              <a:t>. (2008). </a:t>
            </a:r>
            <a:r>
              <a:rPr lang="en-US" sz="1400" i="1" dirty="0" smtClean="0"/>
              <a:t>Screening, assessment and treatment planning.</a:t>
            </a:r>
            <a:r>
              <a:rPr lang="en-US" sz="1400" dirty="0" smtClean="0"/>
              <a:t> </a:t>
            </a:r>
            <a:br>
              <a:rPr lang="en-US" sz="1400" dirty="0" smtClean="0"/>
            </a:br>
            <a:r>
              <a:rPr lang="en-US" sz="1400" dirty="0" smtClean="0"/>
              <a:t>Retrieved from http://www.unodc.org/ddt-training/treatment/a.html</a:t>
            </a:r>
            <a:endParaRPr lang="en-US" sz="1400"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5</a:t>
            </a:fld>
            <a:endParaRPr lang="en-US"/>
          </a:p>
        </p:txBody>
      </p:sp>
    </p:spTree>
    <p:extLst>
      <p:ext uri="{BB962C8B-B14F-4D97-AF65-F5344CB8AC3E}">
        <p14:creationId xmlns:p14="http://schemas.microsoft.com/office/powerpoint/2010/main" val="365764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average in primary care settings, 20 to 25 percent of individuals screen positive, and the rest are negative. Other settings, such as HIV/AIDS counseling and testing sites or mental health clinics, often have higher rates of positive screens. </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6</a:t>
            </a:fld>
            <a:endParaRPr lang="en-US"/>
          </a:p>
        </p:txBody>
      </p:sp>
    </p:spTree>
    <p:extLst>
      <p:ext uri="{BB962C8B-B14F-4D97-AF65-F5344CB8AC3E}">
        <p14:creationId xmlns:p14="http://schemas.microsoft.com/office/powerpoint/2010/main" val="102409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way to think about using the annual prescreen</a:t>
            </a:r>
            <a:r>
              <a:rPr lang="en-US" baseline="0" dirty="0" smtClean="0"/>
              <a:t> in your clinical practice. In most primary care settings, consistent and effective use of the SBIRT process is a </a:t>
            </a:r>
            <a:r>
              <a:rPr lang="en-US" u="sng" baseline="0" dirty="0" smtClean="0"/>
              <a:t>team</a:t>
            </a:r>
            <a:r>
              <a:rPr lang="en-US" baseline="0" dirty="0" smtClean="0"/>
              <a:t> approach.  </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7</a:t>
            </a:fld>
            <a:endParaRPr lang="en-US"/>
          </a:p>
        </p:txBody>
      </p:sp>
    </p:spTree>
    <p:extLst>
      <p:ext uri="{BB962C8B-B14F-4D97-AF65-F5344CB8AC3E}">
        <p14:creationId xmlns:p14="http://schemas.microsoft.com/office/powerpoint/2010/main" val="1739933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Drinking or drug use can be a sensitive subject. That’s why it’s important for the clinician</a:t>
            </a:r>
            <a:r>
              <a:rPr lang="en-US" baseline="0" dirty="0" smtClean="0"/>
              <a:t> to build rapport with the patient, describe their role in the screening process, explain the process to the patient, and address questions effectively. </a:t>
            </a:r>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8</a:t>
            </a:fld>
            <a:endParaRPr lang="en-US"/>
          </a:p>
        </p:txBody>
      </p:sp>
    </p:spTree>
    <p:extLst>
      <p:ext uri="{BB962C8B-B14F-4D97-AF65-F5344CB8AC3E}">
        <p14:creationId xmlns:p14="http://schemas.microsoft.com/office/powerpoint/2010/main" val="744667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Annual Questionnaire that we are using in this program at the University of Iowa. It’s available to students, their preceptors, and others who are interested in using SBIRT in clinical settings.</a:t>
            </a:r>
          </a:p>
          <a:p>
            <a:endParaRPr lang="en-US" baseline="0" dirty="0" smtClean="0"/>
          </a:p>
          <a:p>
            <a:r>
              <a:rPr lang="en-US" baseline="0" dirty="0" smtClean="0"/>
              <a:t>This screening uses an episode of binge drinking as the “trigger” for using the AUDIT. Our question is simply, “How many times in the past year have you had 5 or more drinks in a day?” As you can see, 5 in a day is for men, and we use 4 in a day for women and older adults.</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SBIRT Core Curriculum: Screening for Substance Use in Clinical Settings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9</a:t>
            </a:fld>
            <a:endParaRPr lang="en-US"/>
          </a:p>
        </p:txBody>
      </p:sp>
    </p:spTree>
    <p:extLst>
      <p:ext uri="{BB962C8B-B14F-4D97-AF65-F5344CB8AC3E}">
        <p14:creationId xmlns:p14="http://schemas.microsoft.com/office/powerpoint/2010/main" val="2919255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2"/>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1"/>
            <a:ext cx="6947127" cy="3488266"/>
          </a:xfrm>
        </p:spPr>
        <p:txBody>
          <a:bodyPr anchor="b">
            <a:normAutofit/>
          </a:bodyPr>
          <a:lstStyle>
            <a:lvl1pPr algn="r">
              <a:defRPr sz="4000">
                <a:effectLst/>
              </a:defRPr>
            </a:lvl1pPr>
          </a:lstStyle>
          <a:p>
            <a:r>
              <a:rPr lang="en-US" dirty="0"/>
              <a:t>Click to edit Master title style</a:t>
            </a:r>
          </a:p>
        </p:txBody>
      </p:sp>
      <p:sp>
        <p:nvSpPr>
          <p:cNvPr id="3" name="Subtitle 2"/>
          <p:cNvSpPr>
            <a:spLocks noGrp="1"/>
          </p:cNvSpPr>
          <p:nvPr>
            <p:ph type="subTitle" idx="1"/>
          </p:nvPr>
        </p:nvSpPr>
        <p:spPr>
          <a:xfrm>
            <a:off x="2924239" y="4402668"/>
            <a:ext cx="5762563" cy="1364531"/>
          </a:xfrm>
        </p:spPr>
        <p:txBody>
          <a:bodyPr anchor="t">
            <a:normAutofit/>
          </a:bodyPr>
          <a:lstStyle>
            <a:lvl1pPr marL="0" indent="0" algn="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623733" y="6117338"/>
            <a:ext cx="3609438" cy="365125"/>
          </a:xfrm>
        </p:spPr>
        <p:txBody>
          <a:bodyPr/>
          <a:lstStyle/>
          <a:p>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9"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05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524" y="5299603"/>
            <a:ext cx="7515991"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EF1120-42C5-4B26-88B4-E8994A7FE229}"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33305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5" y="4343400"/>
            <a:ext cx="7515992"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38824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4" y="4343400"/>
            <a:ext cx="7515991"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9416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88339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134836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3"/>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5" y="3505200"/>
            <a:ext cx="7515992"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5" y="4343400"/>
            <a:ext cx="7515992"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98107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462000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F1120-42C5-4B26-88B4-E8994A7FE229}"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4585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04667" cy="155448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982134" y="2194560"/>
            <a:ext cx="7704667" cy="3332816"/>
          </a:xfrm>
        </p:spPr>
        <p:txBody>
          <a:bodyPr anchor="ctr"/>
          <a:lstStyle>
            <a:lvl1pPr>
              <a:buClrTx/>
              <a:buSzPct val="100000"/>
              <a:defRPr/>
            </a:lvl1pPr>
            <a:lvl2pPr>
              <a:buClrTx/>
              <a:buSzPct val="100000"/>
              <a:defRPr/>
            </a:lvl2pPr>
            <a:lvl3pPr>
              <a:buClrTx/>
              <a:buSzPct val="100000"/>
              <a:defRPr/>
            </a:lvl3pPr>
            <a:lvl4pPr>
              <a:buClrTx/>
              <a:buSzPct val="100000"/>
              <a:defRPr/>
            </a:lvl4pPr>
            <a:lvl5pPr>
              <a:buClrTx/>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972648" y="6108175"/>
            <a:ext cx="5314517" cy="365125"/>
          </a:xfrm>
        </p:spPr>
        <p:txBody>
          <a:bodyPr/>
          <a:lstStyle/>
          <a:p>
            <a:endParaRPr lang="en-US"/>
          </a:p>
        </p:txBody>
      </p:sp>
      <p:sp>
        <p:nvSpPr>
          <p:cNvPr id="6" name="Slide Number Placeholder 5"/>
          <p:cNvSpPr>
            <a:spLocks noGrp="1"/>
          </p:cNvSpPr>
          <p:nvPr>
            <p:ph type="sldNum" sz="quarter" idx="12"/>
          </p:nvPr>
        </p:nvSpPr>
        <p:spPr>
          <a:xfrm>
            <a:off x="1544815" y="6108174"/>
            <a:ext cx="427833" cy="365125"/>
          </a:xfrm>
        </p:spPr>
        <p:txBody>
          <a:bodyPr/>
          <a:lstStyle/>
          <a:p>
            <a:fld id="{00D8B892-0D3A-4DC0-B3B2-B8CD40FC5413}" type="slidenum">
              <a:rPr lang="en-US" smtClean="0"/>
              <a:t>‹#›</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89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7000"/>
            <a:ext cx="6699805" cy="2360071"/>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86999" y="5027070"/>
            <a:ext cx="6699802"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87733" y="6116072"/>
            <a:ext cx="413483" cy="365125"/>
          </a:xfrm>
        </p:spPr>
        <p:txBody>
          <a:bodyPr/>
          <a:lstStyle/>
          <a:p>
            <a:fld id="{00D8B892-0D3A-4DC0-B3B2-B8CD40FC5413}" type="slidenum">
              <a:rPr lang="en-US" smtClean="0"/>
              <a:t>‹#›</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71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3"/>
            <a:ext cx="7704667" cy="1752599"/>
          </a:xfrm>
        </p:spPr>
        <p:txBody>
          <a:bodyPr>
            <a:normAutofit/>
          </a:bodyPr>
          <a:lstStyle>
            <a:lvl1pPr>
              <a:defRPr sz="4000" baseline="0"/>
            </a:lvl1pPr>
          </a:lstStyle>
          <a:p>
            <a:r>
              <a:rPr lang="en-US" dirty="0"/>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buClr>
                <a:schemeClr val="tx1"/>
              </a:buClr>
              <a:buSzPct val="100000"/>
              <a:defRPr sz="1350">
                <a:solidFill>
                  <a:schemeClr val="tx1"/>
                </a:solidFill>
              </a:defRPr>
            </a:lvl1pPr>
            <a:lvl2pPr>
              <a:buClr>
                <a:schemeClr val="tx1"/>
              </a:buClr>
              <a:buSzPct val="100000"/>
              <a:defRPr sz="1200">
                <a:solidFill>
                  <a:schemeClr val="tx1"/>
                </a:solidFill>
              </a:defRPr>
            </a:lvl2pPr>
            <a:lvl3pPr>
              <a:buClr>
                <a:schemeClr val="tx1"/>
              </a:buClr>
              <a:buSzPct val="100000"/>
              <a:defRPr sz="1050">
                <a:solidFill>
                  <a:schemeClr val="tx1"/>
                </a:solidFill>
              </a:defRPr>
            </a:lvl3pPr>
            <a:lvl4pPr>
              <a:buClr>
                <a:schemeClr val="tx1"/>
              </a:buClr>
              <a:buSzPct val="100000"/>
              <a:defRPr sz="900">
                <a:solidFill>
                  <a:schemeClr val="tx1"/>
                </a:solidFill>
              </a:defRPr>
            </a:lvl4pPr>
            <a:lvl5pPr>
              <a:buClr>
                <a:schemeClr val="tx1"/>
              </a:buClr>
              <a:buSzPct val="100000"/>
              <a:defRPr sz="900">
                <a:solidFill>
                  <a:schemeClr val="tx1"/>
                </a:solidFill>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buClr>
                <a:schemeClr val="tx1"/>
              </a:buClr>
              <a:buSzPct val="100000"/>
              <a:defRPr sz="1350"/>
            </a:lvl1pPr>
            <a:lvl2pPr>
              <a:buClr>
                <a:schemeClr val="tx1"/>
              </a:buClr>
              <a:buSzPct val="100000"/>
              <a:defRPr sz="1200"/>
            </a:lvl2pPr>
            <a:lvl3pPr>
              <a:buClr>
                <a:schemeClr val="tx1"/>
              </a:buClr>
              <a:buSzPct val="100000"/>
              <a:defRPr sz="1050"/>
            </a:lvl3pPr>
            <a:lvl4pPr>
              <a:buClr>
                <a:schemeClr val="tx1"/>
              </a:buClr>
              <a:buSzPct val="100000"/>
              <a:defRPr sz="900"/>
            </a:lvl4pPr>
            <a:lvl5pPr>
              <a:buClr>
                <a:schemeClr val="tx1"/>
              </a:buClr>
              <a:buSzPct val="100000"/>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44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2" y="2658533"/>
            <a:ext cx="34562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523"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7267"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573515" y="6116071"/>
            <a:ext cx="413483" cy="365125"/>
          </a:xfrm>
        </p:spPr>
        <p:txBody>
          <a:bodyPr/>
          <a:lstStyle/>
          <a:p>
            <a:fld id="{00D8B892-0D3A-4DC0-B3B2-B8CD40FC5413}" type="slidenum">
              <a:rPr lang="en-US" smtClean="0"/>
              <a:t>‹#›</a:t>
            </a:fld>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88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26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4"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7553" y="685802"/>
            <a:ext cx="4681962"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5" y="2971800"/>
            <a:ext cx="2662534"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87735" y="6116072"/>
            <a:ext cx="413483" cy="365125"/>
          </a:xfrm>
        </p:spPr>
        <p:txBody>
          <a:bodyPr/>
          <a:lstStyle/>
          <a:p>
            <a:fld id="{00D8B892-0D3A-4DC0-B3B2-B8CD40FC5413}"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00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3" y="1752599"/>
            <a:ext cx="407067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333" y="3124199"/>
            <a:ext cx="407067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EF1120-42C5-4B26-88B4-E8994A7FE229}"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17923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2"/>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2"/>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80" y="6116072"/>
            <a:ext cx="85747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8EF1120-42C5-4B26-88B4-E8994A7FE229}" type="datetimeFigureOut">
              <a:rPr lang="en-US" smtClean="0"/>
              <a:t>7/26/2018</a:t>
            </a:fld>
            <a:endParaRPr lang="en-US"/>
          </a:p>
        </p:txBody>
      </p:sp>
      <p:sp>
        <p:nvSpPr>
          <p:cNvPr id="5" name="Footer Placeholder 4"/>
          <p:cNvSpPr>
            <a:spLocks noGrp="1"/>
          </p:cNvSpPr>
          <p:nvPr>
            <p:ph type="ftr" sz="quarter" idx="3"/>
          </p:nvPr>
        </p:nvSpPr>
        <p:spPr>
          <a:xfrm>
            <a:off x="1986998" y="6116072"/>
            <a:ext cx="5314517"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8" y="6116072"/>
            <a:ext cx="41348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0D8B892-0D3A-4DC0-B3B2-B8CD40FC5413}" type="slidenum">
              <a:rPr lang="en-US" smtClean="0"/>
              <a:t>‹#›</a:t>
            </a:fld>
            <a:endParaRPr lang="en-US"/>
          </a:p>
        </p:txBody>
      </p:sp>
    </p:spTree>
    <p:extLst>
      <p:ext uri="{BB962C8B-B14F-4D97-AF65-F5344CB8AC3E}">
        <p14:creationId xmlns:p14="http://schemas.microsoft.com/office/powerpoint/2010/main" val="34371567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niaaa.nih.gov/alcohol-health/overview-alcohol-consumption/standard-drin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hyperlink" Target="http://www.uiowa.edu/sbir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hyperlink" Target="http://www.uiowa.edu/sbir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hyperlink" Target="http://www.uiowa.edu/sbir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hyperlink" Target="http://www.uiowa.edu/sbir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526" y="1115361"/>
            <a:ext cx="7153276" cy="3488266"/>
          </a:xfrm>
        </p:spPr>
        <p:txBody>
          <a:bodyPr/>
          <a:lstStyle/>
          <a:p>
            <a:r>
              <a:rPr lang="en-US" sz="4000" dirty="0"/>
              <a:t>Screening, Brief Intervention, and Referral to Treatment (SBIRT</a:t>
            </a:r>
            <a:r>
              <a:rPr lang="en-US" sz="4000" dirty="0" smtClean="0"/>
              <a:t>) Core Curriculum: </a:t>
            </a:r>
            <a:br>
              <a:rPr lang="en-US" sz="4000" dirty="0" smtClean="0"/>
            </a:br>
            <a:r>
              <a:rPr lang="en-US" sz="4000" dirty="0" smtClean="0">
                <a:solidFill>
                  <a:srgbClr val="C00000"/>
                </a:solidFill>
              </a:rPr>
              <a:t>Screening for Substance Use in Clinical Settings</a:t>
            </a:r>
            <a:endParaRPr lang="en-US" sz="4000" dirty="0">
              <a:solidFill>
                <a:srgbClr val="C00000"/>
              </a:solidFill>
            </a:endParaRPr>
          </a:p>
        </p:txBody>
      </p:sp>
      <p:sp>
        <p:nvSpPr>
          <p:cNvPr id="3" name="Subtitle 2"/>
          <p:cNvSpPr>
            <a:spLocks noGrp="1"/>
          </p:cNvSpPr>
          <p:nvPr>
            <p:ph type="subTitle" idx="1"/>
          </p:nvPr>
        </p:nvSpPr>
        <p:spPr>
          <a:xfrm>
            <a:off x="2924239" y="4603628"/>
            <a:ext cx="5762563" cy="1364531"/>
          </a:xfrm>
        </p:spPr>
        <p:txBody>
          <a:bodyPr/>
          <a:lstStyle/>
          <a:p>
            <a:r>
              <a:rPr lang="en-US" sz="1800" dirty="0"/>
              <a:t>The University of Iowa College of Nursing</a:t>
            </a:r>
          </a:p>
          <a:p>
            <a:r>
              <a:rPr lang="en-US" sz="1800" i="1" dirty="0"/>
              <a:t>With funding from the Substance Abuse and Mental Health Services Administration (SAMHSA</a:t>
            </a:r>
            <a:r>
              <a:rPr lang="en-US" sz="1800" i="1" dirty="0" smtClean="0"/>
              <a:t>)</a:t>
            </a:r>
            <a:endParaRPr lang="en-US" dirty="0"/>
          </a:p>
        </p:txBody>
      </p:sp>
    </p:spTree>
    <p:extLst>
      <p:ext uri="{BB962C8B-B14F-4D97-AF65-F5344CB8AC3E}">
        <p14:creationId xmlns:p14="http://schemas.microsoft.com/office/powerpoint/2010/main" val="1185462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Prescreening Approaches: Alcohol</a:t>
            </a:r>
            <a:endParaRPr lang="en-US" dirty="0"/>
          </a:p>
        </p:txBody>
      </p:sp>
      <p:sp>
        <p:nvSpPr>
          <p:cNvPr id="3" name="Content Placeholder 2"/>
          <p:cNvSpPr>
            <a:spLocks noGrp="1"/>
          </p:cNvSpPr>
          <p:nvPr>
            <p:ph idx="1"/>
          </p:nvPr>
        </p:nvSpPr>
        <p:spPr/>
        <p:txBody>
          <a:bodyPr>
            <a:noAutofit/>
          </a:bodyPr>
          <a:lstStyle/>
          <a:p>
            <a:pPr marL="0" indent="0">
              <a:spcBef>
                <a:spcPts val="0"/>
              </a:spcBef>
              <a:spcAft>
                <a:spcPts val="1200"/>
              </a:spcAft>
              <a:buNone/>
            </a:pPr>
            <a:r>
              <a:rPr lang="en-US" sz="2800" b="1" dirty="0" smtClean="0">
                <a:solidFill>
                  <a:srgbClr val="002060"/>
                </a:solidFill>
              </a:rPr>
              <a:t>Another way to prescreen…</a:t>
            </a:r>
            <a:endParaRPr lang="en-US" sz="2800" b="1" dirty="0">
              <a:solidFill>
                <a:srgbClr val="002060"/>
              </a:solidFill>
            </a:endParaRPr>
          </a:p>
          <a:p>
            <a:pPr marL="0" indent="0">
              <a:spcBef>
                <a:spcPts val="0"/>
              </a:spcBef>
              <a:spcAft>
                <a:spcPts val="1200"/>
              </a:spcAft>
              <a:buClr>
                <a:schemeClr val="tx1"/>
              </a:buClr>
              <a:buNone/>
            </a:pPr>
            <a:r>
              <a:rPr lang="en-US" sz="2600" b="1" dirty="0">
                <a:solidFill>
                  <a:srgbClr val="0000FF"/>
                </a:solidFill>
              </a:rPr>
              <a:t>Any alcohol use:  </a:t>
            </a:r>
            <a:r>
              <a:rPr lang="en-US" sz="2600" dirty="0"/>
              <a:t>Yes/No</a:t>
            </a:r>
          </a:p>
          <a:p>
            <a:pPr marL="571500" indent="0">
              <a:spcBef>
                <a:spcPts val="0"/>
              </a:spcBef>
              <a:spcAft>
                <a:spcPts val="1200"/>
              </a:spcAft>
              <a:buNone/>
            </a:pPr>
            <a:r>
              <a:rPr lang="en-US" sz="2600" i="1" dirty="0"/>
              <a:t>“Do you sometimes drink beer, wine, or </a:t>
            </a:r>
            <a:r>
              <a:rPr lang="en-US" sz="2600" i="1" dirty="0" smtClean="0"/>
              <a:t>other alcoholic </a:t>
            </a:r>
            <a:r>
              <a:rPr lang="en-US" sz="2600" i="1" dirty="0"/>
              <a:t>beverages?”</a:t>
            </a:r>
          </a:p>
          <a:p>
            <a:pPr marL="342900" indent="0">
              <a:spcBef>
                <a:spcPts val="0"/>
              </a:spcBef>
              <a:spcAft>
                <a:spcPts val="1200"/>
              </a:spcAft>
              <a:buNone/>
            </a:pPr>
            <a:r>
              <a:rPr lang="en-US" sz="2600" b="1" dirty="0">
                <a:solidFill>
                  <a:srgbClr val="008000"/>
                </a:solidFill>
              </a:rPr>
              <a:t>If YES</a:t>
            </a:r>
            <a:r>
              <a:rPr lang="en-US" sz="2600" dirty="0"/>
              <a:t>, then ask:</a:t>
            </a:r>
          </a:p>
          <a:p>
            <a:pPr marL="571500" indent="0">
              <a:spcBef>
                <a:spcPts val="0"/>
              </a:spcBef>
              <a:spcAft>
                <a:spcPts val="1200"/>
              </a:spcAft>
              <a:buNone/>
            </a:pPr>
            <a:r>
              <a:rPr lang="en-US" sz="2600" i="1" dirty="0"/>
              <a:t>“How many times in the past year have you had </a:t>
            </a:r>
            <a:r>
              <a:rPr lang="en-US" sz="2600" i="1" dirty="0" smtClean="0"/>
              <a:t/>
            </a:r>
            <a:br>
              <a:rPr lang="en-US" sz="2600" i="1" dirty="0" smtClean="0"/>
            </a:br>
            <a:r>
              <a:rPr lang="en-US" sz="2600" i="1" dirty="0" smtClean="0"/>
              <a:t>X or </a:t>
            </a:r>
            <a:r>
              <a:rPr lang="en-US" sz="2600" i="1" dirty="0"/>
              <a:t>more </a:t>
            </a:r>
            <a:r>
              <a:rPr lang="en-US" sz="2600" i="1" dirty="0" smtClean="0"/>
              <a:t>drinks in a day?”</a:t>
            </a:r>
            <a:endParaRPr lang="en-US" sz="2600" i="1" dirty="0"/>
          </a:p>
          <a:p>
            <a:pPr marL="571500" indent="0">
              <a:spcBef>
                <a:spcPts val="0"/>
              </a:spcBef>
              <a:spcAft>
                <a:spcPts val="1200"/>
              </a:spcAft>
              <a:buNone/>
            </a:pPr>
            <a:r>
              <a:rPr lang="en-US" sz="2200" dirty="0"/>
              <a:t>[X = 5 for men, 4 for women and those over 65]</a:t>
            </a:r>
            <a:endParaRPr lang="en-US" sz="2200" dirty="0">
              <a:sym typeface="Wingdings" panose="05000000000000000000" pitchFamily="2" charset="2"/>
            </a:endParaRPr>
          </a:p>
        </p:txBody>
      </p:sp>
    </p:spTree>
    <p:extLst>
      <p:ext uri="{BB962C8B-B14F-4D97-AF65-F5344CB8AC3E}">
        <p14:creationId xmlns:p14="http://schemas.microsoft.com/office/powerpoint/2010/main" val="1583114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Prescreening Approaches: Alcohol</a:t>
            </a:r>
            <a:endParaRPr lang="en-US" dirty="0"/>
          </a:p>
        </p:txBody>
      </p:sp>
      <p:sp>
        <p:nvSpPr>
          <p:cNvPr id="3" name="Content Placeholder 2"/>
          <p:cNvSpPr>
            <a:spLocks noGrp="1"/>
          </p:cNvSpPr>
          <p:nvPr>
            <p:ph idx="1"/>
          </p:nvPr>
        </p:nvSpPr>
        <p:spPr>
          <a:xfrm>
            <a:off x="982134" y="2194560"/>
            <a:ext cx="7900609" cy="3332816"/>
          </a:xfrm>
        </p:spPr>
        <p:txBody>
          <a:bodyPr>
            <a:noAutofit/>
          </a:bodyPr>
          <a:lstStyle/>
          <a:p>
            <a:pPr marL="0" indent="0">
              <a:spcBef>
                <a:spcPts val="0"/>
              </a:spcBef>
              <a:spcAft>
                <a:spcPts val="1200"/>
              </a:spcAft>
              <a:buNone/>
            </a:pPr>
            <a:r>
              <a:rPr lang="en-US" sz="2800" b="1" dirty="0" smtClean="0">
                <a:solidFill>
                  <a:srgbClr val="002060"/>
                </a:solidFill>
              </a:rPr>
              <a:t>Guidelines…  </a:t>
            </a:r>
            <a:endParaRPr lang="en-US" sz="2800" b="1" dirty="0">
              <a:solidFill>
                <a:srgbClr val="002060"/>
              </a:solidFill>
            </a:endParaRPr>
          </a:p>
          <a:p>
            <a:pPr>
              <a:spcBef>
                <a:spcPts val="0"/>
              </a:spcBef>
              <a:spcAft>
                <a:spcPts val="600"/>
              </a:spcAft>
              <a:buClr>
                <a:schemeClr val="tx1"/>
              </a:buClr>
            </a:pPr>
            <a:r>
              <a:rPr lang="en-US" sz="2600" b="1" dirty="0">
                <a:solidFill>
                  <a:srgbClr val="006600"/>
                </a:solidFill>
              </a:rPr>
              <a:t>Use per day/week </a:t>
            </a:r>
            <a:r>
              <a:rPr lang="en-US" sz="2600" dirty="0"/>
              <a:t>using health limits</a:t>
            </a:r>
          </a:p>
          <a:p>
            <a:pPr marL="803275" lvl="1" indent="-334963">
              <a:spcBef>
                <a:spcPts val="0"/>
              </a:spcBef>
              <a:spcAft>
                <a:spcPts val="600"/>
              </a:spcAft>
              <a:buFont typeface="Wingdings" panose="05000000000000000000" pitchFamily="2" charset="2"/>
              <a:buChar char="ü"/>
            </a:pPr>
            <a:r>
              <a:rPr lang="en-US" sz="2200" dirty="0"/>
              <a:t>Men ≤ 65 years: 2 drinks/day; 14 drinks/week</a:t>
            </a:r>
          </a:p>
          <a:p>
            <a:pPr marL="803275" lvl="1" indent="-334963">
              <a:spcBef>
                <a:spcPts val="0"/>
              </a:spcBef>
              <a:spcAft>
                <a:spcPts val="600"/>
              </a:spcAft>
              <a:buFont typeface="Wingdings" panose="05000000000000000000" pitchFamily="2" charset="2"/>
              <a:buChar char="ü"/>
            </a:pPr>
            <a:r>
              <a:rPr lang="en-US" sz="2200" dirty="0"/>
              <a:t>Women: 1 drink/day; 7 drinks/week</a:t>
            </a:r>
          </a:p>
          <a:p>
            <a:pPr marL="803275" lvl="1" indent="-334963">
              <a:spcBef>
                <a:spcPts val="0"/>
              </a:spcBef>
              <a:spcAft>
                <a:spcPts val="1200"/>
              </a:spcAft>
              <a:buFont typeface="Wingdings" panose="05000000000000000000" pitchFamily="2" charset="2"/>
              <a:buChar char="ü"/>
            </a:pPr>
            <a:r>
              <a:rPr lang="en-US" sz="2200" dirty="0"/>
              <a:t>Anyone &gt; 65: 1 drink/day; 7 drinks/week</a:t>
            </a:r>
          </a:p>
          <a:p>
            <a:pPr>
              <a:spcBef>
                <a:spcPts val="0"/>
              </a:spcBef>
              <a:spcAft>
                <a:spcPts val="600"/>
              </a:spcAft>
              <a:buClr>
                <a:schemeClr val="tx1"/>
              </a:buClr>
            </a:pPr>
            <a:r>
              <a:rPr lang="en-US" sz="2600" b="1" dirty="0">
                <a:solidFill>
                  <a:srgbClr val="5D2884"/>
                </a:solidFill>
              </a:rPr>
              <a:t>Excessive/binge drinking</a:t>
            </a:r>
          </a:p>
          <a:p>
            <a:pPr marL="803275" lvl="1" indent="-334963">
              <a:spcBef>
                <a:spcPts val="0"/>
              </a:spcBef>
              <a:spcAft>
                <a:spcPts val="600"/>
              </a:spcAft>
              <a:buFont typeface="Wingdings" panose="05000000000000000000" pitchFamily="2" charset="2"/>
              <a:buChar char="ü"/>
            </a:pPr>
            <a:r>
              <a:rPr lang="en-US" sz="2200" dirty="0"/>
              <a:t>More than </a:t>
            </a:r>
            <a:r>
              <a:rPr lang="en-US" sz="2200" dirty="0" smtClean="0"/>
              <a:t>4 </a:t>
            </a:r>
            <a:r>
              <a:rPr lang="en-US" sz="2200" dirty="0"/>
              <a:t>on an occasion for men ≤ 65 years</a:t>
            </a:r>
          </a:p>
          <a:p>
            <a:pPr marL="803275" lvl="1" indent="-334963">
              <a:spcBef>
                <a:spcPts val="0"/>
              </a:spcBef>
              <a:spcAft>
                <a:spcPts val="1200"/>
              </a:spcAft>
              <a:buFont typeface="Wingdings" panose="05000000000000000000" pitchFamily="2" charset="2"/>
              <a:buChar char="ü"/>
            </a:pPr>
            <a:r>
              <a:rPr lang="en-US" sz="2200" dirty="0"/>
              <a:t>More than </a:t>
            </a:r>
            <a:r>
              <a:rPr lang="en-US" sz="2200" dirty="0" smtClean="0"/>
              <a:t>3 </a:t>
            </a:r>
            <a:r>
              <a:rPr lang="en-US" sz="2200" dirty="0"/>
              <a:t>on an occasion for women and those &gt; 65 years</a:t>
            </a:r>
          </a:p>
        </p:txBody>
      </p:sp>
    </p:spTree>
    <p:extLst>
      <p:ext uri="{BB962C8B-B14F-4D97-AF65-F5344CB8AC3E}">
        <p14:creationId xmlns:p14="http://schemas.microsoft.com/office/powerpoint/2010/main" val="337266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 What One Drink Is!</a:t>
            </a:r>
            <a:endParaRPr lang="en-US" dirty="0"/>
          </a:p>
        </p:txBody>
      </p:sp>
      <p:pic>
        <p:nvPicPr>
          <p:cNvPr id="7" name="Picture 2"/>
          <p:cNvPicPr>
            <a:picLocks noGrp="1" noChangeAspect="1" noChangeArrowheads="1"/>
          </p:cNvPicPr>
          <p:nvPr>
            <p:ph idx="1"/>
          </p:nvPr>
        </p:nvPicPr>
        <p:blipFill>
          <a:blip r:embed="rId3" cstate="print"/>
          <a:stretch>
            <a:fillRect/>
          </a:stretch>
        </p:blipFill>
        <p:spPr>
          <a:xfrm>
            <a:off x="1658287" y="2142928"/>
            <a:ext cx="6229350" cy="34956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39598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Drink”?</a:t>
            </a:r>
            <a:endParaRPr lang="en-US" dirty="0"/>
          </a:p>
        </p:txBody>
      </p:sp>
      <p:pic>
        <p:nvPicPr>
          <p:cNvPr id="5" name="Picture 1" descr="just_drinks_for_we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5385" y="2250023"/>
            <a:ext cx="5804705"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1755385" y="5556949"/>
            <a:ext cx="5941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600"/>
              </a:spcAft>
              <a:buClr>
                <a:srgbClr val="000000"/>
              </a:buClr>
              <a:buChar char="•"/>
              <a:defRPr sz="3200">
                <a:solidFill>
                  <a:srgbClr val="002B5E"/>
                </a:solidFill>
                <a:latin typeface="Georgia" panose="02040502050405020303" pitchFamily="18" charset="0"/>
                <a:ea typeface="MS PGothic" panose="020B0600070205080204" pitchFamily="34" charset="-128"/>
              </a:defRPr>
            </a:lvl1pPr>
            <a:lvl2pPr marL="742950" indent="-285750">
              <a:spcBef>
                <a:spcPct val="20000"/>
              </a:spcBef>
              <a:spcAft>
                <a:spcPts val="1200"/>
              </a:spcAft>
              <a:buClr>
                <a:srgbClr val="000000"/>
              </a:buClr>
              <a:buChar char="–"/>
              <a:defRPr sz="2800">
                <a:solidFill>
                  <a:srgbClr val="002B5E"/>
                </a:solidFill>
                <a:latin typeface="Georgia" panose="02040502050405020303" pitchFamily="18" charset="0"/>
                <a:ea typeface="MS PGothic" panose="020B0600070205080204" pitchFamily="34" charset="-128"/>
              </a:defRPr>
            </a:lvl2pPr>
            <a:lvl3pPr marL="1143000" indent="-228600">
              <a:spcBef>
                <a:spcPct val="20000"/>
              </a:spcBef>
              <a:spcAft>
                <a:spcPts val="1200"/>
              </a:spcAft>
              <a:buClr>
                <a:srgbClr val="000000"/>
              </a:buClr>
              <a:buChar char="•"/>
              <a:defRPr sz="2400">
                <a:solidFill>
                  <a:srgbClr val="002B5E"/>
                </a:solidFill>
                <a:latin typeface="Georgia" panose="02040502050405020303" pitchFamily="18" charset="0"/>
                <a:ea typeface="MS PGothic" panose="020B0600070205080204" pitchFamily="34" charset="-128"/>
              </a:defRPr>
            </a:lvl3pPr>
            <a:lvl4pPr marL="1600200" indent="-228600">
              <a:spcBef>
                <a:spcPct val="20000"/>
              </a:spcBef>
              <a:spcAft>
                <a:spcPts val="1200"/>
              </a:spcAft>
              <a:buClr>
                <a:srgbClr val="000000"/>
              </a:buClr>
              <a:buChar char="–"/>
              <a:defRPr sz="2000">
                <a:solidFill>
                  <a:srgbClr val="002B5E"/>
                </a:solidFill>
                <a:latin typeface="Georgia" panose="02040502050405020303" pitchFamily="18" charset="0"/>
                <a:ea typeface="MS PGothic" panose="020B0600070205080204" pitchFamily="34" charset="-128"/>
              </a:defRPr>
            </a:lvl4pPr>
            <a:lvl5pPr marL="2057400" indent="-228600">
              <a:spcBef>
                <a:spcPct val="20000"/>
              </a:spcBef>
              <a:spcAft>
                <a:spcPts val="1200"/>
              </a:spcAft>
              <a:buClr>
                <a:srgbClr val="000000"/>
              </a:buClr>
              <a:buChar char="»"/>
              <a:defRPr sz="2000">
                <a:solidFill>
                  <a:srgbClr val="002B5E"/>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ts val="1200"/>
              </a:spcAft>
              <a:buClr>
                <a:srgbClr val="000000"/>
              </a:buClr>
              <a:buChar char="»"/>
              <a:defRPr sz="2000">
                <a:solidFill>
                  <a:srgbClr val="002B5E"/>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ts val="1200"/>
              </a:spcAft>
              <a:buClr>
                <a:srgbClr val="000000"/>
              </a:buClr>
              <a:buChar char="»"/>
              <a:defRPr sz="2000">
                <a:solidFill>
                  <a:srgbClr val="002B5E"/>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ts val="1200"/>
              </a:spcAft>
              <a:buClr>
                <a:srgbClr val="000000"/>
              </a:buClr>
              <a:buChar char="»"/>
              <a:defRPr sz="2000">
                <a:solidFill>
                  <a:srgbClr val="002B5E"/>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ts val="1200"/>
              </a:spcAft>
              <a:buClr>
                <a:srgbClr val="000000"/>
              </a:buClr>
              <a:buChar char="»"/>
              <a:defRPr sz="2000">
                <a:solidFill>
                  <a:srgbClr val="002B5E"/>
                </a:solidFill>
                <a:latin typeface="Georgia" panose="02040502050405020303" pitchFamily="18" charset="0"/>
                <a:ea typeface="MS PGothic" panose="020B0600070205080204" pitchFamily="34" charset="-128"/>
              </a:defRPr>
            </a:lvl9pPr>
          </a:lstStyle>
          <a:p>
            <a:pPr>
              <a:spcBef>
                <a:spcPct val="0"/>
              </a:spcBef>
              <a:spcAft>
                <a:spcPct val="0"/>
              </a:spcAft>
              <a:buClrTx/>
              <a:buFontTx/>
              <a:buNone/>
            </a:pPr>
            <a:r>
              <a:rPr lang="en-US" altLang="en-US" sz="1000" dirty="0">
                <a:solidFill>
                  <a:prstClr val="black"/>
                </a:solidFill>
                <a:latin typeface="Arial" panose="020B0604020202020204" pitchFamily="34" charset="0"/>
              </a:rPr>
              <a:t>National Institute on Alcohol Abuse and Alcoholism. (2013). What is a standard drink? Retrieved from </a:t>
            </a:r>
            <a:r>
              <a:rPr lang="en-US" altLang="en-US" sz="1000" dirty="0">
                <a:solidFill>
                  <a:prstClr val="black"/>
                </a:solidFill>
                <a:latin typeface="Arial" panose="020B0604020202020204" pitchFamily="34" charset="0"/>
                <a:hlinkClick r:id="rId4"/>
              </a:rPr>
              <a:t>http://www.niaaa.nih.gov/alcohol-health/overview-alcohol-consumption/standard-drink</a:t>
            </a:r>
            <a:r>
              <a:rPr lang="en-US" altLang="en-US" sz="1000" dirty="0">
                <a:solidFill>
                  <a:prstClr val="black"/>
                </a:solidFill>
                <a:latin typeface="Arial" panose="020B0604020202020204" pitchFamily="34" charset="0"/>
              </a:rPr>
              <a:t> </a:t>
            </a:r>
          </a:p>
        </p:txBody>
      </p:sp>
      <p:sp>
        <p:nvSpPr>
          <p:cNvPr id="8" name="Explosion 2 7"/>
          <p:cNvSpPr/>
          <p:nvPr/>
        </p:nvSpPr>
        <p:spPr>
          <a:xfrm>
            <a:off x="6961351" y="209907"/>
            <a:ext cx="2102265" cy="2049067"/>
          </a:xfrm>
          <a:prstGeom prst="irregularSeal2">
            <a:avLst/>
          </a:prstGeom>
          <a:solidFill>
            <a:srgbClr val="FFC000"/>
          </a:solid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C000"/>
              </a:solidFill>
            </a:endParaRPr>
          </a:p>
        </p:txBody>
      </p:sp>
      <p:sp>
        <p:nvSpPr>
          <p:cNvPr id="9" name="TextBox 8"/>
          <p:cNvSpPr txBox="1"/>
          <p:nvPr/>
        </p:nvSpPr>
        <p:spPr>
          <a:xfrm>
            <a:off x="7360073" y="922458"/>
            <a:ext cx="1200441" cy="707886"/>
          </a:xfrm>
          <a:prstGeom prst="rect">
            <a:avLst/>
          </a:prstGeom>
          <a:noFill/>
        </p:spPr>
        <p:txBody>
          <a:bodyPr wrap="square" rtlCol="0">
            <a:spAutoFit/>
          </a:bodyPr>
          <a:lstStyle/>
          <a:p>
            <a:pPr algn="ctr"/>
            <a:r>
              <a:rPr lang="en-US" sz="2000" b="1" dirty="0">
                <a:solidFill>
                  <a:srgbClr val="C00000"/>
                </a:solidFill>
                <a:latin typeface="Lucida Bright" panose="02040602050505020304" pitchFamily="18" charset="0"/>
              </a:rPr>
              <a:t>Pocket Card</a:t>
            </a:r>
          </a:p>
        </p:txBody>
      </p:sp>
    </p:spTree>
    <p:extLst>
      <p:ext uri="{BB962C8B-B14F-4D97-AF65-F5344CB8AC3E}">
        <p14:creationId xmlns:p14="http://schemas.microsoft.com/office/powerpoint/2010/main" val="1444119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SBIRT</a:t>
            </a:r>
            <a:r>
              <a:rPr lang="en-US" dirty="0" smtClean="0"/>
              <a:t> in Clinical Settings</a:t>
            </a:r>
            <a:endParaRPr lang="en-US" dirty="0"/>
          </a:p>
        </p:txBody>
      </p:sp>
      <p:grpSp>
        <p:nvGrpSpPr>
          <p:cNvPr id="7" name="Group 6"/>
          <p:cNvGrpSpPr/>
          <p:nvPr/>
        </p:nvGrpSpPr>
        <p:grpSpPr>
          <a:xfrm>
            <a:off x="1563781" y="1779027"/>
            <a:ext cx="5230111" cy="4150965"/>
            <a:chOff x="2096346" y="1728787"/>
            <a:chExt cx="5230111" cy="4150965"/>
          </a:xfrm>
        </p:grpSpPr>
        <p:sp>
          <p:nvSpPr>
            <p:cNvPr id="8" name="Freeform 7"/>
            <p:cNvSpPr/>
            <p:nvPr/>
          </p:nvSpPr>
          <p:spPr>
            <a:xfrm>
              <a:off x="2364042" y="1728787"/>
              <a:ext cx="3453065" cy="743716"/>
            </a:xfrm>
            <a:custGeom>
              <a:avLst/>
              <a:gdLst>
                <a:gd name="connsiteX0" fmla="*/ 0 w 3453065"/>
                <a:gd name="connsiteY0" fmla="*/ 74372 h 743716"/>
                <a:gd name="connsiteX1" fmla="*/ 74372 w 3453065"/>
                <a:gd name="connsiteY1" fmla="*/ 0 h 743716"/>
                <a:gd name="connsiteX2" fmla="*/ 3378693 w 3453065"/>
                <a:gd name="connsiteY2" fmla="*/ 0 h 743716"/>
                <a:gd name="connsiteX3" fmla="*/ 3453065 w 3453065"/>
                <a:gd name="connsiteY3" fmla="*/ 74372 h 743716"/>
                <a:gd name="connsiteX4" fmla="*/ 3453065 w 3453065"/>
                <a:gd name="connsiteY4" fmla="*/ 669344 h 743716"/>
                <a:gd name="connsiteX5" fmla="*/ 3378693 w 3453065"/>
                <a:gd name="connsiteY5" fmla="*/ 743716 h 743716"/>
                <a:gd name="connsiteX6" fmla="*/ 74372 w 3453065"/>
                <a:gd name="connsiteY6" fmla="*/ 743716 h 743716"/>
                <a:gd name="connsiteX7" fmla="*/ 0 w 3453065"/>
                <a:gd name="connsiteY7" fmla="*/ 669344 h 743716"/>
                <a:gd name="connsiteX8" fmla="*/ 0 w 3453065"/>
                <a:gd name="connsiteY8" fmla="*/ 74372 h 74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3065" h="743716">
                  <a:moveTo>
                    <a:pt x="0" y="74372"/>
                  </a:moveTo>
                  <a:cubicBezTo>
                    <a:pt x="0" y="33297"/>
                    <a:pt x="33297" y="0"/>
                    <a:pt x="74372" y="0"/>
                  </a:cubicBezTo>
                  <a:lnTo>
                    <a:pt x="3378693" y="0"/>
                  </a:lnTo>
                  <a:cubicBezTo>
                    <a:pt x="3419768" y="0"/>
                    <a:pt x="3453065" y="33297"/>
                    <a:pt x="3453065" y="74372"/>
                  </a:cubicBezTo>
                  <a:lnTo>
                    <a:pt x="3453065" y="669344"/>
                  </a:lnTo>
                  <a:cubicBezTo>
                    <a:pt x="3453065" y="710419"/>
                    <a:pt x="3419768" y="743716"/>
                    <a:pt x="3378693" y="743716"/>
                  </a:cubicBezTo>
                  <a:lnTo>
                    <a:pt x="74372" y="743716"/>
                  </a:lnTo>
                  <a:cubicBezTo>
                    <a:pt x="33297" y="743716"/>
                    <a:pt x="0" y="710419"/>
                    <a:pt x="0" y="669344"/>
                  </a:cubicBezTo>
                  <a:lnTo>
                    <a:pt x="0" y="74372"/>
                  </a:lnTo>
                  <a:close/>
                </a:path>
              </a:pathLst>
            </a:cu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5123" tIns="75123" rIns="75123" bIns="75123" numCol="1" spcCol="1270" anchor="ctr" anchorCtr="0">
              <a:noAutofit/>
            </a:bodyPr>
            <a:lstStyle/>
            <a:p>
              <a:pPr lvl="0" algn="ctr" defTabSz="622300">
                <a:lnSpc>
                  <a:spcPct val="90000"/>
                </a:lnSpc>
                <a:spcBef>
                  <a:spcPct val="0"/>
                </a:spcBef>
                <a:spcAft>
                  <a:spcPct val="35000"/>
                </a:spcAft>
              </a:pPr>
              <a:r>
                <a:rPr lang="en-US" sz="1400" b="1" kern="1200" dirty="0">
                  <a:solidFill>
                    <a:sysClr val="window" lastClr="FFFFFF"/>
                  </a:solidFill>
                  <a:latin typeface="Arial" panose="020B0604020202020204" pitchFamily="34" charset="0"/>
                  <a:ea typeface="+mn-ea"/>
                  <a:cs typeface="Arial" panose="020B0604020202020204" pitchFamily="34" charset="0"/>
                </a:rPr>
                <a:t>Annual 2-Question Prescreen</a:t>
              </a:r>
            </a:p>
          </p:txBody>
        </p:sp>
        <p:sp>
          <p:nvSpPr>
            <p:cNvPr id="9" name="Freeform 8"/>
            <p:cNvSpPr/>
            <p:nvPr/>
          </p:nvSpPr>
          <p:spPr>
            <a:xfrm>
              <a:off x="2775391" y="2472503"/>
              <a:ext cx="1315183" cy="286275"/>
            </a:xfrm>
            <a:custGeom>
              <a:avLst/>
              <a:gdLst/>
              <a:ahLst/>
              <a:cxnLst/>
              <a:rect l="0" t="0" r="0" b="0"/>
              <a:pathLst>
                <a:path>
                  <a:moveTo>
                    <a:pt x="1421325" y="0"/>
                  </a:moveTo>
                  <a:lnTo>
                    <a:pt x="1421325" y="161165"/>
                  </a:lnTo>
                  <a:lnTo>
                    <a:pt x="0" y="161165"/>
                  </a:lnTo>
                  <a:lnTo>
                    <a:pt x="0" y="322330"/>
                  </a:lnTo>
                </a:path>
              </a:pathLst>
            </a:custGeom>
            <a:noFill/>
            <a:ln w="25400" cap="flat" cmpd="sng" algn="ctr">
              <a:solidFill>
                <a:srgbClr val="8064A2">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2203166" y="2758779"/>
              <a:ext cx="1144449" cy="762966"/>
            </a:xfrm>
            <a:custGeom>
              <a:avLst/>
              <a:gdLst>
                <a:gd name="connsiteX0" fmla="*/ 0 w 1144449"/>
                <a:gd name="connsiteY0" fmla="*/ 76297 h 762966"/>
                <a:gd name="connsiteX1" fmla="*/ 76297 w 1144449"/>
                <a:gd name="connsiteY1" fmla="*/ 0 h 762966"/>
                <a:gd name="connsiteX2" fmla="*/ 1068152 w 1144449"/>
                <a:gd name="connsiteY2" fmla="*/ 0 h 762966"/>
                <a:gd name="connsiteX3" fmla="*/ 1144449 w 1144449"/>
                <a:gd name="connsiteY3" fmla="*/ 76297 h 762966"/>
                <a:gd name="connsiteX4" fmla="*/ 1144449 w 1144449"/>
                <a:gd name="connsiteY4" fmla="*/ 686669 h 762966"/>
                <a:gd name="connsiteX5" fmla="*/ 1068152 w 1144449"/>
                <a:gd name="connsiteY5" fmla="*/ 762966 h 762966"/>
                <a:gd name="connsiteX6" fmla="*/ 76297 w 1144449"/>
                <a:gd name="connsiteY6" fmla="*/ 762966 h 762966"/>
                <a:gd name="connsiteX7" fmla="*/ 0 w 1144449"/>
                <a:gd name="connsiteY7" fmla="*/ 686669 h 762966"/>
                <a:gd name="connsiteX8" fmla="*/ 0 w 1144449"/>
                <a:gd name="connsiteY8" fmla="*/ 76297 h 76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49" h="762966">
                  <a:moveTo>
                    <a:pt x="0" y="76297"/>
                  </a:moveTo>
                  <a:cubicBezTo>
                    <a:pt x="0" y="34159"/>
                    <a:pt x="34159" y="0"/>
                    <a:pt x="76297" y="0"/>
                  </a:cubicBezTo>
                  <a:lnTo>
                    <a:pt x="1068152" y="0"/>
                  </a:lnTo>
                  <a:cubicBezTo>
                    <a:pt x="1110290" y="0"/>
                    <a:pt x="1144449" y="34159"/>
                    <a:pt x="1144449" y="76297"/>
                  </a:cubicBezTo>
                  <a:lnTo>
                    <a:pt x="1144449" y="686669"/>
                  </a:lnTo>
                  <a:cubicBezTo>
                    <a:pt x="1144449" y="728807"/>
                    <a:pt x="1110290" y="762966"/>
                    <a:pt x="1068152" y="762966"/>
                  </a:cubicBezTo>
                  <a:lnTo>
                    <a:pt x="76297" y="762966"/>
                  </a:lnTo>
                  <a:cubicBezTo>
                    <a:pt x="34159" y="762966"/>
                    <a:pt x="0" y="728807"/>
                    <a:pt x="0" y="686669"/>
                  </a:cubicBezTo>
                  <a:lnTo>
                    <a:pt x="0" y="76297"/>
                  </a:lnTo>
                  <a:close/>
                </a:path>
              </a:pathLst>
            </a:cu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5687" tIns="75687" rIns="75687" bIns="75687" numCol="1" spcCol="1270" anchor="ctr" anchorCtr="0">
              <a:noAutofit/>
            </a:bodyPr>
            <a:lstStyle/>
            <a:p>
              <a:pPr lvl="0" algn="ctr" defTabSz="622300">
                <a:lnSpc>
                  <a:spcPct val="90000"/>
                </a:lnSpc>
                <a:spcBef>
                  <a:spcPct val="0"/>
                </a:spcBef>
                <a:spcAft>
                  <a:spcPct val="35000"/>
                </a:spcAft>
              </a:pPr>
              <a:r>
                <a:rPr lang="en-US" sz="1400" b="1" kern="1200" dirty="0">
                  <a:solidFill>
                    <a:sysClr val="window" lastClr="FFFFFF"/>
                  </a:solidFill>
                  <a:latin typeface="Arial" panose="020B0604020202020204" pitchFamily="34" charset="0"/>
                  <a:ea typeface="+mn-ea"/>
                  <a:cs typeface="Arial" panose="020B0604020202020204" pitchFamily="34" charset="0"/>
                </a:rPr>
                <a:t>Negative:</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rPr>
                <a:t>Stop</a:t>
              </a:r>
            </a:p>
          </p:txBody>
        </p:sp>
        <p:sp>
          <p:nvSpPr>
            <p:cNvPr id="11" name="Freeform 10"/>
            <p:cNvSpPr/>
            <p:nvPr/>
          </p:nvSpPr>
          <p:spPr>
            <a:xfrm>
              <a:off x="4192286" y="2472503"/>
              <a:ext cx="947637" cy="286275"/>
            </a:xfrm>
            <a:custGeom>
              <a:avLst/>
              <a:gdLst/>
              <a:ahLst/>
              <a:cxnLst/>
              <a:rect l="0" t="0" r="0" b="0"/>
              <a:pathLst>
                <a:path>
                  <a:moveTo>
                    <a:pt x="0" y="0"/>
                  </a:moveTo>
                  <a:lnTo>
                    <a:pt x="0" y="161165"/>
                  </a:lnTo>
                  <a:lnTo>
                    <a:pt x="803927" y="161165"/>
                  </a:lnTo>
                  <a:lnTo>
                    <a:pt x="803927" y="322330"/>
                  </a:lnTo>
                </a:path>
              </a:pathLst>
            </a:custGeom>
            <a:noFill/>
            <a:ln w="25400" cap="flat" cmpd="sng" algn="ctr">
              <a:solidFill>
                <a:srgbClr val="8064A2">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90950" y="2758779"/>
              <a:ext cx="2287032" cy="1005985"/>
            </a:xfrm>
            <a:custGeom>
              <a:avLst/>
              <a:gdLst>
                <a:gd name="connsiteX0" fmla="*/ 0 w 2287032"/>
                <a:gd name="connsiteY0" fmla="*/ 100599 h 1005985"/>
                <a:gd name="connsiteX1" fmla="*/ 100599 w 2287032"/>
                <a:gd name="connsiteY1" fmla="*/ 0 h 1005985"/>
                <a:gd name="connsiteX2" fmla="*/ 2186434 w 2287032"/>
                <a:gd name="connsiteY2" fmla="*/ 0 h 1005985"/>
                <a:gd name="connsiteX3" fmla="*/ 2287033 w 2287032"/>
                <a:gd name="connsiteY3" fmla="*/ 100599 h 1005985"/>
                <a:gd name="connsiteX4" fmla="*/ 2287032 w 2287032"/>
                <a:gd name="connsiteY4" fmla="*/ 905387 h 1005985"/>
                <a:gd name="connsiteX5" fmla="*/ 2186433 w 2287032"/>
                <a:gd name="connsiteY5" fmla="*/ 1005986 h 1005985"/>
                <a:gd name="connsiteX6" fmla="*/ 100599 w 2287032"/>
                <a:gd name="connsiteY6" fmla="*/ 1005985 h 1005985"/>
                <a:gd name="connsiteX7" fmla="*/ 0 w 2287032"/>
                <a:gd name="connsiteY7" fmla="*/ 905386 h 1005985"/>
                <a:gd name="connsiteX8" fmla="*/ 0 w 2287032"/>
                <a:gd name="connsiteY8" fmla="*/ 100599 h 100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32" h="1005985">
                  <a:moveTo>
                    <a:pt x="0" y="100599"/>
                  </a:moveTo>
                  <a:cubicBezTo>
                    <a:pt x="0" y="45040"/>
                    <a:pt x="45040" y="0"/>
                    <a:pt x="100599" y="0"/>
                  </a:cubicBezTo>
                  <a:lnTo>
                    <a:pt x="2186434" y="0"/>
                  </a:lnTo>
                  <a:cubicBezTo>
                    <a:pt x="2241993" y="0"/>
                    <a:pt x="2287033" y="45040"/>
                    <a:pt x="2287033" y="100599"/>
                  </a:cubicBezTo>
                  <a:cubicBezTo>
                    <a:pt x="2287033" y="368862"/>
                    <a:pt x="2287032" y="637124"/>
                    <a:pt x="2287032" y="905387"/>
                  </a:cubicBezTo>
                  <a:cubicBezTo>
                    <a:pt x="2287032" y="960946"/>
                    <a:pt x="2241992" y="1005986"/>
                    <a:pt x="2186433" y="1005986"/>
                  </a:cubicBezTo>
                  <a:lnTo>
                    <a:pt x="100599" y="1005985"/>
                  </a:lnTo>
                  <a:cubicBezTo>
                    <a:pt x="45040" y="1005985"/>
                    <a:pt x="0" y="960945"/>
                    <a:pt x="0" y="905386"/>
                  </a:cubicBezTo>
                  <a:lnTo>
                    <a:pt x="0" y="100599"/>
                  </a:lnTo>
                  <a:close/>
                </a:path>
              </a:pathLst>
            </a:cu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2804" tIns="82804" rIns="82804" bIns="82804" numCol="1" spcCol="1270" anchor="ctr" anchorCtr="0">
              <a:noAutofit/>
            </a:bodyPr>
            <a:lstStyle/>
            <a:p>
              <a:pPr lvl="0" algn="ctr" defTabSz="622300">
                <a:lnSpc>
                  <a:spcPct val="90000"/>
                </a:lnSpc>
                <a:spcBef>
                  <a:spcPct val="0"/>
                </a:spcBef>
                <a:spcAft>
                  <a:spcPct val="35000"/>
                </a:spcAft>
              </a:pPr>
              <a:r>
                <a:rPr lang="en-US" sz="1400" b="1" kern="1200" dirty="0">
                  <a:solidFill>
                    <a:sysClr val="window" lastClr="FFFFFF"/>
                  </a:solidFill>
                  <a:latin typeface="Arial" panose="020B0604020202020204" pitchFamily="34" charset="0"/>
                  <a:ea typeface="+mn-ea"/>
                  <a:cs typeface="Arial" panose="020B0604020202020204" pitchFamily="34" charset="0"/>
                </a:rPr>
                <a:t>Positive:</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rPr>
                <a:t>Full AUDIT or DAST-10</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sym typeface="Wingdings"/>
                </a:rPr>
                <a:t> </a:t>
              </a:r>
              <a:r>
                <a:rPr lang="en-US" sz="1400" kern="1200" dirty="0">
                  <a:solidFill>
                    <a:sysClr val="window" lastClr="FFFFFF"/>
                  </a:solidFill>
                  <a:latin typeface="Arial" panose="020B0604020202020204" pitchFamily="34" charset="0"/>
                  <a:ea typeface="+mn-ea"/>
                  <a:cs typeface="Arial" panose="020B0604020202020204" pitchFamily="34" charset="0"/>
                </a:rPr>
                <a:t>Education Sheet </a:t>
              </a:r>
            </a:p>
          </p:txBody>
        </p:sp>
        <p:sp>
          <p:nvSpPr>
            <p:cNvPr id="13" name="Freeform 12"/>
            <p:cNvSpPr/>
            <p:nvPr/>
          </p:nvSpPr>
          <p:spPr>
            <a:xfrm>
              <a:off x="2688210" y="3764765"/>
              <a:ext cx="2013524" cy="470811"/>
            </a:xfrm>
            <a:custGeom>
              <a:avLst/>
              <a:gdLst/>
              <a:ahLst/>
              <a:cxnLst/>
              <a:rect l="0" t="0" r="0" b="0"/>
              <a:pathLst>
                <a:path>
                  <a:moveTo>
                    <a:pt x="2176025" y="0"/>
                  </a:moveTo>
                  <a:lnTo>
                    <a:pt x="2176025" y="254403"/>
                  </a:lnTo>
                  <a:lnTo>
                    <a:pt x="0" y="254403"/>
                  </a:lnTo>
                  <a:lnTo>
                    <a:pt x="0" y="508807"/>
                  </a:lnTo>
                </a:path>
              </a:pathLst>
            </a:custGeom>
            <a:noFill/>
            <a:ln w="25400" cap="flat" cmpd="sng" algn="ctr">
              <a:solidFill>
                <a:srgbClr val="4BACC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4" name="Freeform 13"/>
            <p:cNvSpPr/>
            <p:nvPr/>
          </p:nvSpPr>
          <p:spPr>
            <a:xfrm>
              <a:off x="2096346" y="4235576"/>
              <a:ext cx="1449192" cy="936571"/>
            </a:xfrm>
            <a:custGeom>
              <a:avLst/>
              <a:gdLst>
                <a:gd name="connsiteX0" fmla="*/ 0 w 1449192"/>
                <a:gd name="connsiteY0" fmla="*/ 93657 h 936571"/>
                <a:gd name="connsiteX1" fmla="*/ 93657 w 1449192"/>
                <a:gd name="connsiteY1" fmla="*/ 0 h 936571"/>
                <a:gd name="connsiteX2" fmla="*/ 1355535 w 1449192"/>
                <a:gd name="connsiteY2" fmla="*/ 0 h 936571"/>
                <a:gd name="connsiteX3" fmla="*/ 1449192 w 1449192"/>
                <a:gd name="connsiteY3" fmla="*/ 93657 h 936571"/>
                <a:gd name="connsiteX4" fmla="*/ 1449192 w 1449192"/>
                <a:gd name="connsiteY4" fmla="*/ 842914 h 936571"/>
                <a:gd name="connsiteX5" fmla="*/ 1355535 w 1449192"/>
                <a:gd name="connsiteY5" fmla="*/ 936571 h 936571"/>
                <a:gd name="connsiteX6" fmla="*/ 93657 w 1449192"/>
                <a:gd name="connsiteY6" fmla="*/ 936571 h 936571"/>
                <a:gd name="connsiteX7" fmla="*/ 0 w 1449192"/>
                <a:gd name="connsiteY7" fmla="*/ 842914 h 936571"/>
                <a:gd name="connsiteX8" fmla="*/ 0 w 1449192"/>
                <a:gd name="connsiteY8" fmla="*/ 93657 h 93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9192" h="936571">
                  <a:moveTo>
                    <a:pt x="0" y="93657"/>
                  </a:moveTo>
                  <a:cubicBezTo>
                    <a:pt x="0" y="41932"/>
                    <a:pt x="41932" y="0"/>
                    <a:pt x="93657" y="0"/>
                  </a:cubicBezTo>
                  <a:lnTo>
                    <a:pt x="1355535" y="0"/>
                  </a:lnTo>
                  <a:cubicBezTo>
                    <a:pt x="1407260" y="0"/>
                    <a:pt x="1449192" y="41932"/>
                    <a:pt x="1449192" y="93657"/>
                  </a:cubicBezTo>
                  <a:lnTo>
                    <a:pt x="1449192" y="842914"/>
                  </a:lnTo>
                  <a:cubicBezTo>
                    <a:pt x="1449192" y="894639"/>
                    <a:pt x="1407260" y="936571"/>
                    <a:pt x="1355535" y="936571"/>
                  </a:cubicBezTo>
                  <a:lnTo>
                    <a:pt x="93657" y="936571"/>
                  </a:lnTo>
                  <a:cubicBezTo>
                    <a:pt x="41932" y="936571"/>
                    <a:pt x="0" y="894639"/>
                    <a:pt x="0" y="842914"/>
                  </a:cubicBezTo>
                  <a:lnTo>
                    <a:pt x="0" y="93657"/>
                  </a:lnTo>
                  <a:close/>
                </a:path>
              </a:pathLst>
            </a:cu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0771" tIns="80771" rIns="80771" bIns="80771" numCol="1" spcCol="1270" anchor="ctr" anchorCtr="0">
              <a:noAutofit/>
            </a:bodyPr>
            <a:lstStyle/>
            <a:p>
              <a:pPr lvl="0" algn="ctr" defTabSz="622300">
                <a:lnSpc>
                  <a:spcPct val="90000"/>
                </a:lnSpc>
                <a:spcBef>
                  <a:spcPct val="0"/>
                </a:spcBef>
                <a:spcAft>
                  <a:spcPct val="35000"/>
                </a:spcAft>
              </a:pPr>
              <a:r>
                <a:rPr lang="en-US" sz="1400" b="1" kern="1200" dirty="0">
                  <a:solidFill>
                    <a:sysClr val="window" lastClr="FFFFFF"/>
                  </a:solidFill>
                  <a:latin typeface="Arial" panose="020B0604020202020204" pitchFamily="34" charset="0"/>
                  <a:ea typeface="+mn-ea"/>
                  <a:cs typeface="Arial" panose="020B0604020202020204" pitchFamily="34" charset="0"/>
                </a:rPr>
                <a:t>Low Risk:</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sym typeface="Wingdings"/>
                </a:rPr>
                <a:t> </a:t>
              </a:r>
              <a:r>
                <a:rPr lang="en-US" sz="1400" kern="1200" dirty="0">
                  <a:solidFill>
                    <a:sysClr val="window" lastClr="FFFFFF"/>
                  </a:solidFill>
                  <a:latin typeface="Arial" panose="020B0604020202020204" pitchFamily="34" charset="0"/>
                  <a:cs typeface="Arial" panose="020B0604020202020204" pitchFamily="34" charset="0"/>
                </a:rPr>
                <a:t>Positive Reinforcement</a:t>
              </a:r>
              <a:endParaRPr lang="en-US" sz="1400" b="1" kern="1200" dirty="0">
                <a:solidFill>
                  <a:sysClr val="window" lastClr="FFFFFF"/>
                </a:solidFill>
                <a:latin typeface="Arial" panose="020B0604020202020204" pitchFamily="34" charset="0"/>
                <a:cs typeface="Arial" panose="020B0604020202020204" pitchFamily="34" charset="0"/>
              </a:endParaRPr>
            </a:p>
          </p:txBody>
        </p:sp>
        <p:sp>
          <p:nvSpPr>
            <p:cNvPr id="15" name="Freeform 14"/>
            <p:cNvSpPr/>
            <p:nvPr/>
          </p:nvSpPr>
          <p:spPr>
            <a:xfrm>
              <a:off x="4501987" y="3764765"/>
              <a:ext cx="332479" cy="470811"/>
            </a:xfrm>
            <a:custGeom>
              <a:avLst/>
              <a:gdLst/>
              <a:ahLst/>
              <a:cxnLst/>
              <a:rect l="0" t="0" r="0" b="0"/>
              <a:pathLst>
                <a:path>
                  <a:moveTo>
                    <a:pt x="359312" y="0"/>
                  </a:moveTo>
                  <a:lnTo>
                    <a:pt x="359312" y="254403"/>
                  </a:lnTo>
                  <a:lnTo>
                    <a:pt x="0" y="254403"/>
                  </a:lnTo>
                  <a:lnTo>
                    <a:pt x="0" y="508807"/>
                  </a:lnTo>
                </a:path>
              </a:pathLst>
            </a:custGeom>
            <a:noFill/>
            <a:ln w="25400" cap="flat" cmpd="sng" algn="ctr">
              <a:solidFill>
                <a:srgbClr val="4BACC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6" name="Freeform 15"/>
            <p:cNvSpPr/>
            <p:nvPr/>
          </p:nvSpPr>
          <p:spPr>
            <a:xfrm>
              <a:off x="3691116" y="4235576"/>
              <a:ext cx="1621741" cy="965441"/>
            </a:xfrm>
            <a:custGeom>
              <a:avLst/>
              <a:gdLst>
                <a:gd name="connsiteX0" fmla="*/ 0 w 1621741"/>
                <a:gd name="connsiteY0" fmla="*/ 96544 h 965441"/>
                <a:gd name="connsiteX1" fmla="*/ 96544 w 1621741"/>
                <a:gd name="connsiteY1" fmla="*/ 0 h 965441"/>
                <a:gd name="connsiteX2" fmla="*/ 1525197 w 1621741"/>
                <a:gd name="connsiteY2" fmla="*/ 0 h 965441"/>
                <a:gd name="connsiteX3" fmla="*/ 1621741 w 1621741"/>
                <a:gd name="connsiteY3" fmla="*/ 96544 h 965441"/>
                <a:gd name="connsiteX4" fmla="*/ 1621741 w 1621741"/>
                <a:gd name="connsiteY4" fmla="*/ 868897 h 965441"/>
                <a:gd name="connsiteX5" fmla="*/ 1525197 w 1621741"/>
                <a:gd name="connsiteY5" fmla="*/ 965441 h 965441"/>
                <a:gd name="connsiteX6" fmla="*/ 96544 w 1621741"/>
                <a:gd name="connsiteY6" fmla="*/ 965441 h 965441"/>
                <a:gd name="connsiteX7" fmla="*/ 0 w 1621741"/>
                <a:gd name="connsiteY7" fmla="*/ 868897 h 965441"/>
                <a:gd name="connsiteX8" fmla="*/ 0 w 1621741"/>
                <a:gd name="connsiteY8" fmla="*/ 96544 h 9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1741" h="965441">
                  <a:moveTo>
                    <a:pt x="0" y="96544"/>
                  </a:moveTo>
                  <a:cubicBezTo>
                    <a:pt x="0" y="43224"/>
                    <a:pt x="43224" y="0"/>
                    <a:pt x="96544" y="0"/>
                  </a:cubicBezTo>
                  <a:lnTo>
                    <a:pt x="1525197" y="0"/>
                  </a:lnTo>
                  <a:cubicBezTo>
                    <a:pt x="1578517" y="0"/>
                    <a:pt x="1621741" y="43224"/>
                    <a:pt x="1621741" y="96544"/>
                  </a:cubicBezTo>
                  <a:lnTo>
                    <a:pt x="1621741" y="868897"/>
                  </a:lnTo>
                  <a:cubicBezTo>
                    <a:pt x="1621741" y="922217"/>
                    <a:pt x="1578517" y="965441"/>
                    <a:pt x="1525197" y="965441"/>
                  </a:cubicBezTo>
                  <a:lnTo>
                    <a:pt x="96544" y="965441"/>
                  </a:lnTo>
                  <a:cubicBezTo>
                    <a:pt x="43224" y="965441"/>
                    <a:pt x="0" y="922217"/>
                    <a:pt x="0" y="868897"/>
                  </a:cubicBezTo>
                  <a:lnTo>
                    <a:pt x="0" y="96544"/>
                  </a:lnTo>
                  <a:close/>
                </a:path>
              </a:pathLst>
            </a:cu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1617" tIns="81617" rIns="81617" bIns="81617" numCol="1" spcCol="1270" anchor="ctr" anchorCtr="0">
              <a:noAutofit/>
            </a:bodyPr>
            <a:lstStyle/>
            <a:p>
              <a:pPr lvl="0" algn="ctr" defTabSz="622300">
                <a:lnSpc>
                  <a:spcPct val="90000"/>
                </a:lnSpc>
                <a:spcBef>
                  <a:spcPct val="0"/>
                </a:spcBef>
                <a:spcAft>
                  <a:spcPct val="35000"/>
                </a:spcAft>
              </a:pPr>
              <a:r>
                <a:rPr lang="en-US" sz="1400" b="1" kern="1200" dirty="0">
                  <a:solidFill>
                    <a:srgbClr val="C00000"/>
                  </a:solidFill>
                  <a:latin typeface="Arial" panose="020B0604020202020204" pitchFamily="34" charset="0"/>
                  <a:ea typeface="+mn-ea"/>
                  <a:cs typeface="Arial" panose="020B0604020202020204" pitchFamily="34" charset="0"/>
                </a:rPr>
                <a:t>Risky:</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sym typeface="Wingdings"/>
                </a:rPr>
                <a:t> </a:t>
              </a:r>
              <a:r>
                <a:rPr lang="en-US" sz="1400" kern="1200" dirty="0">
                  <a:solidFill>
                    <a:sysClr val="window" lastClr="FFFFFF"/>
                  </a:solidFill>
                  <a:latin typeface="Arial" panose="020B0604020202020204" pitchFamily="34" charset="0"/>
                  <a:ea typeface="+mn-ea"/>
                  <a:cs typeface="Arial" panose="020B0604020202020204" pitchFamily="34" charset="0"/>
                </a:rPr>
                <a:t>Brief Intervention</a:t>
              </a:r>
            </a:p>
          </p:txBody>
        </p:sp>
        <p:sp>
          <p:nvSpPr>
            <p:cNvPr id="17" name="Freeform 16"/>
            <p:cNvSpPr/>
            <p:nvPr/>
          </p:nvSpPr>
          <p:spPr>
            <a:xfrm>
              <a:off x="4863962" y="3764765"/>
              <a:ext cx="1634164" cy="470811"/>
            </a:xfrm>
            <a:custGeom>
              <a:avLst/>
              <a:gdLst/>
              <a:ahLst/>
              <a:cxnLst/>
              <a:rect l="0" t="0" r="0" b="0"/>
              <a:pathLst>
                <a:path>
                  <a:moveTo>
                    <a:pt x="0" y="0"/>
                  </a:moveTo>
                  <a:lnTo>
                    <a:pt x="0" y="254403"/>
                  </a:lnTo>
                  <a:lnTo>
                    <a:pt x="1766049" y="254403"/>
                  </a:lnTo>
                  <a:lnTo>
                    <a:pt x="1766049" y="508807"/>
                  </a:lnTo>
                </a:path>
              </a:pathLst>
            </a:custGeom>
            <a:noFill/>
            <a:ln w="25400" cap="flat" cmpd="sng" algn="ctr">
              <a:solidFill>
                <a:srgbClr val="4BACC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8" name="Freeform 17"/>
            <p:cNvSpPr/>
            <p:nvPr/>
          </p:nvSpPr>
          <p:spPr>
            <a:xfrm>
              <a:off x="5610803" y="4235576"/>
              <a:ext cx="1715654" cy="1644176"/>
            </a:xfrm>
            <a:custGeom>
              <a:avLst/>
              <a:gdLst>
                <a:gd name="connsiteX0" fmla="*/ 0 w 1715654"/>
                <a:gd name="connsiteY0" fmla="*/ 164418 h 1644176"/>
                <a:gd name="connsiteX1" fmla="*/ 164418 w 1715654"/>
                <a:gd name="connsiteY1" fmla="*/ 0 h 1644176"/>
                <a:gd name="connsiteX2" fmla="*/ 1551236 w 1715654"/>
                <a:gd name="connsiteY2" fmla="*/ 0 h 1644176"/>
                <a:gd name="connsiteX3" fmla="*/ 1715654 w 1715654"/>
                <a:gd name="connsiteY3" fmla="*/ 164418 h 1644176"/>
                <a:gd name="connsiteX4" fmla="*/ 1715654 w 1715654"/>
                <a:gd name="connsiteY4" fmla="*/ 1479758 h 1644176"/>
                <a:gd name="connsiteX5" fmla="*/ 1551236 w 1715654"/>
                <a:gd name="connsiteY5" fmla="*/ 1644176 h 1644176"/>
                <a:gd name="connsiteX6" fmla="*/ 164418 w 1715654"/>
                <a:gd name="connsiteY6" fmla="*/ 1644176 h 1644176"/>
                <a:gd name="connsiteX7" fmla="*/ 0 w 1715654"/>
                <a:gd name="connsiteY7" fmla="*/ 1479758 h 1644176"/>
                <a:gd name="connsiteX8" fmla="*/ 0 w 1715654"/>
                <a:gd name="connsiteY8" fmla="*/ 164418 h 164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5654" h="1644176">
                  <a:moveTo>
                    <a:pt x="0" y="164418"/>
                  </a:moveTo>
                  <a:cubicBezTo>
                    <a:pt x="0" y="73612"/>
                    <a:pt x="73612" y="0"/>
                    <a:pt x="164418" y="0"/>
                  </a:cubicBezTo>
                  <a:lnTo>
                    <a:pt x="1551236" y="0"/>
                  </a:lnTo>
                  <a:cubicBezTo>
                    <a:pt x="1642042" y="0"/>
                    <a:pt x="1715654" y="73612"/>
                    <a:pt x="1715654" y="164418"/>
                  </a:cubicBezTo>
                  <a:lnTo>
                    <a:pt x="1715654" y="1479758"/>
                  </a:lnTo>
                  <a:cubicBezTo>
                    <a:pt x="1715654" y="1570564"/>
                    <a:pt x="1642042" y="1644176"/>
                    <a:pt x="1551236" y="1644176"/>
                  </a:cubicBezTo>
                  <a:lnTo>
                    <a:pt x="164418" y="1644176"/>
                  </a:lnTo>
                  <a:cubicBezTo>
                    <a:pt x="73612" y="1644176"/>
                    <a:pt x="0" y="1570564"/>
                    <a:pt x="0" y="1479758"/>
                  </a:cubicBezTo>
                  <a:lnTo>
                    <a:pt x="0" y="164418"/>
                  </a:lnTo>
                  <a:close/>
                </a:path>
              </a:pathLst>
            </a:cu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1496" tIns="101496" rIns="101496" bIns="101496" numCol="1" spcCol="1270" anchor="ctr" anchorCtr="0">
              <a:noAutofit/>
            </a:bodyPr>
            <a:lstStyle/>
            <a:p>
              <a:pPr lvl="0" algn="ctr" defTabSz="622300">
                <a:lnSpc>
                  <a:spcPct val="90000"/>
                </a:lnSpc>
                <a:spcBef>
                  <a:spcPct val="0"/>
                </a:spcBef>
                <a:spcAft>
                  <a:spcPct val="35000"/>
                </a:spcAft>
              </a:pPr>
              <a:r>
                <a:rPr lang="en-US" sz="1400" b="1" kern="1200" dirty="0">
                  <a:solidFill>
                    <a:srgbClr val="C00000"/>
                  </a:solidFill>
                  <a:latin typeface="Arial" panose="020B0604020202020204" pitchFamily="34" charset="0"/>
                  <a:ea typeface="+mn-ea"/>
                  <a:cs typeface="Arial" panose="020B0604020202020204" pitchFamily="34" charset="0"/>
                </a:rPr>
                <a:t>Harmful or Dependent:</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sym typeface="Wingdings"/>
                </a:rPr>
                <a:t> </a:t>
              </a:r>
              <a:r>
                <a:rPr lang="en-US" sz="1400" kern="1200" dirty="0">
                  <a:solidFill>
                    <a:sysClr val="window" lastClr="FFFFFF"/>
                  </a:solidFill>
                  <a:latin typeface="Arial" panose="020B0604020202020204" pitchFamily="34" charset="0"/>
                  <a:ea typeface="+mn-ea"/>
                  <a:cs typeface="Arial" panose="020B0604020202020204" pitchFamily="34" charset="0"/>
                </a:rPr>
                <a:t>Brief Intervention</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sym typeface="Wingdings"/>
                </a:rPr>
                <a:t> </a:t>
              </a:r>
              <a:r>
                <a:rPr lang="en-US" sz="1400" kern="1200" dirty="0">
                  <a:solidFill>
                    <a:sysClr val="window" lastClr="FFFFFF"/>
                  </a:solidFill>
                  <a:latin typeface="Arial" panose="020B0604020202020204" pitchFamily="34" charset="0"/>
                  <a:ea typeface="+mn-ea"/>
                  <a:cs typeface="Arial" panose="020B0604020202020204" pitchFamily="34" charset="0"/>
                </a:rPr>
                <a:t>Referral</a:t>
              </a:r>
            </a:p>
          </p:txBody>
        </p:sp>
      </p:grpSp>
      <p:sp>
        <p:nvSpPr>
          <p:cNvPr id="22" name="TextBox 21"/>
          <p:cNvSpPr txBox="1"/>
          <p:nvPr/>
        </p:nvSpPr>
        <p:spPr>
          <a:xfrm>
            <a:off x="6173013" y="1828380"/>
            <a:ext cx="2513788" cy="2031325"/>
          </a:xfrm>
          <a:prstGeom prst="rect">
            <a:avLst/>
          </a:prstGeom>
          <a:noFill/>
          <a:ln w="28575">
            <a:solidFill>
              <a:schemeClr val="tx1"/>
            </a:solidFill>
            <a:prstDash val="sysDash"/>
          </a:ln>
        </p:spPr>
        <p:txBody>
          <a:bodyPr wrap="square" rtlCol="0">
            <a:spAutoFit/>
          </a:bodyPr>
          <a:lstStyle/>
          <a:p>
            <a:r>
              <a:rPr lang="en-US" dirty="0" smtClean="0"/>
              <a:t>Use the </a:t>
            </a:r>
            <a:r>
              <a:rPr lang="en-US" b="1" dirty="0" smtClean="0">
                <a:solidFill>
                  <a:srgbClr val="002060"/>
                </a:solidFill>
              </a:rPr>
              <a:t>AUDIT</a:t>
            </a:r>
            <a:r>
              <a:rPr lang="en-US" dirty="0" smtClean="0">
                <a:solidFill>
                  <a:prstClr val="black"/>
                </a:solidFill>
              </a:rPr>
              <a:t> </a:t>
            </a:r>
            <a:r>
              <a:rPr lang="en-US" dirty="0">
                <a:solidFill>
                  <a:prstClr val="black"/>
                </a:solidFill>
              </a:rPr>
              <a:t>if the answer is </a:t>
            </a:r>
            <a:r>
              <a:rPr lang="en-US" u="sng" dirty="0">
                <a:solidFill>
                  <a:prstClr val="black"/>
                </a:solidFill>
              </a:rPr>
              <a:t>one or more</a:t>
            </a:r>
            <a:r>
              <a:rPr lang="en-US" dirty="0">
                <a:solidFill>
                  <a:prstClr val="black"/>
                </a:solidFill>
              </a:rPr>
              <a:t> to the alcohol prescreening question: “</a:t>
            </a:r>
            <a:r>
              <a:rPr lang="en-US" i="1" dirty="0">
                <a:solidFill>
                  <a:prstClr val="black"/>
                </a:solidFill>
              </a:rPr>
              <a:t>How many times in the past year have you had X or more drinks in a day?”</a:t>
            </a:r>
          </a:p>
        </p:txBody>
      </p:sp>
      <p:cxnSp>
        <p:nvCxnSpPr>
          <p:cNvPr id="23" name="Straight Arrow Connector 22"/>
          <p:cNvCxnSpPr/>
          <p:nvPr/>
        </p:nvCxnSpPr>
        <p:spPr>
          <a:xfrm flipH="1" flipV="1">
            <a:off x="5274495" y="2132835"/>
            <a:ext cx="868359" cy="43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435378" y="3220221"/>
            <a:ext cx="707485" cy="9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Explosion 2 18"/>
          <p:cNvSpPr>
            <a:spLocks noChangeAspect="1"/>
          </p:cNvSpPr>
          <p:nvPr/>
        </p:nvSpPr>
        <p:spPr>
          <a:xfrm>
            <a:off x="7095032" y="4147470"/>
            <a:ext cx="1828800" cy="1782522"/>
          </a:xfrm>
          <a:prstGeom prst="irregularSeal2">
            <a:avLst/>
          </a:prstGeom>
          <a:solidFill>
            <a:srgbClr val="FFC000"/>
          </a:solid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C000"/>
              </a:solidFill>
            </a:endParaRPr>
          </a:p>
        </p:txBody>
      </p:sp>
      <p:sp>
        <p:nvSpPr>
          <p:cNvPr id="20" name="TextBox 19"/>
          <p:cNvSpPr txBox="1">
            <a:spLocks noChangeAspect="1"/>
          </p:cNvSpPr>
          <p:nvPr/>
        </p:nvSpPr>
        <p:spPr>
          <a:xfrm>
            <a:off x="7343238" y="4764642"/>
            <a:ext cx="1200441" cy="646331"/>
          </a:xfrm>
          <a:prstGeom prst="rect">
            <a:avLst/>
          </a:prstGeom>
          <a:noFill/>
        </p:spPr>
        <p:txBody>
          <a:bodyPr wrap="square" rtlCol="0">
            <a:spAutoFit/>
          </a:bodyPr>
          <a:lstStyle/>
          <a:p>
            <a:pPr algn="ctr"/>
            <a:r>
              <a:rPr lang="en-US" b="1" dirty="0">
                <a:solidFill>
                  <a:srgbClr val="C00000"/>
                </a:solidFill>
                <a:latin typeface="Lucida Bright" panose="02040602050505020304" pitchFamily="18" charset="0"/>
              </a:rPr>
              <a:t>Pocket Card</a:t>
            </a:r>
          </a:p>
        </p:txBody>
      </p:sp>
    </p:spTree>
    <p:extLst>
      <p:ext uri="{BB962C8B-B14F-4D97-AF65-F5344CB8AC3E}">
        <p14:creationId xmlns:p14="http://schemas.microsoft.com/office/powerpoint/2010/main" val="87554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a:t>
            </a:r>
            <a:endParaRPr lang="en-US" dirty="0"/>
          </a:p>
        </p:txBody>
      </p:sp>
      <p:sp>
        <p:nvSpPr>
          <p:cNvPr id="3" name="Content Placeholder 2"/>
          <p:cNvSpPr>
            <a:spLocks noGrp="1"/>
          </p:cNvSpPr>
          <p:nvPr>
            <p:ph idx="1"/>
          </p:nvPr>
        </p:nvSpPr>
        <p:spPr>
          <a:xfrm>
            <a:off x="982134" y="2194560"/>
            <a:ext cx="7900609" cy="3332816"/>
          </a:xfrm>
        </p:spPr>
        <p:txBody>
          <a:bodyPr>
            <a:noAutofit/>
          </a:bodyPr>
          <a:lstStyle/>
          <a:p>
            <a:pPr marL="0" indent="0">
              <a:lnSpc>
                <a:spcPct val="100000"/>
              </a:lnSpc>
              <a:spcBef>
                <a:spcPts val="0"/>
              </a:spcBef>
              <a:spcAft>
                <a:spcPts val="1200"/>
              </a:spcAft>
              <a:buNone/>
            </a:pPr>
            <a:r>
              <a:rPr lang="en-US" sz="2800" b="1" dirty="0">
                <a:solidFill>
                  <a:srgbClr val="002060"/>
                </a:solidFill>
              </a:rPr>
              <a:t>Alcohol Use Disorders Identification Test</a:t>
            </a:r>
          </a:p>
          <a:p>
            <a:pPr>
              <a:lnSpc>
                <a:spcPct val="100000"/>
              </a:lnSpc>
              <a:spcBef>
                <a:spcPts val="0"/>
              </a:spcBef>
              <a:spcAft>
                <a:spcPts val="900"/>
              </a:spcAft>
            </a:pPr>
            <a:r>
              <a:rPr lang="en-US" sz="2600" dirty="0"/>
              <a:t>Public domain tool developed by the World Health Organization (WHO)</a:t>
            </a:r>
          </a:p>
          <a:p>
            <a:pPr>
              <a:lnSpc>
                <a:spcPct val="100000"/>
              </a:lnSpc>
              <a:spcBef>
                <a:spcPts val="0"/>
              </a:spcBef>
              <a:spcAft>
                <a:spcPts val="900"/>
              </a:spcAft>
            </a:pPr>
            <a:r>
              <a:rPr lang="en-US" sz="2600" dirty="0"/>
              <a:t>Validated for use in primary care, other settings</a:t>
            </a:r>
          </a:p>
          <a:p>
            <a:pPr>
              <a:lnSpc>
                <a:spcPct val="100000"/>
              </a:lnSpc>
              <a:spcBef>
                <a:spcPts val="0"/>
              </a:spcBef>
              <a:spcAft>
                <a:spcPts val="900"/>
              </a:spcAft>
            </a:pPr>
            <a:r>
              <a:rPr lang="en-US" sz="2600" dirty="0"/>
              <a:t>For alcohol screening only</a:t>
            </a:r>
          </a:p>
          <a:p>
            <a:pPr>
              <a:lnSpc>
                <a:spcPct val="100000"/>
              </a:lnSpc>
              <a:spcBef>
                <a:spcPts val="0"/>
              </a:spcBef>
              <a:spcAft>
                <a:spcPts val="900"/>
              </a:spcAft>
            </a:pPr>
            <a:r>
              <a:rPr lang="en-US" sz="2600" dirty="0"/>
              <a:t>Ten questions</a:t>
            </a:r>
          </a:p>
          <a:p>
            <a:pPr>
              <a:lnSpc>
                <a:spcPct val="100000"/>
              </a:lnSpc>
              <a:spcBef>
                <a:spcPts val="0"/>
              </a:spcBef>
              <a:spcAft>
                <a:spcPts val="900"/>
              </a:spcAft>
            </a:pPr>
            <a:r>
              <a:rPr lang="en-US" sz="2600" dirty="0"/>
              <a:t>Simple and straightforward</a:t>
            </a:r>
          </a:p>
          <a:p>
            <a:pPr>
              <a:lnSpc>
                <a:spcPct val="100000"/>
              </a:lnSpc>
              <a:spcBef>
                <a:spcPts val="0"/>
              </a:spcBef>
              <a:spcAft>
                <a:spcPts val="900"/>
              </a:spcAft>
            </a:pPr>
            <a:r>
              <a:rPr lang="en-US" sz="2600" dirty="0"/>
              <a:t>Easy to administer</a:t>
            </a:r>
          </a:p>
        </p:txBody>
      </p:sp>
    </p:spTree>
    <p:extLst>
      <p:ext uri="{BB962C8B-B14F-4D97-AF65-F5344CB8AC3E}">
        <p14:creationId xmlns:p14="http://schemas.microsoft.com/office/powerpoint/2010/main" val="3635928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00319" y="520041"/>
            <a:ext cx="2522137" cy="2616101"/>
          </a:xfrm>
          <a:prstGeom prst="rect">
            <a:avLst/>
          </a:prstGeom>
          <a:noFill/>
        </p:spPr>
        <p:txBody>
          <a:bodyPr wrap="square" rtlCol="0">
            <a:spAutoFit/>
          </a:bodyPr>
          <a:lstStyle/>
          <a:p>
            <a:r>
              <a:rPr lang="en-US" sz="2400" b="1" dirty="0">
                <a:solidFill>
                  <a:srgbClr val="002060"/>
                </a:solidFill>
                <a:sym typeface="Wingdings" panose="05000000000000000000" pitchFamily="2" charset="2"/>
              </a:rPr>
              <a:t>U</a:t>
            </a:r>
            <a:r>
              <a:rPr lang="en-US" sz="2400" b="1" dirty="0">
                <a:solidFill>
                  <a:srgbClr val="002060"/>
                </a:solidFill>
              </a:rPr>
              <a:t>I-branded copy of the AUDIT form</a:t>
            </a:r>
          </a:p>
          <a:p>
            <a:endParaRPr lang="en-US" sz="2400" dirty="0">
              <a:solidFill>
                <a:srgbClr val="002060"/>
              </a:solidFill>
            </a:endParaRPr>
          </a:p>
          <a:p>
            <a:r>
              <a:rPr lang="en-US" sz="2400" dirty="0" smtClean="0">
                <a:solidFill>
                  <a:srgbClr val="002060"/>
                </a:solidFill>
              </a:rPr>
              <a:t>This is available </a:t>
            </a:r>
            <a:br>
              <a:rPr lang="en-US" sz="2400" dirty="0" smtClean="0">
                <a:solidFill>
                  <a:srgbClr val="002060"/>
                </a:solidFill>
              </a:rPr>
            </a:br>
            <a:r>
              <a:rPr lang="en-US" sz="2400" dirty="0" smtClean="0">
                <a:solidFill>
                  <a:srgbClr val="002060"/>
                </a:solidFill>
              </a:rPr>
              <a:t>on </a:t>
            </a:r>
            <a:r>
              <a:rPr lang="en-US" sz="2400" dirty="0">
                <a:solidFill>
                  <a:srgbClr val="002060"/>
                </a:solidFill>
              </a:rPr>
              <a:t>our website </a:t>
            </a:r>
            <a:r>
              <a:rPr lang="en-US" sz="2400" dirty="0" smtClean="0">
                <a:solidFill>
                  <a:srgbClr val="002060"/>
                </a:solidFill>
              </a:rPr>
              <a:t>clearinghouse: </a:t>
            </a:r>
            <a:r>
              <a:rPr lang="en-US" sz="2000" dirty="0" smtClean="0">
                <a:solidFill>
                  <a:srgbClr val="002060"/>
                </a:solidFill>
                <a:hlinkClick r:id="rId4"/>
              </a:rPr>
              <a:t>www.uiowa.edu/sbirt/</a:t>
            </a:r>
            <a:r>
              <a:rPr lang="en-US" sz="2000" dirty="0" smtClean="0">
                <a:solidFill>
                  <a:srgbClr val="002060"/>
                </a:solidFill>
              </a:rPr>
              <a:t>  </a:t>
            </a:r>
            <a:endParaRPr lang="en-US" sz="2000" dirty="0">
              <a:solidFill>
                <a:srgbClr val="002060"/>
              </a:solidFill>
            </a:endParaRPr>
          </a:p>
        </p:txBody>
      </p:sp>
      <p:sp>
        <p:nvSpPr>
          <p:cNvPr id="12" name="Explosion 2 11"/>
          <p:cNvSpPr/>
          <p:nvPr/>
        </p:nvSpPr>
        <p:spPr>
          <a:xfrm>
            <a:off x="6461090" y="3627187"/>
            <a:ext cx="2102265" cy="2049067"/>
          </a:xfrm>
          <a:prstGeom prst="irregularSeal2">
            <a:avLst/>
          </a:prstGeom>
          <a:solidFill>
            <a:srgbClr val="FFC000"/>
          </a:solid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C000"/>
              </a:solidFill>
            </a:endParaRPr>
          </a:p>
        </p:txBody>
      </p:sp>
      <p:sp>
        <p:nvSpPr>
          <p:cNvPr id="13" name="TextBox 12"/>
          <p:cNvSpPr txBox="1"/>
          <p:nvPr/>
        </p:nvSpPr>
        <p:spPr>
          <a:xfrm>
            <a:off x="6851713" y="4348017"/>
            <a:ext cx="1200441" cy="707886"/>
          </a:xfrm>
          <a:prstGeom prst="rect">
            <a:avLst/>
          </a:prstGeom>
          <a:noFill/>
        </p:spPr>
        <p:txBody>
          <a:bodyPr wrap="square" rtlCol="0">
            <a:spAutoFit/>
          </a:bodyPr>
          <a:lstStyle/>
          <a:p>
            <a:pPr algn="ctr"/>
            <a:r>
              <a:rPr lang="en-US" sz="2000" b="1" dirty="0">
                <a:solidFill>
                  <a:srgbClr val="C00000"/>
                </a:solidFill>
                <a:latin typeface="Lucida Bright" panose="02040602050505020304" pitchFamily="18" charset="0"/>
              </a:rPr>
              <a:t>Pocket Card</a:t>
            </a:r>
          </a:p>
        </p:txBody>
      </p:sp>
      <p:graphicFrame>
        <p:nvGraphicFramePr>
          <p:cNvPr id="8" name="Object 7"/>
          <p:cNvGraphicFramePr>
            <a:graphicFrameLocks noChangeAspect="1"/>
          </p:cNvGraphicFramePr>
          <p:nvPr>
            <p:extLst>
              <p:ext uri="{D42A27DB-BD31-4B8C-83A1-F6EECF244321}">
                <p14:modId xmlns:p14="http://schemas.microsoft.com/office/powerpoint/2010/main" val="1255106280"/>
              </p:ext>
            </p:extLst>
          </p:nvPr>
        </p:nvGraphicFramePr>
        <p:xfrm>
          <a:off x="1342714" y="151562"/>
          <a:ext cx="4592926" cy="5943600"/>
        </p:xfrm>
        <a:graphic>
          <a:graphicData uri="http://schemas.openxmlformats.org/presentationml/2006/ole">
            <mc:AlternateContent xmlns:mc="http://schemas.openxmlformats.org/markup-compatibility/2006">
              <mc:Choice xmlns:v="urn:schemas-microsoft-com:vml" Requires="v">
                <p:oleObj spid="_x0000_s2107" name="Acrobat Document" r:id="rId5" imgW="4663359" imgH="6035040" progId="Acrobat.Document.2015">
                  <p:embed/>
                </p:oleObj>
              </mc:Choice>
              <mc:Fallback>
                <p:oleObj name="Acrobat Document" r:id="rId5" imgW="4663359" imgH="6035040" progId="Acrobat.Document.2015">
                  <p:embed/>
                  <p:pic>
                    <p:nvPicPr>
                      <p:cNvPr id="0" name=""/>
                      <p:cNvPicPr/>
                      <p:nvPr/>
                    </p:nvPicPr>
                    <p:blipFill>
                      <a:blip r:embed="rId6"/>
                      <a:stretch>
                        <a:fillRect/>
                      </a:stretch>
                    </p:blipFill>
                    <p:spPr>
                      <a:xfrm>
                        <a:off x="1342714" y="151562"/>
                        <a:ext cx="4592926" cy="5943600"/>
                      </a:xfrm>
                      <a:prstGeom prst="rect">
                        <a:avLst/>
                      </a:prstGeom>
                      <a:ln>
                        <a:solidFill>
                          <a:srgbClr val="002060"/>
                        </a:solidFill>
                      </a:ln>
                    </p:spPr>
                  </p:pic>
                </p:oleObj>
              </mc:Fallback>
            </mc:AlternateContent>
          </a:graphicData>
        </a:graphic>
      </p:graphicFrame>
    </p:spTree>
    <p:extLst>
      <p:ext uri="{BB962C8B-B14F-4D97-AF65-F5344CB8AC3E}">
        <p14:creationId xmlns:p14="http://schemas.microsoft.com/office/powerpoint/2010/main" val="161236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Domains</a:t>
            </a:r>
            <a:endParaRPr lang="en-US" dirty="0"/>
          </a:p>
        </p:txBody>
      </p:sp>
      <p:sp>
        <p:nvSpPr>
          <p:cNvPr id="3" name="Content Placeholder 2"/>
          <p:cNvSpPr>
            <a:spLocks noGrp="1"/>
          </p:cNvSpPr>
          <p:nvPr>
            <p:ph idx="1"/>
          </p:nvPr>
        </p:nvSpPr>
        <p:spPr>
          <a:xfrm>
            <a:off x="982135" y="2194560"/>
            <a:ext cx="7537922" cy="3362178"/>
          </a:xfrm>
        </p:spPr>
        <p:txBody>
          <a:bodyPr>
            <a:noAutofit/>
          </a:bodyPr>
          <a:lstStyle/>
          <a:p>
            <a:pPr>
              <a:spcBef>
                <a:spcPts val="0"/>
              </a:spcBef>
              <a:spcAft>
                <a:spcPts val="0"/>
              </a:spcAft>
              <a:buClr>
                <a:schemeClr val="tx1"/>
              </a:buClr>
            </a:pPr>
            <a:r>
              <a:rPr lang="en-US" sz="2600" b="1" dirty="0">
                <a:solidFill>
                  <a:srgbClr val="002060"/>
                </a:solidFill>
              </a:rPr>
              <a:t>Hazardous Alcohol Use</a:t>
            </a:r>
          </a:p>
          <a:p>
            <a:pPr marL="803275" lvl="1" indent="-334963">
              <a:lnSpc>
                <a:spcPct val="95000"/>
              </a:lnSpc>
              <a:spcBef>
                <a:spcPts val="0"/>
              </a:spcBef>
              <a:spcAft>
                <a:spcPts val="0"/>
              </a:spcAft>
              <a:buFont typeface="Wingdings" panose="05000000000000000000" pitchFamily="2" charset="2"/>
              <a:buChar char="ü"/>
            </a:pPr>
            <a:r>
              <a:rPr lang="en-US" sz="2000" dirty="0"/>
              <a:t>Q1: Frequency drinking</a:t>
            </a:r>
          </a:p>
          <a:p>
            <a:pPr marL="803275" lvl="1" indent="-334963">
              <a:lnSpc>
                <a:spcPct val="95000"/>
              </a:lnSpc>
              <a:spcBef>
                <a:spcPts val="0"/>
              </a:spcBef>
              <a:spcAft>
                <a:spcPts val="0"/>
              </a:spcAft>
              <a:buFont typeface="Wingdings" panose="05000000000000000000" pitchFamily="2" charset="2"/>
              <a:buChar char="ü"/>
            </a:pPr>
            <a:r>
              <a:rPr lang="en-US" sz="2000" dirty="0"/>
              <a:t>Q2: Typical quantity</a:t>
            </a:r>
          </a:p>
          <a:p>
            <a:pPr marL="803275" lvl="1" indent="-334963">
              <a:lnSpc>
                <a:spcPct val="95000"/>
              </a:lnSpc>
              <a:spcBef>
                <a:spcPts val="0"/>
              </a:spcBef>
              <a:spcAft>
                <a:spcPts val="600"/>
              </a:spcAft>
              <a:buFont typeface="Wingdings" panose="05000000000000000000" pitchFamily="2" charset="2"/>
              <a:buChar char="ü"/>
            </a:pPr>
            <a:r>
              <a:rPr lang="en-US" sz="2000" dirty="0"/>
              <a:t>Q3: Frequency heavy drinking</a:t>
            </a:r>
          </a:p>
          <a:p>
            <a:pPr>
              <a:spcBef>
                <a:spcPts val="0"/>
              </a:spcBef>
              <a:spcAft>
                <a:spcPts val="0"/>
              </a:spcAft>
              <a:buClr>
                <a:schemeClr val="tx1"/>
              </a:buClr>
            </a:pPr>
            <a:r>
              <a:rPr lang="en-US" sz="2600" b="1" dirty="0">
                <a:solidFill>
                  <a:srgbClr val="7030A0"/>
                </a:solidFill>
              </a:rPr>
              <a:t>Dependence Symptoms</a:t>
            </a:r>
          </a:p>
          <a:p>
            <a:pPr marL="803275" lvl="1" indent="-334963">
              <a:lnSpc>
                <a:spcPct val="95000"/>
              </a:lnSpc>
              <a:spcBef>
                <a:spcPts val="0"/>
              </a:spcBef>
              <a:spcAft>
                <a:spcPts val="0"/>
              </a:spcAft>
              <a:buFont typeface="Wingdings" panose="05000000000000000000" pitchFamily="2" charset="2"/>
              <a:buChar char="ü"/>
            </a:pPr>
            <a:r>
              <a:rPr lang="en-US" sz="2000" dirty="0"/>
              <a:t>Q4: Impaired control over drinking</a:t>
            </a:r>
          </a:p>
          <a:p>
            <a:pPr marL="803275" lvl="1" indent="-334963">
              <a:lnSpc>
                <a:spcPct val="95000"/>
              </a:lnSpc>
              <a:spcBef>
                <a:spcPts val="0"/>
              </a:spcBef>
              <a:spcAft>
                <a:spcPts val="0"/>
              </a:spcAft>
              <a:buFont typeface="Wingdings" panose="05000000000000000000" pitchFamily="2" charset="2"/>
              <a:buChar char="ü"/>
            </a:pPr>
            <a:r>
              <a:rPr lang="en-US" sz="2000" dirty="0"/>
              <a:t>Q5: Increased salience of drinking</a:t>
            </a:r>
          </a:p>
          <a:p>
            <a:pPr marL="803275" lvl="1" indent="-334963">
              <a:lnSpc>
                <a:spcPct val="95000"/>
              </a:lnSpc>
              <a:spcBef>
                <a:spcPts val="0"/>
              </a:spcBef>
              <a:spcAft>
                <a:spcPts val="600"/>
              </a:spcAft>
              <a:buFont typeface="Wingdings" panose="05000000000000000000" pitchFamily="2" charset="2"/>
              <a:buChar char="ü"/>
            </a:pPr>
            <a:r>
              <a:rPr lang="en-US" sz="2000" dirty="0"/>
              <a:t>Q6: Morning drinking</a:t>
            </a:r>
          </a:p>
          <a:p>
            <a:pPr>
              <a:spcBef>
                <a:spcPts val="0"/>
              </a:spcBef>
              <a:spcAft>
                <a:spcPts val="0"/>
              </a:spcAft>
              <a:buClr>
                <a:schemeClr val="tx1"/>
              </a:buClr>
            </a:pPr>
            <a:r>
              <a:rPr lang="en-US" sz="2600" b="1" dirty="0">
                <a:solidFill>
                  <a:srgbClr val="006600"/>
                </a:solidFill>
              </a:rPr>
              <a:t>Harmful Alcohol Use</a:t>
            </a:r>
          </a:p>
          <a:p>
            <a:pPr marL="803275" lvl="1" indent="-334963">
              <a:lnSpc>
                <a:spcPct val="95000"/>
              </a:lnSpc>
              <a:spcBef>
                <a:spcPts val="0"/>
              </a:spcBef>
              <a:spcAft>
                <a:spcPts val="0"/>
              </a:spcAft>
              <a:buFont typeface="Wingdings" panose="05000000000000000000" pitchFamily="2" charset="2"/>
              <a:buChar char="ü"/>
            </a:pPr>
            <a:r>
              <a:rPr lang="en-US" sz="2000" dirty="0"/>
              <a:t>Q7: Guilt after drinking</a:t>
            </a:r>
          </a:p>
          <a:p>
            <a:pPr marL="803275" lvl="1" indent="-334963">
              <a:lnSpc>
                <a:spcPct val="95000"/>
              </a:lnSpc>
              <a:spcBef>
                <a:spcPts val="0"/>
              </a:spcBef>
              <a:spcAft>
                <a:spcPts val="0"/>
              </a:spcAft>
              <a:buFont typeface="Wingdings" panose="05000000000000000000" pitchFamily="2" charset="2"/>
              <a:buChar char="ü"/>
            </a:pPr>
            <a:r>
              <a:rPr lang="en-US" sz="2000" dirty="0"/>
              <a:t>Q8: Blackouts</a:t>
            </a:r>
          </a:p>
          <a:p>
            <a:pPr marL="803275" lvl="1" indent="-334963">
              <a:lnSpc>
                <a:spcPct val="95000"/>
              </a:lnSpc>
              <a:spcBef>
                <a:spcPts val="0"/>
              </a:spcBef>
              <a:spcAft>
                <a:spcPts val="0"/>
              </a:spcAft>
              <a:buFont typeface="Wingdings" panose="05000000000000000000" pitchFamily="2" charset="2"/>
              <a:buChar char="ü"/>
            </a:pPr>
            <a:r>
              <a:rPr lang="en-US" sz="2000" dirty="0"/>
              <a:t>Q9: Alcohol-related injuries</a:t>
            </a:r>
          </a:p>
          <a:p>
            <a:pPr marL="803275" lvl="1" indent="-334963">
              <a:lnSpc>
                <a:spcPct val="95000"/>
              </a:lnSpc>
              <a:spcBef>
                <a:spcPts val="0"/>
              </a:spcBef>
              <a:spcAft>
                <a:spcPts val="600"/>
              </a:spcAft>
              <a:buFont typeface="Wingdings" panose="05000000000000000000" pitchFamily="2" charset="2"/>
              <a:buChar char="ü"/>
            </a:pPr>
            <a:r>
              <a:rPr lang="en-US" sz="2000" dirty="0"/>
              <a:t>Q10: Others concerned about drinking</a:t>
            </a:r>
          </a:p>
        </p:txBody>
      </p:sp>
    </p:spTree>
    <p:extLst>
      <p:ext uri="{BB962C8B-B14F-4D97-AF65-F5344CB8AC3E}">
        <p14:creationId xmlns:p14="http://schemas.microsoft.com/office/powerpoint/2010/main" val="2376347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00319" y="342481"/>
            <a:ext cx="2522137" cy="2985433"/>
          </a:xfrm>
          <a:prstGeom prst="rect">
            <a:avLst/>
          </a:prstGeom>
          <a:noFill/>
        </p:spPr>
        <p:txBody>
          <a:bodyPr wrap="square" rtlCol="0">
            <a:spAutoFit/>
          </a:bodyPr>
          <a:lstStyle/>
          <a:p>
            <a:r>
              <a:rPr lang="en-US" sz="2400" b="1" dirty="0">
                <a:solidFill>
                  <a:srgbClr val="002060"/>
                </a:solidFill>
                <a:sym typeface="Wingdings" panose="05000000000000000000" pitchFamily="2" charset="2"/>
              </a:rPr>
              <a:t>U</a:t>
            </a:r>
            <a:r>
              <a:rPr lang="en-US" sz="2400" b="1" dirty="0">
                <a:solidFill>
                  <a:srgbClr val="002060"/>
                </a:solidFill>
              </a:rPr>
              <a:t>I-branded copy of scoring information</a:t>
            </a:r>
          </a:p>
          <a:p>
            <a:endParaRPr lang="en-US" sz="2400" dirty="0">
              <a:solidFill>
                <a:srgbClr val="002060"/>
              </a:solidFill>
            </a:endParaRPr>
          </a:p>
          <a:p>
            <a:r>
              <a:rPr lang="en-US" sz="2400" dirty="0" smtClean="0">
                <a:solidFill>
                  <a:srgbClr val="002060"/>
                </a:solidFill>
              </a:rPr>
              <a:t>This is available </a:t>
            </a:r>
            <a:br>
              <a:rPr lang="en-US" sz="2400" dirty="0" smtClean="0">
                <a:solidFill>
                  <a:srgbClr val="002060"/>
                </a:solidFill>
              </a:rPr>
            </a:br>
            <a:r>
              <a:rPr lang="en-US" sz="2400" dirty="0" smtClean="0">
                <a:solidFill>
                  <a:srgbClr val="002060"/>
                </a:solidFill>
              </a:rPr>
              <a:t>on </a:t>
            </a:r>
            <a:r>
              <a:rPr lang="en-US" sz="2400" dirty="0">
                <a:solidFill>
                  <a:srgbClr val="002060"/>
                </a:solidFill>
              </a:rPr>
              <a:t>our website </a:t>
            </a:r>
            <a:r>
              <a:rPr lang="en-US" sz="2400" dirty="0" smtClean="0">
                <a:solidFill>
                  <a:srgbClr val="002060"/>
                </a:solidFill>
              </a:rPr>
              <a:t>clearinghouse: </a:t>
            </a:r>
            <a:r>
              <a:rPr lang="en-US" sz="2000" dirty="0" smtClean="0">
                <a:solidFill>
                  <a:srgbClr val="002060"/>
                </a:solidFill>
                <a:hlinkClick r:id="rId4"/>
              </a:rPr>
              <a:t>www.uiowa.edu/sbirt/</a:t>
            </a:r>
            <a:r>
              <a:rPr lang="en-US" sz="2000" dirty="0" smtClean="0">
                <a:solidFill>
                  <a:srgbClr val="002060"/>
                </a:solidFill>
              </a:rPr>
              <a:t> </a:t>
            </a:r>
            <a:endParaRPr lang="en-US" sz="2000" dirty="0">
              <a:solidFill>
                <a:srgbClr val="002060"/>
              </a:solidFill>
            </a:endParaRPr>
          </a:p>
        </p:txBody>
      </p:sp>
      <p:sp>
        <p:nvSpPr>
          <p:cNvPr id="12" name="Explosion 2 11"/>
          <p:cNvSpPr/>
          <p:nvPr/>
        </p:nvSpPr>
        <p:spPr>
          <a:xfrm>
            <a:off x="6461090" y="3627187"/>
            <a:ext cx="2102265" cy="2049067"/>
          </a:xfrm>
          <a:prstGeom prst="irregularSeal2">
            <a:avLst/>
          </a:prstGeom>
          <a:solidFill>
            <a:srgbClr val="FFC000"/>
          </a:solid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C000"/>
              </a:solidFill>
            </a:endParaRPr>
          </a:p>
        </p:txBody>
      </p:sp>
      <p:sp>
        <p:nvSpPr>
          <p:cNvPr id="13" name="TextBox 12"/>
          <p:cNvSpPr txBox="1"/>
          <p:nvPr/>
        </p:nvSpPr>
        <p:spPr>
          <a:xfrm>
            <a:off x="6851713" y="4348017"/>
            <a:ext cx="1200441" cy="707886"/>
          </a:xfrm>
          <a:prstGeom prst="rect">
            <a:avLst/>
          </a:prstGeom>
          <a:noFill/>
        </p:spPr>
        <p:txBody>
          <a:bodyPr wrap="square" rtlCol="0">
            <a:spAutoFit/>
          </a:bodyPr>
          <a:lstStyle/>
          <a:p>
            <a:pPr algn="ctr"/>
            <a:r>
              <a:rPr lang="en-US" sz="2000" b="1" dirty="0">
                <a:solidFill>
                  <a:srgbClr val="C00000"/>
                </a:solidFill>
                <a:latin typeface="Lucida Bright" panose="02040602050505020304" pitchFamily="18" charset="0"/>
              </a:rPr>
              <a:t>Pocket Card</a:t>
            </a:r>
          </a:p>
        </p:txBody>
      </p:sp>
      <p:graphicFrame>
        <p:nvGraphicFramePr>
          <p:cNvPr id="7" name="Object 6"/>
          <p:cNvGraphicFramePr>
            <a:graphicFrameLocks noChangeAspect="1"/>
          </p:cNvGraphicFramePr>
          <p:nvPr>
            <p:extLst>
              <p:ext uri="{D42A27DB-BD31-4B8C-83A1-F6EECF244321}">
                <p14:modId xmlns:p14="http://schemas.microsoft.com/office/powerpoint/2010/main" val="2925437921"/>
              </p:ext>
            </p:extLst>
          </p:nvPr>
        </p:nvGraphicFramePr>
        <p:xfrm>
          <a:off x="1350666" y="150724"/>
          <a:ext cx="4592926" cy="5943600"/>
        </p:xfrm>
        <a:graphic>
          <a:graphicData uri="http://schemas.openxmlformats.org/presentationml/2006/ole">
            <mc:AlternateContent xmlns:mc="http://schemas.openxmlformats.org/markup-compatibility/2006">
              <mc:Choice xmlns:v="urn:schemas-microsoft-com:vml" Requires="v">
                <p:oleObj spid="_x0000_s3130" name="Acrobat Document" r:id="rId5" imgW="4663359" imgH="6035040" progId="Acrobat.Document.2015">
                  <p:embed/>
                </p:oleObj>
              </mc:Choice>
              <mc:Fallback>
                <p:oleObj name="Acrobat Document" r:id="rId5" imgW="4663359" imgH="6035040" progId="Acrobat.Document.2015">
                  <p:embed/>
                  <p:pic>
                    <p:nvPicPr>
                      <p:cNvPr id="0" name=""/>
                      <p:cNvPicPr/>
                      <p:nvPr/>
                    </p:nvPicPr>
                    <p:blipFill>
                      <a:blip r:embed="rId6"/>
                      <a:stretch>
                        <a:fillRect/>
                      </a:stretch>
                    </p:blipFill>
                    <p:spPr>
                      <a:xfrm>
                        <a:off x="1350666" y="150724"/>
                        <a:ext cx="4592926" cy="5943600"/>
                      </a:xfrm>
                      <a:prstGeom prst="rect">
                        <a:avLst/>
                      </a:prstGeom>
                      <a:ln>
                        <a:solidFill>
                          <a:srgbClr val="002060"/>
                        </a:solidFill>
                      </a:ln>
                    </p:spPr>
                  </p:pic>
                </p:oleObj>
              </mc:Fallback>
            </mc:AlternateContent>
          </a:graphicData>
        </a:graphic>
      </p:graphicFrame>
    </p:spTree>
    <p:extLst>
      <p:ext uri="{BB962C8B-B14F-4D97-AF65-F5344CB8AC3E}">
        <p14:creationId xmlns:p14="http://schemas.microsoft.com/office/powerpoint/2010/main" val="40700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400660"/>
            <a:ext cx="4193550" cy="3368674"/>
          </a:xfrm>
        </p:spPr>
        <p:txBody>
          <a:bodyPr/>
          <a:lstStyle/>
          <a:p>
            <a:pPr>
              <a:lnSpc>
                <a:spcPct val="90000"/>
              </a:lnSpc>
              <a:spcBef>
                <a:spcPts val="0"/>
              </a:spcBef>
              <a:spcAft>
                <a:spcPts val="600"/>
              </a:spcAft>
            </a:pPr>
            <a:r>
              <a:rPr lang="en-US" sz="2400" dirty="0"/>
              <a:t>10 items scored 0 to 4 </a:t>
            </a:r>
            <a:r>
              <a:rPr lang="en-US" sz="2400" dirty="0" smtClean="0"/>
              <a:t/>
            </a:r>
            <a:br>
              <a:rPr lang="en-US" sz="2400" dirty="0" smtClean="0"/>
            </a:br>
            <a:r>
              <a:rPr lang="en-US" sz="2400" dirty="0" smtClean="0"/>
              <a:t>for </a:t>
            </a:r>
            <a:r>
              <a:rPr lang="en-US" sz="2400" dirty="0"/>
              <a:t>a total possible score </a:t>
            </a:r>
            <a:r>
              <a:rPr lang="en-US" sz="2400" dirty="0" smtClean="0"/>
              <a:t/>
            </a:r>
            <a:br>
              <a:rPr lang="en-US" sz="2400" dirty="0" smtClean="0"/>
            </a:br>
            <a:r>
              <a:rPr lang="en-US" sz="2400" dirty="0" smtClean="0"/>
              <a:t>of 0 </a:t>
            </a:r>
            <a:r>
              <a:rPr lang="en-US" sz="2400" dirty="0"/>
              <a:t>to 40</a:t>
            </a:r>
          </a:p>
          <a:p>
            <a:pPr>
              <a:lnSpc>
                <a:spcPct val="90000"/>
              </a:lnSpc>
              <a:spcBef>
                <a:spcPts val="0"/>
              </a:spcBef>
              <a:spcAft>
                <a:spcPts val="600"/>
              </a:spcAft>
            </a:pPr>
            <a:r>
              <a:rPr lang="en-US" sz="2400" i="1" dirty="0"/>
              <a:t>Next steps depend on: </a:t>
            </a:r>
          </a:p>
          <a:p>
            <a:pPr lvl="1">
              <a:lnSpc>
                <a:spcPct val="90000"/>
              </a:lnSpc>
              <a:spcBef>
                <a:spcPts val="0"/>
              </a:spcBef>
              <a:spcAft>
                <a:spcPts val="600"/>
              </a:spcAft>
              <a:buFont typeface="Wingdings" panose="05000000000000000000" pitchFamily="2" charset="2"/>
              <a:buChar char="ü"/>
            </a:pPr>
            <a:r>
              <a:rPr lang="en-US" sz="1800" dirty="0"/>
              <a:t>AUDIT score </a:t>
            </a:r>
          </a:p>
          <a:p>
            <a:pPr lvl="1">
              <a:lnSpc>
                <a:spcPct val="90000"/>
              </a:lnSpc>
              <a:spcBef>
                <a:spcPts val="0"/>
              </a:spcBef>
              <a:spcAft>
                <a:spcPts val="600"/>
              </a:spcAft>
              <a:buFont typeface="Wingdings" panose="05000000000000000000" pitchFamily="2" charset="2"/>
              <a:buChar char="ü"/>
            </a:pPr>
            <a:r>
              <a:rPr lang="en-US" sz="1800" dirty="0"/>
              <a:t>The PERSON and </a:t>
            </a:r>
            <a:br>
              <a:rPr lang="en-US" sz="1800" dirty="0"/>
            </a:br>
            <a:r>
              <a:rPr lang="en-US" sz="1800" dirty="0"/>
              <a:t>your relationship!</a:t>
            </a:r>
          </a:p>
          <a:p>
            <a:pPr lvl="1">
              <a:lnSpc>
                <a:spcPct val="90000"/>
              </a:lnSpc>
              <a:spcBef>
                <a:spcPts val="0"/>
              </a:spcBef>
              <a:spcAft>
                <a:spcPts val="600"/>
              </a:spcAft>
              <a:buFont typeface="Wingdings" panose="05000000000000000000" pitchFamily="2" charset="2"/>
              <a:buChar char="ü"/>
            </a:pPr>
            <a:r>
              <a:rPr lang="en-US" sz="1800" dirty="0"/>
              <a:t>Availability of treatment: accessibility, acceptability!</a:t>
            </a:r>
            <a:r>
              <a:rPr lang="en-US" sz="1800" b="1" i="1" dirty="0"/>
              <a:t> </a:t>
            </a:r>
          </a:p>
          <a:p>
            <a:pPr marL="228600" lvl="1">
              <a:lnSpc>
                <a:spcPct val="90000"/>
              </a:lnSpc>
              <a:spcBef>
                <a:spcPts val="0"/>
              </a:spcBef>
              <a:spcAft>
                <a:spcPts val="600"/>
              </a:spcAft>
            </a:pPr>
            <a:r>
              <a:rPr lang="en-US" sz="2400" b="1" i="1" dirty="0"/>
              <a:t>ASK permission </a:t>
            </a:r>
            <a:r>
              <a:rPr lang="en-US" sz="2400" dirty="0"/>
              <a:t>to talk </a:t>
            </a:r>
            <a:r>
              <a:rPr lang="en-US" sz="2400" dirty="0" smtClean="0"/>
              <a:t/>
            </a:r>
            <a:br>
              <a:rPr lang="en-US" sz="2400" dirty="0" smtClean="0"/>
            </a:br>
            <a:r>
              <a:rPr lang="en-US" sz="2400" dirty="0" smtClean="0"/>
              <a:t>about </a:t>
            </a:r>
            <a:r>
              <a:rPr lang="en-US" sz="2400" dirty="0"/>
              <a:t>the score and options!</a:t>
            </a:r>
          </a:p>
          <a:p>
            <a:endParaRPr lang="en-US" dirty="0"/>
          </a:p>
        </p:txBody>
      </p:sp>
      <p:sp>
        <p:nvSpPr>
          <p:cNvPr id="4" name="Content Placeholder 3"/>
          <p:cNvSpPr>
            <a:spLocks noGrp="1"/>
          </p:cNvSpPr>
          <p:nvPr>
            <p:ph sz="half" idx="2"/>
          </p:nvPr>
        </p:nvSpPr>
        <p:spPr>
          <a:xfrm>
            <a:off x="4946904" y="2126051"/>
            <a:ext cx="3739896" cy="3346824"/>
          </a:xfrm>
        </p:spPr>
        <p:txBody>
          <a:bodyPr/>
          <a:lstStyle/>
          <a:p>
            <a:pPr marL="228600" lvl="1">
              <a:lnSpc>
                <a:spcPct val="90000"/>
              </a:lnSpc>
              <a:spcBef>
                <a:spcPts val="0"/>
              </a:spcBef>
              <a:spcAft>
                <a:spcPts val="1200"/>
              </a:spcAft>
            </a:pPr>
            <a:r>
              <a:rPr lang="en-US" sz="2400" dirty="0"/>
              <a:t>0 to 7 = Negative, Low Risk: No intervention needed</a:t>
            </a:r>
          </a:p>
          <a:p>
            <a:pPr marL="228600" lvl="1">
              <a:lnSpc>
                <a:spcPct val="90000"/>
              </a:lnSpc>
              <a:spcBef>
                <a:spcPts val="0"/>
              </a:spcBef>
              <a:spcAft>
                <a:spcPts val="1200"/>
              </a:spcAft>
            </a:pPr>
            <a:r>
              <a:rPr lang="en-US" sz="2400" dirty="0"/>
              <a:t>8 to 15 = Risky drinking: Use the Brief Intervention </a:t>
            </a:r>
          </a:p>
          <a:p>
            <a:pPr marL="228600" lvl="1">
              <a:lnSpc>
                <a:spcPct val="90000"/>
              </a:lnSpc>
              <a:spcBef>
                <a:spcPts val="0"/>
              </a:spcBef>
              <a:spcAft>
                <a:spcPts val="1200"/>
              </a:spcAft>
            </a:pPr>
            <a:r>
              <a:rPr lang="en-US" sz="2400" dirty="0"/>
              <a:t>16 or greater = Harmful or dependent: Refer to treatment (if willing)</a:t>
            </a:r>
          </a:p>
          <a:p>
            <a:endParaRPr lang="en-US" dirty="0"/>
          </a:p>
        </p:txBody>
      </p:sp>
      <p:sp>
        <p:nvSpPr>
          <p:cNvPr id="7" name="Title 1"/>
          <p:cNvSpPr>
            <a:spLocks noGrp="1"/>
          </p:cNvSpPr>
          <p:nvPr>
            <p:ph type="title"/>
          </p:nvPr>
        </p:nvSpPr>
        <p:spPr>
          <a:xfrm>
            <a:off x="982134" y="457201"/>
            <a:ext cx="7704667" cy="1554480"/>
          </a:xfrm>
        </p:spPr>
        <p:txBody>
          <a:bodyPr/>
          <a:lstStyle/>
          <a:p>
            <a:r>
              <a:rPr lang="en-US" dirty="0" smtClean="0"/>
              <a:t>AUDIT Scoring Directs </a:t>
            </a:r>
            <a:r>
              <a:rPr lang="en-US" smtClean="0"/>
              <a:t>Next Steps</a:t>
            </a:r>
            <a:endParaRPr lang="en-US" dirty="0"/>
          </a:p>
        </p:txBody>
      </p:sp>
    </p:spTree>
    <p:extLst>
      <p:ext uri="{BB962C8B-B14F-4D97-AF65-F5344CB8AC3E}">
        <p14:creationId xmlns:p14="http://schemas.microsoft.com/office/powerpoint/2010/main" val="318002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a:xfrm>
            <a:off x="982134" y="2249644"/>
            <a:ext cx="7830270" cy="3332816"/>
          </a:xfrm>
        </p:spPr>
        <p:txBody>
          <a:bodyPr>
            <a:noAutofit/>
          </a:bodyPr>
          <a:lstStyle/>
          <a:p>
            <a:pPr>
              <a:spcBef>
                <a:spcPts val="0"/>
              </a:spcBef>
              <a:spcAft>
                <a:spcPts val="1200"/>
              </a:spcAft>
            </a:pPr>
            <a:r>
              <a:rPr lang="en-US" sz="2800" dirty="0"/>
              <a:t>Understand universal screening</a:t>
            </a:r>
          </a:p>
          <a:p>
            <a:pPr>
              <a:spcBef>
                <a:spcPts val="0"/>
              </a:spcBef>
              <a:spcAft>
                <a:spcPts val="1200"/>
              </a:spcAft>
            </a:pPr>
            <a:r>
              <a:rPr lang="en-US" sz="2800" dirty="0"/>
              <a:t>Identify substance use risk limits</a:t>
            </a:r>
          </a:p>
          <a:p>
            <a:pPr>
              <a:spcBef>
                <a:spcPts val="0"/>
              </a:spcBef>
              <a:spcAft>
                <a:spcPts val="1200"/>
              </a:spcAft>
            </a:pPr>
            <a:r>
              <a:rPr lang="en-US" sz="2800" dirty="0"/>
              <a:t>Describe SBIRT screening steps, including prescreening and screening</a:t>
            </a:r>
          </a:p>
          <a:p>
            <a:pPr>
              <a:spcBef>
                <a:spcPts val="0"/>
              </a:spcBef>
              <a:spcAft>
                <a:spcPts val="1200"/>
              </a:spcAft>
            </a:pPr>
            <a:r>
              <a:rPr lang="en-US" sz="2800" dirty="0"/>
              <a:t>Discuss how to use two screening tools</a:t>
            </a:r>
          </a:p>
          <a:p>
            <a:pPr>
              <a:spcBef>
                <a:spcPts val="0"/>
              </a:spcBef>
              <a:spcAft>
                <a:spcPts val="1200"/>
              </a:spcAft>
            </a:pPr>
            <a:r>
              <a:rPr lang="en-US" sz="2800" dirty="0"/>
              <a:t>Describe how screening informs brief interventions</a:t>
            </a:r>
          </a:p>
        </p:txBody>
      </p:sp>
    </p:spTree>
    <p:extLst>
      <p:ext uri="{BB962C8B-B14F-4D97-AF65-F5344CB8AC3E}">
        <p14:creationId xmlns:p14="http://schemas.microsoft.com/office/powerpoint/2010/main" val="3668505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Outcomes</a:t>
            </a:r>
            <a:endParaRPr lang="en-US" dirty="0"/>
          </a:p>
        </p:txBody>
      </p:sp>
      <p:pic>
        <p:nvPicPr>
          <p:cNvPr id="5" name="Diagram 1"/>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rcRect l="-11159" t="-3722" r="-10007" b="-12959"/>
          <a:stretch>
            <a:fillRect/>
          </a:stretch>
        </p:blipFill>
        <p:spPr bwMode="auto">
          <a:xfrm>
            <a:off x="2214928" y="1752600"/>
            <a:ext cx="4987635" cy="4572000"/>
          </a:xfrm>
          <a:prstGeom prst="rect">
            <a:avLst/>
          </a:prstGeom>
          <a:noFill/>
          <a:ln w="9525">
            <a:noFill/>
            <a:miter lim="800000"/>
            <a:headEnd/>
            <a:tailEnd/>
          </a:ln>
        </p:spPr>
      </p:pic>
      <p:sp>
        <p:nvSpPr>
          <p:cNvPr id="6" name="Text Placeholder 2"/>
          <p:cNvSpPr txBox="1">
            <a:spLocks noChangeAspect="1"/>
          </p:cNvSpPr>
          <p:nvPr/>
        </p:nvSpPr>
        <p:spPr>
          <a:xfrm>
            <a:off x="560104" y="1884903"/>
            <a:ext cx="3726612" cy="3657600"/>
          </a:xfrm>
          <a:prstGeom prst="rect">
            <a:avLst/>
          </a:prstGeom>
        </p:spPr>
        <p:txBody>
          <a:bodyPr vert="horz" lIns="91440" tIns="45720" rIns="91440" bIns="45720" rtlCol="0" anchor="ctr">
            <a:normAutofit fontScale="92500" lnSpcReduction="20000"/>
          </a:bodyPr>
          <a:lstStyle>
            <a:lvl1pPr marL="214313" indent="-214313" algn="l" defTabSz="342900" rtl="0" eaLnBrk="1" latinLnBrk="0" hangingPunct="1">
              <a:spcBef>
                <a:spcPct val="20000"/>
              </a:spcBef>
              <a:spcAft>
                <a:spcPts val="450"/>
              </a:spcAft>
              <a:buClrTx/>
              <a:buSzPct val="100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Tx/>
              <a:buSzPct val="100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Tx/>
              <a:buSzPct val="100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Tx/>
              <a:buSzPct val="100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Tx/>
              <a:buSzPct val="100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endParaRPr lang="en-US" dirty="0" smtClean="0">
              <a:ea typeface="ＭＳ Ｐゴシック" pitchFamily="34" charset="-128"/>
            </a:endParaRPr>
          </a:p>
          <a:p>
            <a:pPr marL="0" indent="0">
              <a:lnSpc>
                <a:spcPct val="120000"/>
              </a:lnSpc>
              <a:spcBef>
                <a:spcPts val="0"/>
              </a:spcBef>
              <a:spcAft>
                <a:spcPts val="1000"/>
              </a:spcAft>
              <a:buFont typeface="Arial"/>
              <a:buNone/>
            </a:pPr>
            <a:r>
              <a:rPr lang="en-US" sz="2400" dirty="0" smtClean="0">
                <a:ea typeface="ＭＳ Ｐゴシック" pitchFamily="34" charset="-128"/>
                <a:cs typeface="Arial" charset="0"/>
              </a:rPr>
              <a:t>               Dependent Use  (20+)</a:t>
            </a:r>
          </a:p>
          <a:p>
            <a:pPr marL="0" indent="0">
              <a:lnSpc>
                <a:spcPct val="120000"/>
              </a:lnSpc>
              <a:spcBef>
                <a:spcPts val="0"/>
              </a:spcBef>
              <a:spcAft>
                <a:spcPts val="1000"/>
              </a:spcAft>
              <a:buFont typeface="Arial"/>
              <a:buNone/>
            </a:pPr>
            <a:endParaRPr lang="en-US" sz="2400" dirty="0" smtClean="0">
              <a:ea typeface="ＭＳ Ｐゴシック" pitchFamily="34" charset="-128"/>
              <a:cs typeface="Arial" charset="0"/>
            </a:endParaRPr>
          </a:p>
          <a:p>
            <a:pPr marL="0" indent="0">
              <a:lnSpc>
                <a:spcPct val="120000"/>
              </a:lnSpc>
              <a:spcBef>
                <a:spcPts val="0"/>
              </a:spcBef>
              <a:spcAft>
                <a:spcPts val="1000"/>
              </a:spcAft>
              <a:buFont typeface="Arial"/>
              <a:buNone/>
            </a:pPr>
            <a:r>
              <a:rPr lang="en-US" sz="2400" dirty="0" smtClean="0">
                <a:ea typeface="ＭＳ Ｐゴシック" pitchFamily="34" charset="-128"/>
                <a:cs typeface="Arial" charset="0"/>
              </a:rPr>
              <a:t>          Harmful Use (16‒19)</a:t>
            </a:r>
          </a:p>
          <a:p>
            <a:pPr marL="0" indent="0">
              <a:lnSpc>
                <a:spcPct val="120000"/>
              </a:lnSpc>
              <a:spcBef>
                <a:spcPts val="0"/>
              </a:spcBef>
              <a:spcAft>
                <a:spcPts val="1000"/>
              </a:spcAft>
              <a:buFont typeface="Arial"/>
              <a:buNone/>
            </a:pPr>
            <a:endParaRPr lang="en-US" sz="2400" dirty="0" smtClean="0">
              <a:ea typeface="ＭＳ Ｐゴシック" pitchFamily="34" charset="-128"/>
              <a:cs typeface="Arial" charset="0"/>
            </a:endParaRPr>
          </a:p>
          <a:p>
            <a:pPr marL="0" indent="0">
              <a:lnSpc>
                <a:spcPct val="120000"/>
              </a:lnSpc>
              <a:spcBef>
                <a:spcPts val="0"/>
              </a:spcBef>
              <a:spcAft>
                <a:spcPts val="1000"/>
              </a:spcAft>
              <a:buFont typeface="Arial"/>
              <a:buNone/>
            </a:pPr>
            <a:r>
              <a:rPr lang="en-US" sz="2400" dirty="0" smtClean="0">
                <a:ea typeface="ＭＳ Ｐゴシック" pitchFamily="34" charset="-128"/>
                <a:cs typeface="Arial" charset="0"/>
              </a:rPr>
              <a:t>      At-Risk Use (8‒15)</a:t>
            </a:r>
          </a:p>
          <a:p>
            <a:pPr marL="0" indent="0">
              <a:lnSpc>
                <a:spcPct val="120000"/>
              </a:lnSpc>
              <a:spcBef>
                <a:spcPts val="0"/>
              </a:spcBef>
              <a:spcAft>
                <a:spcPts val="1200"/>
              </a:spcAft>
              <a:buFont typeface="Arial"/>
              <a:buNone/>
            </a:pPr>
            <a:endParaRPr lang="en-US" sz="2400" dirty="0" smtClean="0">
              <a:ea typeface="ＭＳ Ｐゴシック" pitchFamily="34" charset="-128"/>
              <a:cs typeface="Arial" charset="0"/>
            </a:endParaRPr>
          </a:p>
          <a:p>
            <a:pPr marL="0" indent="0">
              <a:lnSpc>
                <a:spcPct val="120000"/>
              </a:lnSpc>
              <a:spcBef>
                <a:spcPts val="0"/>
              </a:spcBef>
              <a:spcAft>
                <a:spcPts val="1200"/>
              </a:spcAft>
              <a:buFont typeface="Arial"/>
              <a:buNone/>
            </a:pPr>
            <a:r>
              <a:rPr lang="en-US" sz="2400" dirty="0" smtClean="0">
                <a:ea typeface="ＭＳ Ｐゴシック" pitchFamily="34" charset="-128"/>
                <a:cs typeface="Arial" charset="0"/>
              </a:rPr>
              <a:t>    Low Risk (0‒7)</a:t>
            </a:r>
            <a:endParaRPr lang="en-US" sz="2400" dirty="0">
              <a:ea typeface="ＭＳ Ｐゴシック" pitchFamily="34" charset="-128"/>
              <a:cs typeface="Arial" charset="0"/>
            </a:endParaRPr>
          </a:p>
        </p:txBody>
      </p:sp>
      <p:sp>
        <p:nvSpPr>
          <p:cNvPr id="9" name="TextBox 8"/>
          <p:cNvSpPr txBox="1"/>
          <p:nvPr/>
        </p:nvSpPr>
        <p:spPr>
          <a:xfrm>
            <a:off x="5949766" y="2011681"/>
            <a:ext cx="2505594" cy="1323439"/>
          </a:xfrm>
          <a:prstGeom prst="rect">
            <a:avLst/>
          </a:prstGeom>
          <a:noFill/>
          <a:ln w="25400">
            <a:solidFill>
              <a:srgbClr val="7030A0"/>
            </a:solidFill>
            <a:prstDash val="sysDash"/>
          </a:ln>
        </p:spPr>
        <p:txBody>
          <a:bodyPr wrap="square" rtlCol="0">
            <a:spAutoFit/>
          </a:bodyPr>
          <a:lstStyle/>
          <a:p>
            <a:pPr algn="ctr"/>
            <a:r>
              <a:rPr lang="en-US" sz="2000" b="1" dirty="0">
                <a:solidFill>
                  <a:srgbClr val="7030A0"/>
                </a:solidFill>
              </a:rPr>
              <a:t>Commonly reported frequencies using large samples of the population</a:t>
            </a:r>
          </a:p>
        </p:txBody>
      </p:sp>
    </p:spTree>
    <p:extLst>
      <p:ext uri="{BB962C8B-B14F-4D97-AF65-F5344CB8AC3E}">
        <p14:creationId xmlns:p14="http://schemas.microsoft.com/office/powerpoint/2010/main" val="282282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Exercise</a:t>
            </a:r>
            <a:endParaRPr lang="en-US" dirty="0"/>
          </a:p>
        </p:txBody>
      </p:sp>
      <p:sp>
        <p:nvSpPr>
          <p:cNvPr id="3" name="Content Placeholder 2"/>
          <p:cNvSpPr>
            <a:spLocks noGrp="1"/>
          </p:cNvSpPr>
          <p:nvPr>
            <p:ph idx="1"/>
          </p:nvPr>
        </p:nvSpPr>
        <p:spPr>
          <a:xfrm>
            <a:off x="982135" y="2194560"/>
            <a:ext cx="7623984" cy="3332816"/>
          </a:xfrm>
        </p:spPr>
        <p:txBody>
          <a:bodyPr>
            <a:noAutofit/>
          </a:bodyPr>
          <a:lstStyle/>
          <a:p>
            <a:pPr marL="0" indent="0" algn="ctr">
              <a:spcBef>
                <a:spcPts val="0"/>
              </a:spcBef>
              <a:spcAft>
                <a:spcPts val="3000"/>
              </a:spcAft>
              <a:buClr>
                <a:schemeClr val="tx1"/>
              </a:buClr>
              <a:buNone/>
            </a:pPr>
            <a:r>
              <a:rPr lang="en-US" sz="2800" b="1" dirty="0" smtClean="0"/>
              <a:t>5 </a:t>
            </a:r>
            <a:r>
              <a:rPr lang="en-US" sz="2800" b="1" dirty="0" err="1" smtClean="0"/>
              <a:t>oz</a:t>
            </a:r>
            <a:r>
              <a:rPr lang="en-US" sz="2800" b="1" dirty="0" smtClean="0"/>
              <a:t> of wine = 1 </a:t>
            </a:r>
            <a:r>
              <a:rPr lang="en-US" sz="2800" b="1" dirty="0" err="1" smtClean="0"/>
              <a:t>oz</a:t>
            </a:r>
            <a:r>
              <a:rPr lang="en-US" sz="2800" b="1" dirty="0" smtClean="0"/>
              <a:t> of spirits = 12 </a:t>
            </a:r>
            <a:r>
              <a:rPr lang="en-US" sz="2800" b="1" dirty="0" err="1" smtClean="0"/>
              <a:t>oz</a:t>
            </a:r>
            <a:r>
              <a:rPr lang="en-US" sz="2800" b="1" dirty="0" smtClean="0"/>
              <a:t> of beer</a:t>
            </a:r>
            <a:endParaRPr lang="en-US" sz="2800" dirty="0"/>
          </a:p>
          <a:p>
            <a:pPr marL="0" indent="0">
              <a:spcBef>
                <a:spcPts val="0"/>
              </a:spcBef>
              <a:spcAft>
                <a:spcPts val="1800"/>
              </a:spcAft>
              <a:buClr>
                <a:schemeClr val="tx1"/>
              </a:buClr>
              <a:buNone/>
            </a:pPr>
            <a:r>
              <a:rPr lang="en-US" sz="2600" dirty="0" smtClean="0"/>
              <a:t>Is this True or False?</a:t>
            </a:r>
          </a:p>
          <a:p>
            <a:pPr marL="514350" indent="-514350">
              <a:spcBef>
                <a:spcPts val="0"/>
              </a:spcBef>
              <a:spcAft>
                <a:spcPts val="1800"/>
              </a:spcAft>
              <a:buClr>
                <a:schemeClr val="tx1"/>
              </a:buClr>
              <a:buFont typeface="+mj-lt"/>
              <a:buAutoNum type="alphaLcPeriod"/>
            </a:pPr>
            <a:r>
              <a:rPr lang="en-US" sz="2600" dirty="0" smtClean="0"/>
              <a:t>True</a:t>
            </a:r>
          </a:p>
          <a:p>
            <a:pPr marL="514350" indent="-514350">
              <a:spcBef>
                <a:spcPts val="0"/>
              </a:spcBef>
              <a:spcAft>
                <a:spcPts val="1800"/>
              </a:spcAft>
              <a:buClr>
                <a:schemeClr val="tx1"/>
              </a:buClr>
              <a:buFont typeface="+mj-lt"/>
              <a:buAutoNum type="alphaLcPeriod"/>
            </a:pPr>
            <a:r>
              <a:rPr lang="en-US" sz="2600" dirty="0" smtClean="0"/>
              <a:t>False</a:t>
            </a:r>
            <a:endParaRPr lang="en-US" sz="2600" dirty="0"/>
          </a:p>
        </p:txBody>
      </p:sp>
    </p:spTree>
    <p:extLst>
      <p:ext uri="{BB962C8B-B14F-4D97-AF65-F5344CB8AC3E}">
        <p14:creationId xmlns:p14="http://schemas.microsoft.com/office/powerpoint/2010/main" val="854769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Exercise</a:t>
            </a:r>
            <a:endParaRPr lang="en-US" dirty="0"/>
          </a:p>
        </p:txBody>
      </p:sp>
      <p:sp>
        <p:nvSpPr>
          <p:cNvPr id="3" name="Content Placeholder 2"/>
          <p:cNvSpPr>
            <a:spLocks noGrp="1"/>
          </p:cNvSpPr>
          <p:nvPr>
            <p:ph idx="1"/>
          </p:nvPr>
        </p:nvSpPr>
        <p:spPr>
          <a:xfrm>
            <a:off x="982135" y="2194560"/>
            <a:ext cx="7623984" cy="3332816"/>
          </a:xfrm>
        </p:spPr>
        <p:txBody>
          <a:bodyPr>
            <a:noAutofit/>
          </a:bodyPr>
          <a:lstStyle/>
          <a:p>
            <a:pPr marL="0" indent="0" algn="ctr">
              <a:spcBef>
                <a:spcPts val="0"/>
              </a:spcBef>
              <a:spcAft>
                <a:spcPts val="3000"/>
              </a:spcAft>
              <a:buClr>
                <a:schemeClr val="tx1"/>
              </a:buClr>
              <a:buNone/>
            </a:pPr>
            <a:r>
              <a:rPr lang="en-US" sz="2800" b="1" dirty="0" smtClean="0"/>
              <a:t>5 </a:t>
            </a:r>
            <a:r>
              <a:rPr lang="en-US" sz="2800" b="1" dirty="0" err="1" smtClean="0"/>
              <a:t>oz</a:t>
            </a:r>
            <a:r>
              <a:rPr lang="en-US" sz="2800" b="1" dirty="0" smtClean="0"/>
              <a:t> of wine = 1 </a:t>
            </a:r>
            <a:r>
              <a:rPr lang="en-US" sz="2800" b="1" dirty="0" err="1" smtClean="0"/>
              <a:t>oz</a:t>
            </a:r>
            <a:r>
              <a:rPr lang="en-US" sz="2800" b="1" dirty="0" smtClean="0"/>
              <a:t> of spirits = 12 </a:t>
            </a:r>
            <a:r>
              <a:rPr lang="en-US" sz="2800" b="1" dirty="0" err="1" smtClean="0"/>
              <a:t>oz</a:t>
            </a:r>
            <a:r>
              <a:rPr lang="en-US" sz="2800" b="1" dirty="0" smtClean="0"/>
              <a:t> of beer</a:t>
            </a:r>
            <a:endParaRPr lang="en-US" sz="2800" dirty="0"/>
          </a:p>
          <a:p>
            <a:pPr marL="0" indent="0">
              <a:spcBef>
                <a:spcPts val="0"/>
              </a:spcBef>
              <a:spcAft>
                <a:spcPts val="1800"/>
              </a:spcAft>
              <a:buClr>
                <a:schemeClr val="tx1"/>
              </a:buClr>
              <a:buNone/>
            </a:pPr>
            <a:r>
              <a:rPr lang="en-US" sz="2600" dirty="0" smtClean="0"/>
              <a:t>Is this True or False?</a:t>
            </a:r>
          </a:p>
          <a:p>
            <a:pPr marL="514350" indent="-514350">
              <a:spcBef>
                <a:spcPts val="0"/>
              </a:spcBef>
              <a:spcAft>
                <a:spcPts val="1800"/>
              </a:spcAft>
              <a:buClr>
                <a:schemeClr val="tx1"/>
              </a:buClr>
              <a:buFont typeface="+mj-lt"/>
              <a:buAutoNum type="alphaLcPeriod"/>
            </a:pPr>
            <a:r>
              <a:rPr lang="en-US" sz="2600" dirty="0" smtClean="0"/>
              <a:t>True</a:t>
            </a:r>
          </a:p>
          <a:p>
            <a:pPr marL="514350" indent="-514350">
              <a:spcBef>
                <a:spcPts val="0"/>
              </a:spcBef>
              <a:spcAft>
                <a:spcPts val="1800"/>
              </a:spcAft>
              <a:buClr>
                <a:srgbClr val="C00000"/>
              </a:buClr>
              <a:buFont typeface="+mj-lt"/>
              <a:buAutoNum type="alphaLcPeriod"/>
            </a:pPr>
            <a:r>
              <a:rPr lang="en-US" sz="2600" dirty="0" smtClean="0">
                <a:solidFill>
                  <a:srgbClr val="C00000"/>
                </a:solidFill>
              </a:rPr>
              <a:t>False</a:t>
            </a:r>
            <a:endParaRPr lang="en-US" sz="2600" dirty="0">
              <a:solidFill>
                <a:srgbClr val="C00000"/>
              </a:solidFill>
            </a:endParaRPr>
          </a:p>
        </p:txBody>
      </p:sp>
    </p:spTree>
    <p:extLst>
      <p:ext uri="{BB962C8B-B14F-4D97-AF65-F5344CB8AC3E}">
        <p14:creationId xmlns:p14="http://schemas.microsoft.com/office/powerpoint/2010/main" val="4169905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997" y="2667001"/>
            <a:ext cx="5412180" cy="1279848"/>
          </a:xfrm>
        </p:spPr>
        <p:txBody>
          <a:bodyPr>
            <a:noAutofit/>
          </a:bodyPr>
          <a:lstStyle/>
          <a:p>
            <a:pPr algn="ctr"/>
            <a:r>
              <a:rPr lang="en-US" sz="4000" dirty="0" smtClean="0"/>
              <a:t>Screening for Drugs and Using the DAST-10</a:t>
            </a:r>
            <a:endParaRPr lang="en-US" sz="4000" dirty="0"/>
          </a:p>
        </p:txBody>
      </p:sp>
    </p:spTree>
    <p:extLst>
      <p:ext uri="{BB962C8B-B14F-4D97-AF65-F5344CB8AC3E}">
        <p14:creationId xmlns:p14="http://schemas.microsoft.com/office/powerpoint/2010/main" val="1230379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61090" y="342481"/>
            <a:ext cx="2522137" cy="3216265"/>
          </a:xfrm>
          <a:prstGeom prst="rect">
            <a:avLst/>
          </a:prstGeom>
          <a:noFill/>
        </p:spPr>
        <p:txBody>
          <a:bodyPr wrap="square" rtlCol="0">
            <a:spAutoFit/>
          </a:bodyPr>
          <a:lstStyle/>
          <a:p>
            <a:r>
              <a:rPr lang="en-US" sz="2200" b="1" dirty="0">
                <a:solidFill>
                  <a:srgbClr val="002060"/>
                </a:solidFill>
              </a:rPr>
              <a:t>UI-branded copy </a:t>
            </a:r>
            <a:r>
              <a:rPr lang="en-US" sz="2200" b="1" dirty="0" smtClean="0">
                <a:solidFill>
                  <a:srgbClr val="002060"/>
                </a:solidFill>
              </a:rPr>
              <a:t/>
            </a:r>
            <a:br>
              <a:rPr lang="en-US" sz="2200" b="1" dirty="0" smtClean="0">
                <a:solidFill>
                  <a:srgbClr val="002060"/>
                </a:solidFill>
              </a:rPr>
            </a:br>
            <a:r>
              <a:rPr lang="en-US" sz="2200" b="1" dirty="0" smtClean="0">
                <a:solidFill>
                  <a:srgbClr val="002060"/>
                </a:solidFill>
              </a:rPr>
              <a:t>of </a:t>
            </a:r>
            <a:r>
              <a:rPr lang="en-US" sz="2200" b="1" dirty="0">
                <a:solidFill>
                  <a:srgbClr val="002060"/>
                </a:solidFill>
              </a:rPr>
              <a:t>the annual (prescreening) form</a:t>
            </a:r>
          </a:p>
          <a:p>
            <a:endParaRPr lang="en-US" sz="2200" dirty="0">
              <a:solidFill>
                <a:prstClr val="black"/>
              </a:solidFill>
            </a:endParaRPr>
          </a:p>
          <a:p>
            <a:pPr>
              <a:spcBef>
                <a:spcPts val="600"/>
              </a:spcBef>
            </a:pPr>
            <a:r>
              <a:rPr lang="en-US" sz="2200" dirty="0">
                <a:solidFill>
                  <a:srgbClr val="002060"/>
                </a:solidFill>
              </a:rPr>
              <a:t>Illicit drug use, </a:t>
            </a:r>
            <a:br>
              <a:rPr lang="en-US" sz="2200" dirty="0">
                <a:solidFill>
                  <a:srgbClr val="002060"/>
                </a:solidFill>
              </a:rPr>
            </a:br>
            <a:r>
              <a:rPr lang="en-US" sz="2200" dirty="0">
                <a:solidFill>
                  <a:srgbClr val="002060"/>
                </a:solidFill>
              </a:rPr>
              <a:t>but also use of prescription drugs </a:t>
            </a:r>
            <a:br>
              <a:rPr lang="en-US" sz="2200" dirty="0">
                <a:solidFill>
                  <a:srgbClr val="002060"/>
                </a:solidFill>
              </a:rPr>
            </a:br>
            <a:r>
              <a:rPr lang="en-US" sz="2200" dirty="0">
                <a:solidFill>
                  <a:srgbClr val="002060"/>
                </a:solidFill>
              </a:rPr>
              <a:t>for non-medical purpose!</a:t>
            </a:r>
          </a:p>
        </p:txBody>
      </p:sp>
      <p:graphicFrame>
        <p:nvGraphicFramePr>
          <p:cNvPr id="7" name="Object 6"/>
          <p:cNvGraphicFramePr>
            <a:graphicFrameLocks noChangeAspect="1"/>
          </p:cNvGraphicFramePr>
          <p:nvPr>
            <p:extLst/>
          </p:nvPr>
        </p:nvGraphicFramePr>
        <p:xfrm>
          <a:off x="1256043" y="135042"/>
          <a:ext cx="4592925" cy="5943600"/>
        </p:xfrm>
        <a:graphic>
          <a:graphicData uri="http://schemas.openxmlformats.org/presentationml/2006/ole">
            <mc:AlternateContent xmlns:mc="http://schemas.openxmlformats.org/markup-compatibility/2006">
              <mc:Choice xmlns:v="urn:schemas-microsoft-com:vml" Requires="v">
                <p:oleObj spid="_x0000_s4149" name="Acrobat Document" r:id="rId4" imgW="4663359" imgH="6035040" progId="Acrobat.Document.2015">
                  <p:embed/>
                </p:oleObj>
              </mc:Choice>
              <mc:Fallback>
                <p:oleObj name="Acrobat Document" r:id="rId4" imgW="4663359" imgH="6035040" progId="Acrobat.Document.2015">
                  <p:embed/>
                  <p:pic>
                    <p:nvPicPr>
                      <p:cNvPr id="0" name=""/>
                      <p:cNvPicPr/>
                      <p:nvPr/>
                    </p:nvPicPr>
                    <p:blipFill>
                      <a:blip r:embed="rId5"/>
                      <a:stretch>
                        <a:fillRect/>
                      </a:stretch>
                    </p:blipFill>
                    <p:spPr>
                      <a:xfrm>
                        <a:off x="1256043" y="135042"/>
                        <a:ext cx="4592925" cy="5943600"/>
                      </a:xfrm>
                      <a:prstGeom prst="rect">
                        <a:avLst/>
                      </a:prstGeom>
                      <a:ln>
                        <a:solidFill>
                          <a:srgbClr val="002060"/>
                        </a:solidFill>
                      </a:ln>
                    </p:spPr>
                  </p:pic>
                </p:oleObj>
              </mc:Fallback>
            </mc:AlternateContent>
          </a:graphicData>
        </a:graphic>
      </p:graphicFrame>
      <p:sp>
        <p:nvSpPr>
          <p:cNvPr id="11" name="Left Arrow 10"/>
          <p:cNvSpPr>
            <a:spLocks noChangeAspect="1"/>
          </p:cNvSpPr>
          <p:nvPr/>
        </p:nvSpPr>
        <p:spPr>
          <a:xfrm>
            <a:off x="5144504" y="3814617"/>
            <a:ext cx="914400" cy="533400"/>
          </a:xfrm>
          <a:prstGeom prst="leftArrow">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Explosion 2 11"/>
          <p:cNvSpPr/>
          <p:nvPr/>
        </p:nvSpPr>
        <p:spPr>
          <a:xfrm>
            <a:off x="6461090" y="3715967"/>
            <a:ext cx="2102265" cy="2049067"/>
          </a:xfrm>
          <a:prstGeom prst="irregularSeal2">
            <a:avLst/>
          </a:prstGeom>
          <a:solidFill>
            <a:srgbClr val="FFC000"/>
          </a:solid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C000"/>
              </a:solidFill>
            </a:endParaRPr>
          </a:p>
        </p:txBody>
      </p:sp>
      <p:sp>
        <p:nvSpPr>
          <p:cNvPr id="13" name="TextBox 12"/>
          <p:cNvSpPr txBox="1"/>
          <p:nvPr/>
        </p:nvSpPr>
        <p:spPr>
          <a:xfrm>
            <a:off x="6851713" y="4436797"/>
            <a:ext cx="1200441" cy="707886"/>
          </a:xfrm>
          <a:prstGeom prst="rect">
            <a:avLst/>
          </a:prstGeom>
          <a:noFill/>
        </p:spPr>
        <p:txBody>
          <a:bodyPr wrap="square" rtlCol="0">
            <a:spAutoFit/>
          </a:bodyPr>
          <a:lstStyle/>
          <a:p>
            <a:pPr algn="ctr"/>
            <a:r>
              <a:rPr lang="en-US" sz="2000" b="1" dirty="0">
                <a:solidFill>
                  <a:srgbClr val="C00000"/>
                </a:solidFill>
                <a:latin typeface="Lucida Bright" panose="02040602050505020304" pitchFamily="18" charset="0"/>
              </a:rPr>
              <a:t>Pocket Card</a:t>
            </a:r>
          </a:p>
        </p:txBody>
      </p:sp>
    </p:spTree>
    <p:extLst>
      <p:ext uri="{BB962C8B-B14F-4D97-AF65-F5344CB8AC3E}">
        <p14:creationId xmlns:p14="http://schemas.microsoft.com/office/powerpoint/2010/main" val="2258906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Prescription Drug Misuse</a:t>
            </a:r>
            <a:endParaRPr lang="en-US" dirty="0"/>
          </a:p>
        </p:txBody>
      </p:sp>
      <p:sp>
        <p:nvSpPr>
          <p:cNvPr id="3" name="Content Placeholder 2"/>
          <p:cNvSpPr>
            <a:spLocks noGrp="1"/>
          </p:cNvSpPr>
          <p:nvPr>
            <p:ph idx="1"/>
          </p:nvPr>
        </p:nvSpPr>
        <p:spPr>
          <a:xfrm>
            <a:off x="982134" y="2253552"/>
            <a:ext cx="7850139" cy="3332816"/>
          </a:xfrm>
        </p:spPr>
        <p:txBody>
          <a:bodyPr/>
          <a:lstStyle/>
          <a:p>
            <a:pPr marL="0" indent="0">
              <a:lnSpc>
                <a:spcPct val="90000"/>
              </a:lnSpc>
              <a:spcBef>
                <a:spcPts val="0"/>
              </a:spcBef>
              <a:spcAft>
                <a:spcPts val="1800"/>
              </a:spcAft>
              <a:buNone/>
            </a:pPr>
            <a:r>
              <a:rPr lang="en-US" sz="2800" dirty="0"/>
              <a:t>Many people take medications that are </a:t>
            </a:r>
            <a:r>
              <a:rPr lang="en-US" sz="2800" dirty="0">
                <a:solidFill>
                  <a:srgbClr val="0066FF"/>
                </a:solidFill>
              </a:rPr>
              <a:t>not prescribed to them (“borrow” meds)</a:t>
            </a:r>
            <a:r>
              <a:rPr lang="en-US" sz="2800" dirty="0"/>
              <a:t>,</a:t>
            </a:r>
            <a:r>
              <a:rPr lang="en-US" sz="2800" dirty="0">
                <a:solidFill>
                  <a:srgbClr val="002060"/>
                </a:solidFill>
              </a:rPr>
              <a:t> </a:t>
            </a:r>
            <a:r>
              <a:rPr lang="en-US" sz="2800" dirty="0"/>
              <a:t>or don’t take their prescription drugs </a:t>
            </a:r>
            <a:r>
              <a:rPr lang="en-US" sz="2800" dirty="0">
                <a:solidFill>
                  <a:srgbClr val="C00000"/>
                </a:solidFill>
              </a:rPr>
              <a:t>“as prescribed” </a:t>
            </a:r>
          </a:p>
          <a:p>
            <a:pPr marL="0" indent="0">
              <a:lnSpc>
                <a:spcPct val="90000"/>
              </a:lnSpc>
              <a:spcBef>
                <a:spcPts val="0"/>
              </a:spcBef>
              <a:spcAft>
                <a:spcPts val="1200"/>
              </a:spcAft>
              <a:buNone/>
            </a:pPr>
            <a:r>
              <a:rPr lang="en-US" sz="2800" dirty="0"/>
              <a:t>SBIRT is primarily concerned with </a:t>
            </a:r>
            <a:r>
              <a:rPr lang="en-US" sz="2800" b="1" dirty="0">
                <a:solidFill>
                  <a:srgbClr val="006600"/>
                </a:solidFill>
              </a:rPr>
              <a:t>“recreational use” (non-medical purpose)</a:t>
            </a:r>
          </a:p>
          <a:p>
            <a:pPr>
              <a:lnSpc>
                <a:spcPct val="80000"/>
              </a:lnSpc>
              <a:spcBef>
                <a:spcPts val="0"/>
              </a:spcBef>
              <a:spcAft>
                <a:spcPts val="600"/>
              </a:spcAft>
            </a:pPr>
            <a:r>
              <a:rPr lang="en-US" sz="2600" dirty="0"/>
              <a:t>Opioids</a:t>
            </a:r>
          </a:p>
          <a:p>
            <a:pPr>
              <a:lnSpc>
                <a:spcPct val="80000"/>
              </a:lnSpc>
              <a:spcBef>
                <a:spcPts val="0"/>
              </a:spcBef>
              <a:spcAft>
                <a:spcPts val="600"/>
              </a:spcAft>
            </a:pPr>
            <a:r>
              <a:rPr lang="en-US" sz="2600" dirty="0"/>
              <a:t>Benzodiazepines</a:t>
            </a:r>
          </a:p>
          <a:p>
            <a:pPr>
              <a:lnSpc>
                <a:spcPct val="80000"/>
              </a:lnSpc>
              <a:spcBef>
                <a:spcPts val="0"/>
              </a:spcBef>
              <a:spcAft>
                <a:spcPts val="600"/>
              </a:spcAft>
            </a:pPr>
            <a:r>
              <a:rPr lang="en-US" sz="2600" dirty="0"/>
              <a:t>Depressants</a:t>
            </a:r>
          </a:p>
          <a:p>
            <a:pPr>
              <a:lnSpc>
                <a:spcPct val="80000"/>
              </a:lnSpc>
              <a:spcBef>
                <a:spcPts val="0"/>
              </a:spcBef>
              <a:spcAft>
                <a:spcPts val="600"/>
              </a:spcAft>
            </a:pPr>
            <a:r>
              <a:rPr lang="en-US" sz="2600" dirty="0"/>
              <a:t>Stimulants</a:t>
            </a:r>
          </a:p>
        </p:txBody>
      </p:sp>
    </p:spTree>
    <p:extLst>
      <p:ext uri="{BB962C8B-B14F-4D97-AF65-F5344CB8AC3E}">
        <p14:creationId xmlns:p14="http://schemas.microsoft.com/office/powerpoint/2010/main" val="3570257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DAST-10</a:t>
            </a:r>
            <a:endParaRPr lang="en-US" dirty="0"/>
          </a:p>
        </p:txBody>
      </p:sp>
      <p:sp>
        <p:nvSpPr>
          <p:cNvPr id="3" name="Content Placeholder 2"/>
          <p:cNvSpPr>
            <a:spLocks noGrp="1"/>
          </p:cNvSpPr>
          <p:nvPr>
            <p:ph idx="1"/>
          </p:nvPr>
        </p:nvSpPr>
        <p:spPr>
          <a:xfrm>
            <a:off x="982134" y="1784020"/>
            <a:ext cx="7834488" cy="4206240"/>
          </a:xfrm>
        </p:spPr>
        <p:txBody>
          <a:bodyPr>
            <a:noAutofit/>
          </a:bodyPr>
          <a:lstStyle/>
          <a:p>
            <a:pPr marL="0" indent="0">
              <a:lnSpc>
                <a:spcPct val="110000"/>
              </a:lnSpc>
              <a:buNone/>
            </a:pPr>
            <a:r>
              <a:rPr lang="en-US" sz="2800" b="1" dirty="0">
                <a:solidFill>
                  <a:srgbClr val="002060"/>
                </a:solidFill>
              </a:rPr>
              <a:t>Drug Abuse Screening Test (10-item)</a:t>
            </a:r>
          </a:p>
          <a:p>
            <a:pPr>
              <a:lnSpc>
                <a:spcPct val="80000"/>
              </a:lnSpc>
            </a:pPr>
            <a:r>
              <a:rPr lang="en-US" sz="2600" dirty="0"/>
              <a:t>Public domain tool developed by the Addiction Research Foundation</a:t>
            </a:r>
          </a:p>
          <a:p>
            <a:pPr>
              <a:lnSpc>
                <a:spcPct val="80000"/>
              </a:lnSpc>
            </a:pPr>
            <a:r>
              <a:rPr lang="en-US" sz="2600" dirty="0"/>
              <a:t>Sensitive screening tool for at-risk drug use </a:t>
            </a:r>
            <a:r>
              <a:rPr lang="en-US" sz="2600" dirty="0" smtClean="0"/>
              <a:t/>
            </a:r>
            <a:br>
              <a:rPr lang="en-US" sz="2600" dirty="0" smtClean="0"/>
            </a:br>
            <a:r>
              <a:rPr lang="en-US" sz="2600" dirty="0" smtClean="0"/>
              <a:t>(</a:t>
            </a:r>
            <a:r>
              <a:rPr lang="en-US" sz="2600" dirty="0"/>
              <a:t>not alcohol)</a:t>
            </a:r>
          </a:p>
          <a:p>
            <a:pPr>
              <a:lnSpc>
                <a:spcPct val="80000"/>
              </a:lnSpc>
            </a:pPr>
            <a:r>
              <a:rPr lang="en-US" sz="2600" dirty="0"/>
              <a:t>Quantitative index of problems related to drug misuse</a:t>
            </a:r>
          </a:p>
          <a:p>
            <a:pPr>
              <a:lnSpc>
                <a:spcPct val="80000"/>
              </a:lnSpc>
            </a:pPr>
            <a:r>
              <a:rPr lang="en-US" sz="2600" dirty="0"/>
              <a:t>Ten questions</a:t>
            </a:r>
          </a:p>
          <a:p>
            <a:pPr>
              <a:lnSpc>
                <a:spcPct val="80000"/>
              </a:lnSpc>
            </a:pPr>
            <a:r>
              <a:rPr lang="en-US" sz="2600" dirty="0"/>
              <a:t>Simple and straightforward</a:t>
            </a:r>
          </a:p>
          <a:p>
            <a:pPr>
              <a:lnSpc>
                <a:spcPct val="80000"/>
              </a:lnSpc>
            </a:pPr>
            <a:r>
              <a:rPr lang="en-US" sz="2600" dirty="0"/>
              <a:t>Easy to administer</a:t>
            </a:r>
          </a:p>
        </p:txBody>
      </p:sp>
    </p:spTree>
    <p:extLst>
      <p:ext uri="{BB962C8B-B14F-4D97-AF65-F5344CB8AC3E}">
        <p14:creationId xmlns:p14="http://schemas.microsoft.com/office/powerpoint/2010/main" val="4002084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00319" y="520041"/>
            <a:ext cx="2522137" cy="2616101"/>
          </a:xfrm>
          <a:prstGeom prst="rect">
            <a:avLst/>
          </a:prstGeom>
          <a:noFill/>
        </p:spPr>
        <p:txBody>
          <a:bodyPr wrap="square" rtlCol="0">
            <a:spAutoFit/>
          </a:bodyPr>
          <a:lstStyle/>
          <a:p>
            <a:r>
              <a:rPr lang="en-US" sz="2400" b="1" dirty="0">
                <a:solidFill>
                  <a:srgbClr val="002060"/>
                </a:solidFill>
                <a:sym typeface="Wingdings" panose="05000000000000000000" pitchFamily="2" charset="2"/>
              </a:rPr>
              <a:t>U</a:t>
            </a:r>
            <a:r>
              <a:rPr lang="en-US" sz="2400" b="1" dirty="0">
                <a:solidFill>
                  <a:srgbClr val="002060"/>
                </a:solidFill>
              </a:rPr>
              <a:t>I-branded copy of the </a:t>
            </a:r>
            <a:r>
              <a:rPr lang="en-US" sz="2400" b="1" dirty="0" smtClean="0">
                <a:solidFill>
                  <a:srgbClr val="002060"/>
                </a:solidFill>
              </a:rPr>
              <a:t>DAST-10</a:t>
            </a:r>
            <a:endParaRPr lang="en-US" sz="2400" b="1" dirty="0">
              <a:solidFill>
                <a:srgbClr val="002060"/>
              </a:solidFill>
            </a:endParaRPr>
          </a:p>
          <a:p>
            <a:endParaRPr lang="en-US" sz="2400" dirty="0">
              <a:solidFill>
                <a:srgbClr val="002060"/>
              </a:solidFill>
            </a:endParaRPr>
          </a:p>
          <a:p>
            <a:r>
              <a:rPr lang="en-US" sz="2400" dirty="0" smtClean="0">
                <a:solidFill>
                  <a:srgbClr val="002060"/>
                </a:solidFill>
              </a:rPr>
              <a:t>This is available </a:t>
            </a:r>
            <a:br>
              <a:rPr lang="en-US" sz="2400" dirty="0" smtClean="0">
                <a:solidFill>
                  <a:srgbClr val="002060"/>
                </a:solidFill>
              </a:rPr>
            </a:br>
            <a:r>
              <a:rPr lang="en-US" sz="2400" dirty="0" smtClean="0">
                <a:solidFill>
                  <a:srgbClr val="002060"/>
                </a:solidFill>
              </a:rPr>
              <a:t>on </a:t>
            </a:r>
            <a:r>
              <a:rPr lang="en-US" sz="2400" dirty="0">
                <a:solidFill>
                  <a:srgbClr val="002060"/>
                </a:solidFill>
              </a:rPr>
              <a:t>our website </a:t>
            </a:r>
            <a:r>
              <a:rPr lang="en-US" sz="2400" dirty="0" smtClean="0">
                <a:solidFill>
                  <a:srgbClr val="002060"/>
                </a:solidFill>
              </a:rPr>
              <a:t>clearinghouse: </a:t>
            </a:r>
            <a:r>
              <a:rPr lang="en-US" sz="2000" dirty="0" smtClean="0">
                <a:solidFill>
                  <a:srgbClr val="002060"/>
                </a:solidFill>
                <a:hlinkClick r:id="rId4"/>
              </a:rPr>
              <a:t>www.uiowa.edu/sbirt/</a:t>
            </a:r>
            <a:r>
              <a:rPr lang="en-US" sz="2000" dirty="0" smtClean="0">
                <a:solidFill>
                  <a:srgbClr val="002060"/>
                </a:solidFill>
              </a:rPr>
              <a:t> </a:t>
            </a:r>
            <a:endParaRPr lang="en-US" sz="2000" dirty="0">
              <a:solidFill>
                <a:srgbClr val="002060"/>
              </a:solidFill>
            </a:endParaRPr>
          </a:p>
        </p:txBody>
      </p:sp>
      <p:sp>
        <p:nvSpPr>
          <p:cNvPr id="12" name="Explosion 2 11"/>
          <p:cNvSpPr/>
          <p:nvPr/>
        </p:nvSpPr>
        <p:spPr>
          <a:xfrm>
            <a:off x="6461090" y="3627187"/>
            <a:ext cx="2102265" cy="2049067"/>
          </a:xfrm>
          <a:prstGeom prst="irregularSeal2">
            <a:avLst/>
          </a:prstGeom>
          <a:solidFill>
            <a:srgbClr val="FFC000"/>
          </a:solid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C000"/>
              </a:solidFill>
            </a:endParaRPr>
          </a:p>
        </p:txBody>
      </p:sp>
      <p:sp>
        <p:nvSpPr>
          <p:cNvPr id="13" name="TextBox 12"/>
          <p:cNvSpPr txBox="1"/>
          <p:nvPr/>
        </p:nvSpPr>
        <p:spPr>
          <a:xfrm>
            <a:off x="6851713" y="4348017"/>
            <a:ext cx="1200441" cy="707886"/>
          </a:xfrm>
          <a:prstGeom prst="rect">
            <a:avLst/>
          </a:prstGeom>
          <a:noFill/>
        </p:spPr>
        <p:txBody>
          <a:bodyPr wrap="square" rtlCol="0">
            <a:spAutoFit/>
          </a:bodyPr>
          <a:lstStyle/>
          <a:p>
            <a:pPr algn="ctr"/>
            <a:r>
              <a:rPr lang="en-US" sz="2000" b="1" dirty="0">
                <a:solidFill>
                  <a:srgbClr val="C00000"/>
                </a:solidFill>
                <a:latin typeface="Lucida Bright" panose="02040602050505020304" pitchFamily="18" charset="0"/>
              </a:rPr>
              <a:t>Pocket Card</a:t>
            </a:r>
          </a:p>
        </p:txBody>
      </p:sp>
      <p:graphicFrame>
        <p:nvGraphicFramePr>
          <p:cNvPr id="7" name="Object 6"/>
          <p:cNvGraphicFramePr>
            <a:graphicFrameLocks noChangeAspect="1"/>
          </p:cNvGraphicFramePr>
          <p:nvPr>
            <p:extLst>
              <p:ext uri="{D42A27DB-BD31-4B8C-83A1-F6EECF244321}">
                <p14:modId xmlns:p14="http://schemas.microsoft.com/office/powerpoint/2010/main" val="2309110825"/>
              </p:ext>
            </p:extLst>
          </p:nvPr>
        </p:nvGraphicFramePr>
        <p:xfrm>
          <a:off x="1348030" y="152402"/>
          <a:ext cx="4592926" cy="5943600"/>
        </p:xfrm>
        <a:graphic>
          <a:graphicData uri="http://schemas.openxmlformats.org/presentationml/2006/ole">
            <mc:AlternateContent xmlns:mc="http://schemas.openxmlformats.org/markup-compatibility/2006">
              <mc:Choice xmlns:v="urn:schemas-microsoft-com:vml" Requires="v">
                <p:oleObj spid="_x0000_s5172" name="Acrobat Document" r:id="rId5" imgW="4663359" imgH="6035040" progId="Acrobat.Document.2015">
                  <p:embed/>
                </p:oleObj>
              </mc:Choice>
              <mc:Fallback>
                <p:oleObj name="Acrobat Document" r:id="rId5" imgW="4663359" imgH="6035040" progId="Acrobat.Document.2015">
                  <p:embed/>
                  <p:pic>
                    <p:nvPicPr>
                      <p:cNvPr id="0" name=""/>
                      <p:cNvPicPr/>
                      <p:nvPr/>
                    </p:nvPicPr>
                    <p:blipFill>
                      <a:blip r:embed="rId6"/>
                      <a:stretch>
                        <a:fillRect/>
                      </a:stretch>
                    </p:blipFill>
                    <p:spPr>
                      <a:xfrm>
                        <a:off x="1348030" y="152402"/>
                        <a:ext cx="4592926" cy="5943600"/>
                      </a:xfrm>
                      <a:prstGeom prst="rect">
                        <a:avLst/>
                      </a:prstGeom>
                      <a:ln>
                        <a:solidFill>
                          <a:srgbClr val="002060"/>
                        </a:solidFill>
                      </a:ln>
                    </p:spPr>
                  </p:pic>
                </p:oleObj>
              </mc:Fallback>
            </mc:AlternateContent>
          </a:graphicData>
        </a:graphic>
      </p:graphicFrame>
    </p:spTree>
    <p:extLst>
      <p:ext uri="{BB962C8B-B14F-4D97-AF65-F5344CB8AC3E}">
        <p14:creationId xmlns:p14="http://schemas.microsoft.com/office/powerpoint/2010/main" val="314522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3" y="2566520"/>
            <a:ext cx="3881270" cy="3368674"/>
          </a:xfrm>
        </p:spPr>
        <p:txBody>
          <a:bodyPr/>
          <a:lstStyle/>
          <a:p>
            <a:pPr>
              <a:lnSpc>
                <a:spcPct val="90000"/>
              </a:lnSpc>
              <a:spcBef>
                <a:spcPts val="0"/>
              </a:spcBef>
              <a:spcAft>
                <a:spcPts val="1200"/>
              </a:spcAft>
            </a:pPr>
            <a:r>
              <a:rPr lang="en-US" sz="2400" dirty="0"/>
              <a:t>10 items scored; YES = 1 and NO = 0, except item 3, for a total score of 0 to 10 </a:t>
            </a:r>
          </a:p>
          <a:p>
            <a:pPr>
              <a:lnSpc>
                <a:spcPct val="90000"/>
              </a:lnSpc>
              <a:spcBef>
                <a:spcPts val="0"/>
              </a:spcBef>
              <a:spcAft>
                <a:spcPts val="600"/>
              </a:spcAft>
            </a:pPr>
            <a:r>
              <a:rPr lang="en-US" sz="2400" i="1" dirty="0"/>
              <a:t>Next steps depend on:</a:t>
            </a:r>
          </a:p>
          <a:p>
            <a:pPr marL="568325" lvl="1" indent="-220663">
              <a:lnSpc>
                <a:spcPct val="90000"/>
              </a:lnSpc>
              <a:spcBef>
                <a:spcPts val="0"/>
              </a:spcBef>
              <a:spcAft>
                <a:spcPts val="600"/>
              </a:spcAft>
              <a:buFont typeface="Wingdings" panose="05000000000000000000" pitchFamily="2" charset="2"/>
              <a:buChar char="ü"/>
            </a:pPr>
            <a:r>
              <a:rPr lang="en-US" sz="2000" dirty="0"/>
              <a:t>DAST score</a:t>
            </a:r>
          </a:p>
          <a:p>
            <a:pPr marL="568325" lvl="1" indent="-220663">
              <a:lnSpc>
                <a:spcPct val="90000"/>
              </a:lnSpc>
              <a:spcBef>
                <a:spcPts val="0"/>
              </a:spcBef>
              <a:spcAft>
                <a:spcPts val="600"/>
              </a:spcAft>
              <a:buFont typeface="Wingdings" panose="05000000000000000000" pitchFamily="2" charset="2"/>
              <a:buChar char="ü"/>
            </a:pPr>
            <a:r>
              <a:rPr lang="en-US" sz="2000" dirty="0"/>
              <a:t>The PERSON</a:t>
            </a:r>
          </a:p>
          <a:p>
            <a:pPr marL="568325" lvl="1" indent="-220663">
              <a:lnSpc>
                <a:spcPct val="90000"/>
              </a:lnSpc>
              <a:spcBef>
                <a:spcPts val="0"/>
              </a:spcBef>
              <a:spcAft>
                <a:spcPts val="1200"/>
              </a:spcAft>
              <a:buFont typeface="Wingdings" panose="05000000000000000000" pitchFamily="2" charset="2"/>
              <a:buChar char="ü"/>
            </a:pPr>
            <a:r>
              <a:rPr lang="en-US" sz="2000" dirty="0"/>
              <a:t>Availability of treatment: accessibility, acceptability</a:t>
            </a:r>
          </a:p>
          <a:p>
            <a:pPr>
              <a:lnSpc>
                <a:spcPct val="90000"/>
              </a:lnSpc>
              <a:spcBef>
                <a:spcPts val="0"/>
              </a:spcBef>
              <a:spcAft>
                <a:spcPts val="1200"/>
              </a:spcAft>
            </a:pPr>
            <a:r>
              <a:rPr lang="en-US" sz="2400" dirty="0"/>
              <a:t>Most treatment is outpatient; inpatient for severe risk</a:t>
            </a:r>
          </a:p>
          <a:p>
            <a:endParaRPr lang="en-US" dirty="0"/>
          </a:p>
        </p:txBody>
      </p:sp>
      <p:sp>
        <p:nvSpPr>
          <p:cNvPr id="4" name="Content Placeholder 3"/>
          <p:cNvSpPr>
            <a:spLocks noGrp="1"/>
          </p:cNvSpPr>
          <p:nvPr>
            <p:ph sz="half" idx="2"/>
          </p:nvPr>
        </p:nvSpPr>
        <p:spPr>
          <a:xfrm>
            <a:off x="4946904" y="2395700"/>
            <a:ext cx="3739896" cy="3346824"/>
          </a:xfrm>
        </p:spPr>
        <p:txBody>
          <a:bodyPr/>
          <a:lstStyle/>
          <a:p>
            <a:pPr>
              <a:lnSpc>
                <a:spcPct val="80000"/>
              </a:lnSpc>
            </a:pPr>
            <a:r>
              <a:rPr lang="en-US" sz="2400" dirty="0"/>
              <a:t>0 = No Risk: No action needed</a:t>
            </a:r>
          </a:p>
          <a:p>
            <a:pPr>
              <a:lnSpc>
                <a:spcPct val="80000"/>
              </a:lnSpc>
            </a:pPr>
            <a:r>
              <a:rPr lang="en-US" sz="2400" dirty="0"/>
              <a:t>1 to 2 = Low level “At Risk”: Brief Intervention; monitor and reassess later</a:t>
            </a:r>
          </a:p>
          <a:p>
            <a:pPr>
              <a:lnSpc>
                <a:spcPct val="80000"/>
              </a:lnSpc>
            </a:pPr>
            <a:r>
              <a:rPr lang="en-US" sz="2400" dirty="0"/>
              <a:t>3 to 5 = Moderate level “At Risk”: Brief Intervention or refer to treatment</a:t>
            </a:r>
          </a:p>
          <a:p>
            <a:pPr>
              <a:lnSpc>
                <a:spcPct val="80000"/>
              </a:lnSpc>
            </a:pPr>
            <a:r>
              <a:rPr lang="en-US" sz="2400" dirty="0"/>
              <a:t>6 to 10 = Substantial level “High Risk”: Refer to treatment</a:t>
            </a:r>
          </a:p>
          <a:p>
            <a:endParaRPr lang="en-US" dirty="0"/>
          </a:p>
        </p:txBody>
      </p:sp>
      <p:sp>
        <p:nvSpPr>
          <p:cNvPr id="7" name="Title 1"/>
          <p:cNvSpPr>
            <a:spLocks noGrp="1"/>
          </p:cNvSpPr>
          <p:nvPr>
            <p:ph type="title"/>
          </p:nvPr>
        </p:nvSpPr>
        <p:spPr>
          <a:xfrm>
            <a:off x="982134" y="457201"/>
            <a:ext cx="7704667" cy="1554480"/>
          </a:xfrm>
        </p:spPr>
        <p:txBody>
          <a:bodyPr/>
          <a:lstStyle/>
          <a:p>
            <a:r>
              <a:rPr lang="en-US" dirty="0" smtClean="0"/>
              <a:t>DAST-10 Scoring Directs Next Steps</a:t>
            </a:r>
            <a:endParaRPr lang="en-US" dirty="0"/>
          </a:p>
        </p:txBody>
      </p:sp>
    </p:spTree>
    <p:extLst>
      <p:ext uri="{BB962C8B-B14F-4D97-AF65-F5344CB8AC3E}">
        <p14:creationId xmlns:p14="http://schemas.microsoft.com/office/powerpoint/2010/main" val="408705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00319" y="342481"/>
            <a:ext cx="2522137" cy="2985433"/>
          </a:xfrm>
          <a:prstGeom prst="rect">
            <a:avLst/>
          </a:prstGeom>
          <a:noFill/>
        </p:spPr>
        <p:txBody>
          <a:bodyPr wrap="square" rtlCol="0">
            <a:spAutoFit/>
          </a:bodyPr>
          <a:lstStyle/>
          <a:p>
            <a:r>
              <a:rPr lang="en-US" sz="2400" b="1" dirty="0">
                <a:solidFill>
                  <a:srgbClr val="002060"/>
                </a:solidFill>
                <a:sym typeface="Wingdings" panose="05000000000000000000" pitchFamily="2" charset="2"/>
              </a:rPr>
              <a:t>U</a:t>
            </a:r>
            <a:r>
              <a:rPr lang="en-US" sz="2400" b="1" dirty="0">
                <a:solidFill>
                  <a:srgbClr val="002060"/>
                </a:solidFill>
              </a:rPr>
              <a:t>I-branded copy of scoring information</a:t>
            </a:r>
          </a:p>
          <a:p>
            <a:endParaRPr lang="en-US" sz="2400" dirty="0">
              <a:solidFill>
                <a:srgbClr val="002060"/>
              </a:solidFill>
            </a:endParaRPr>
          </a:p>
          <a:p>
            <a:r>
              <a:rPr lang="en-US" sz="2400" dirty="0" smtClean="0">
                <a:solidFill>
                  <a:srgbClr val="002060"/>
                </a:solidFill>
              </a:rPr>
              <a:t>This is available </a:t>
            </a:r>
            <a:br>
              <a:rPr lang="en-US" sz="2400" dirty="0" smtClean="0">
                <a:solidFill>
                  <a:srgbClr val="002060"/>
                </a:solidFill>
              </a:rPr>
            </a:br>
            <a:r>
              <a:rPr lang="en-US" sz="2400" dirty="0" smtClean="0">
                <a:solidFill>
                  <a:srgbClr val="002060"/>
                </a:solidFill>
              </a:rPr>
              <a:t>on </a:t>
            </a:r>
            <a:r>
              <a:rPr lang="en-US" sz="2400" dirty="0">
                <a:solidFill>
                  <a:srgbClr val="002060"/>
                </a:solidFill>
              </a:rPr>
              <a:t>our website </a:t>
            </a:r>
            <a:r>
              <a:rPr lang="en-US" sz="2400" dirty="0" smtClean="0">
                <a:solidFill>
                  <a:srgbClr val="002060"/>
                </a:solidFill>
              </a:rPr>
              <a:t>clearinghouse: </a:t>
            </a:r>
            <a:r>
              <a:rPr lang="en-US" sz="2000" dirty="0" smtClean="0">
                <a:solidFill>
                  <a:srgbClr val="002060"/>
                </a:solidFill>
                <a:hlinkClick r:id="rId4"/>
              </a:rPr>
              <a:t>www.uiowa.edu/sbirt/</a:t>
            </a:r>
            <a:r>
              <a:rPr lang="en-US" sz="2000" dirty="0" smtClean="0">
                <a:solidFill>
                  <a:srgbClr val="002060"/>
                </a:solidFill>
              </a:rPr>
              <a:t> </a:t>
            </a:r>
            <a:endParaRPr lang="en-US" sz="2000" dirty="0">
              <a:solidFill>
                <a:srgbClr val="002060"/>
              </a:solidFill>
            </a:endParaRPr>
          </a:p>
        </p:txBody>
      </p:sp>
      <p:sp>
        <p:nvSpPr>
          <p:cNvPr id="12" name="Explosion 2 11"/>
          <p:cNvSpPr/>
          <p:nvPr/>
        </p:nvSpPr>
        <p:spPr>
          <a:xfrm>
            <a:off x="6461090" y="3627187"/>
            <a:ext cx="2102265" cy="2049067"/>
          </a:xfrm>
          <a:prstGeom prst="irregularSeal2">
            <a:avLst/>
          </a:prstGeom>
          <a:solidFill>
            <a:srgbClr val="FFC000"/>
          </a:solid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C000"/>
              </a:solidFill>
            </a:endParaRPr>
          </a:p>
        </p:txBody>
      </p:sp>
      <p:sp>
        <p:nvSpPr>
          <p:cNvPr id="13" name="TextBox 12"/>
          <p:cNvSpPr txBox="1"/>
          <p:nvPr/>
        </p:nvSpPr>
        <p:spPr>
          <a:xfrm>
            <a:off x="6851713" y="4348017"/>
            <a:ext cx="1200441" cy="707886"/>
          </a:xfrm>
          <a:prstGeom prst="rect">
            <a:avLst/>
          </a:prstGeom>
          <a:noFill/>
        </p:spPr>
        <p:txBody>
          <a:bodyPr wrap="square" rtlCol="0">
            <a:spAutoFit/>
          </a:bodyPr>
          <a:lstStyle/>
          <a:p>
            <a:pPr algn="ctr"/>
            <a:r>
              <a:rPr lang="en-US" sz="2000" b="1" dirty="0">
                <a:solidFill>
                  <a:srgbClr val="C00000"/>
                </a:solidFill>
                <a:latin typeface="Lucida Bright" panose="02040602050505020304" pitchFamily="18" charset="0"/>
              </a:rPr>
              <a:t>Pocket Card</a:t>
            </a:r>
          </a:p>
        </p:txBody>
      </p:sp>
      <p:graphicFrame>
        <p:nvGraphicFramePr>
          <p:cNvPr id="7" name="Object 6"/>
          <p:cNvGraphicFramePr>
            <a:graphicFrameLocks noChangeAspect="1"/>
          </p:cNvGraphicFramePr>
          <p:nvPr>
            <p:extLst/>
          </p:nvPr>
        </p:nvGraphicFramePr>
        <p:xfrm>
          <a:off x="1350666" y="150724"/>
          <a:ext cx="4592926" cy="5943600"/>
        </p:xfrm>
        <a:graphic>
          <a:graphicData uri="http://schemas.openxmlformats.org/presentationml/2006/ole">
            <mc:AlternateContent xmlns:mc="http://schemas.openxmlformats.org/markup-compatibility/2006">
              <mc:Choice xmlns:v="urn:schemas-microsoft-com:vml" Requires="v">
                <p:oleObj spid="_x0000_s6194" name="Acrobat Document" r:id="rId5" imgW="4663359" imgH="6035040" progId="Acrobat.Document.2015">
                  <p:embed/>
                </p:oleObj>
              </mc:Choice>
              <mc:Fallback>
                <p:oleObj name="Acrobat Document" r:id="rId5" imgW="4663359" imgH="6035040" progId="Acrobat.Document.2015">
                  <p:embed/>
                  <p:pic>
                    <p:nvPicPr>
                      <p:cNvPr id="0" name=""/>
                      <p:cNvPicPr/>
                      <p:nvPr/>
                    </p:nvPicPr>
                    <p:blipFill>
                      <a:blip r:embed="rId6"/>
                      <a:stretch>
                        <a:fillRect/>
                      </a:stretch>
                    </p:blipFill>
                    <p:spPr>
                      <a:xfrm>
                        <a:off x="1350666" y="150724"/>
                        <a:ext cx="4592926" cy="5943600"/>
                      </a:xfrm>
                      <a:prstGeom prst="rect">
                        <a:avLst/>
                      </a:prstGeom>
                      <a:ln>
                        <a:solidFill>
                          <a:srgbClr val="002060"/>
                        </a:solidFill>
                      </a:ln>
                    </p:spPr>
                  </p:pic>
                </p:oleObj>
              </mc:Fallback>
            </mc:AlternateContent>
          </a:graphicData>
        </a:graphic>
      </p:graphicFrame>
    </p:spTree>
    <p:extLst>
      <p:ext uri="{BB962C8B-B14F-4D97-AF65-F5344CB8AC3E}">
        <p14:creationId xmlns:p14="http://schemas.microsoft.com/office/powerpoint/2010/main" val="143452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SBIRT</a:t>
            </a:r>
            <a:r>
              <a:rPr lang="en-US" dirty="0" smtClean="0"/>
              <a:t> in Clinical Settings</a:t>
            </a:r>
            <a:endParaRPr lang="en-US" dirty="0"/>
          </a:p>
        </p:txBody>
      </p:sp>
      <p:grpSp>
        <p:nvGrpSpPr>
          <p:cNvPr id="7" name="Group 6"/>
          <p:cNvGrpSpPr/>
          <p:nvPr/>
        </p:nvGrpSpPr>
        <p:grpSpPr>
          <a:xfrm>
            <a:off x="1563781" y="1779027"/>
            <a:ext cx="5230111" cy="4150965"/>
            <a:chOff x="2096346" y="1728787"/>
            <a:chExt cx="5230111" cy="4150965"/>
          </a:xfrm>
        </p:grpSpPr>
        <p:sp>
          <p:nvSpPr>
            <p:cNvPr id="8" name="Freeform 7"/>
            <p:cNvSpPr/>
            <p:nvPr/>
          </p:nvSpPr>
          <p:spPr>
            <a:xfrm>
              <a:off x="2364042" y="1728787"/>
              <a:ext cx="3453065" cy="743716"/>
            </a:xfrm>
            <a:custGeom>
              <a:avLst/>
              <a:gdLst>
                <a:gd name="connsiteX0" fmla="*/ 0 w 3453065"/>
                <a:gd name="connsiteY0" fmla="*/ 74372 h 743716"/>
                <a:gd name="connsiteX1" fmla="*/ 74372 w 3453065"/>
                <a:gd name="connsiteY1" fmla="*/ 0 h 743716"/>
                <a:gd name="connsiteX2" fmla="*/ 3378693 w 3453065"/>
                <a:gd name="connsiteY2" fmla="*/ 0 h 743716"/>
                <a:gd name="connsiteX3" fmla="*/ 3453065 w 3453065"/>
                <a:gd name="connsiteY3" fmla="*/ 74372 h 743716"/>
                <a:gd name="connsiteX4" fmla="*/ 3453065 w 3453065"/>
                <a:gd name="connsiteY4" fmla="*/ 669344 h 743716"/>
                <a:gd name="connsiteX5" fmla="*/ 3378693 w 3453065"/>
                <a:gd name="connsiteY5" fmla="*/ 743716 h 743716"/>
                <a:gd name="connsiteX6" fmla="*/ 74372 w 3453065"/>
                <a:gd name="connsiteY6" fmla="*/ 743716 h 743716"/>
                <a:gd name="connsiteX7" fmla="*/ 0 w 3453065"/>
                <a:gd name="connsiteY7" fmla="*/ 669344 h 743716"/>
                <a:gd name="connsiteX8" fmla="*/ 0 w 3453065"/>
                <a:gd name="connsiteY8" fmla="*/ 74372 h 74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3065" h="743716">
                  <a:moveTo>
                    <a:pt x="0" y="74372"/>
                  </a:moveTo>
                  <a:cubicBezTo>
                    <a:pt x="0" y="33297"/>
                    <a:pt x="33297" y="0"/>
                    <a:pt x="74372" y="0"/>
                  </a:cubicBezTo>
                  <a:lnTo>
                    <a:pt x="3378693" y="0"/>
                  </a:lnTo>
                  <a:cubicBezTo>
                    <a:pt x="3419768" y="0"/>
                    <a:pt x="3453065" y="33297"/>
                    <a:pt x="3453065" y="74372"/>
                  </a:cubicBezTo>
                  <a:lnTo>
                    <a:pt x="3453065" y="669344"/>
                  </a:lnTo>
                  <a:cubicBezTo>
                    <a:pt x="3453065" y="710419"/>
                    <a:pt x="3419768" y="743716"/>
                    <a:pt x="3378693" y="743716"/>
                  </a:cubicBezTo>
                  <a:lnTo>
                    <a:pt x="74372" y="743716"/>
                  </a:lnTo>
                  <a:cubicBezTo>
                    <a:pt x="33297" y="743716"/>
                    <a:pt x="0" y="710419"/>
                    <a:pt x="0" y="669344"/>
                  </a:cubicBezTo>
                  <a:lnTo>
                    <a:pt x="0" y="74372"/>
                  </a:lnTo>
                  <a:close/>
                </a:path>
              </a:pathLst>
            </a:cu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5123" tIns="75123" rIns="75123" bIns="75123" numCol="1" spcCol="1270" anchor="ctr" anchorCtr="0">
              <a:noAutofit/>
            </a:bodyPr>
            <a:lstStyle/>
            <a:p>
              <a:pPr lvl="0" algn="ctr" defTabSz="622300">
                <a:lnSpc>
                  <a:spcPct val="90000"/>
                </a:lnSpc>
                <a:spcBef>
                  <a:spcPct val="0"/>
                </a:spcBef>
                <a:spcAft>
                  <a:spcPct val="35000"/>
                </a:spcAft>
              </a:pPr>
              <a:r>
                <a:rPr lang="en-US" sz="1400" b="1" kern="1200" dirty="0">
                  <a:solidFill>
                    <a:sysClr val="window" lastClr="FFFFFF"/>
                  </a:solidFill>
                  <a:latin typeface="Arial" panose="020B0604020202020204" pitchFamily="34" charset="0"/>
                  <a:ea typeface="+mn-ea"/>
                  <a:cs typeface="Arial" panose="020B0604020202020204" pitchFamily="34" charset="0"/>
                </a:rPr>
                <a:t>Annual 2-Question Prescreen</a:t>
              </a:r>
            </a:p>
          </p:txBody>
        </p:sp>
        <p:sp>
          <p:nvSpPr>
            <p:cNvPr id="9" name="Freeform 8"/>
            <p:cNvSpPr/>
            <p:nvPr/>
          </p:nvSpPr>
          <p:spPr>
            <a:xfrm>
              <a:off x="2775391" y="2472503"/>
              <a:ext cx="1315183" cy="286275"/>
            </a:xfrm>
            <a:custGeom>
              <a:avLst/>
              <a:gdLst/>
              <a:ahLst/>
              <a:cxnLst/>
              <a:rect l="0" t="0" r="0" b="0"/>
              <a:pathLst>
                <a:path>
                  <a:moveTo>
                    <a:pt x="1421325" y="0"/>
                  </a:moveTo>
                  <a:lnTo>
                    <a:pt x="1421325" y="161165"/>
                  </a:lnTo>
                  <a:lnTo>
                    <a:pt x="0" y="161165"/>
                  </a:lnTo>
                  <a:lnTo>
                    <a:pt x="0" y="322330"/>
                  </a:lnTo>
                </a:path>
              </a:pathLst>
            </a:custGeom>
            <a:noFill/>
            <a:ln w="25400" cap="flat" cmpd="sng" algn="ctr">
              <a:solidFill>
                <a:srgbClr val="8064A2">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2203166" y="2758779"/>
              <a:ext cx="1144449" cy="762966"/>
            </a:xfrm>
            <a:custGeom>
              <a:avLst/>
              <a:gdLst>
                <a:gd name="connsiteX0" fmla="*/ 0 w 1144449"/>
                <a:gd name="connsiteY0" fmla="*/ 76297 h 762966"/>
                <a:gd name="connsiteX1" fmla="*/ 76297 w 1144449"/>
                <a:gd name="connsiteY1" fmla="*/ 0 h 762966"/>
                <a:gd name="connsiteX2" fmla="*/ 1068152 w 1144449"/>
                <a:gd name="connsiteY2" fmla="*/ 0 h 762966"/>
                <a:gd name="connsiteX3" fmla="*/ 1144449 w 1144449"/>
                <a:gd name="connsiteY3" fmla="*/ 76297 h 762966"/>
                <a:gd name="connsiteX4" fmla="*/ 1144449 w 1144449"/>
                <a:gd name="connsiteY4" fmla="*/ 686669 h 762966"/>
                <a:gd name="connsiteX5" fmla="*/ 1068152 w 1144449"/>
                <a:gd name="connsiteY5" fmla="*/ 762966 h 762966"/>
                <a:gd name="connsiteX6" fmla="*/ 76297 w 1144449"/>
                <a:gd name="connsiteY6" fmla="*/ 762966 h 762966"/>
                <a:gd name="connsiteX7" fmla="*/ 0 w 1144449"/>
                <a:gd name="connsiteY7" fmla="*/ 686669 h 762966"/>
                <a:gd name="connsiteX8" fmla="*/ 0 w 1144449"/>
                <a:gd name="connsiteY8" fmla="*/ 76297 h 76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449" h="762966">
                  <a:moveTo>
                    <a:pt x="0" y="76297"/>
                  </a:moveTo>
                  <a:cubicBezTo>
                    <a:pt x="0" y="34159"/>
                    <a:pt x="34159" y="0"/>
                    <a:pt x="76297" y="0"/>
                  </a:cubicBezTo>
                  <a:lnTo>
                    <a:pt x="1068152" y="0"/>
                  </a:lnTo>
                  <a:cubicBezTo>
                    <a:pt x="1110290" y="0"/>
                    <a:pt x="1144449" y="34159"/>
                    <a:pt x="1144449" y="76297"/>
                  </a:cubicBezTo>
                  <a:lnTo>
                    <a:pt x="1144449" y="686669"/>
                  </a:lnTo>
                  <a:cubicBezTo>
                    <a:pt x="1144449" y="728807"/>
                    <a:pt x="1110290" y="762966"/>
                    <a:pt x="1068152" y="762966"/>
                  </a:cubicBezTo>
                  <a:lnTo>
                    <a:pt x="76297" y="762966"/>
                  </a:lnTo>
                  <a:cubicBezTo>
                    <a:pt x="34159" y="762966"/>
                    <a:pt x="0" y="728807"/>
                    <a:pt x="0" y="686669"/>
                  </a:cubicBezTo>
                  <a:lnTo>
                    <a:pt x="0" y="76297"/>
                  </a:lnTo>
                  <a:close/>
                </a:path>
              </a:pathLst>
            </a:cu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5687" tIns="75687" rIns="75687" bIns="75687" numCol="1" spcCol="1270" anchor="ctr" anchorCtr="0">
              <a:noAutofit/>
            </a:bodyPr>
            <a:lstStyle/>
            <a:p>
              <a:pPr lvl="0" algn="ctr" defTabSz="622300">
                <a:lnSpc>
                  <a:spcPct val="90000"/>
                </a:lnSpc>
                <a:spcBef>
                  <a:spcPct val="0"/>
                </a:spcBef>
                <a:spcAft>
                  <a:spcPct val="35000"/>
                </a:spcAft>
              </a:pPr>
              <a:r>
                <a:rPr lang="en-US" sz="1400" b="1" kern="1200" dirty="0">
                  <a:solidFill>
                    <a:sysClr val="window" lastClr="FFFFFF"/>
                  </a:solidFill>
                  <a:latin typeface="Arial" panose="020B0604020202020204" pitchFamily="34" charset="0"/>
                  <a:ea typeface="+mn-ea"/>
                  <a:cs typeface="Arial" panose="020B0604020202020204" pitchFamily="34" charset="0"/>
                </a:rPr>
                <a:t>Negative:</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rPr>
                <a:t>Stop</a:t>
              </a:r>
            </a:p>
          </p:txBody>
        </p:sp>
        <p:sp>
          <p:nvSpPr>
            <p:cNvPr id="11" name="Freeform 10"/>
            <p:cNvSpPr/>
            <p:nvPr/>
          </p:nvSpPr>
          <p:spPr>
            <a:xfrm>
              <a:off x="4192286" y="2472503"/>
              <a:ext cx="947637" cy="286275"/>
            </a:xfrm>
            <a:custGeom>
              <a:avLst/>
              <a:gdLst/>
              <a:ahLst/>
              <a:cxnLst/>
              <a:rect l="0" t="0" r="0" b="0"/>
              <a:pathLst>
                <a:path>
                  <a:moveTo>
                    <a:pt x="0" y="0"/>
                  </a:moveTo>
                  <a:lnTo>
                    <a:pt x="0" y="161165"/>
                  </a:lnTo>
                  <a:lnTo>
                    <a:pt x="803927" y="161165"/>
                  </a:lnTo>
                  <a:lnTo>
                    <a:pt x="803927" y="322330"/>
                  </a:lnTo>
                </a:path>
              </a:pathLst>
            </a:custGeom>
            <a:noFill/>
            <a:ln w="25400" cap="flat" cmpd="sng" algn="ctr">
              <a:solidFill>
                <a:srgbClr val="8064A2">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3690950" y="2758779"/>
              <a:ext cx="2287032" cy="1005985"/>
            </a:xfrm>
            <a:custGeom>
              <a:avLst/>
              <a:gdLst>
                <a:gd name="connsiteX0" fmla="*/ 0 w 2287032"/>
                <a:gd name="connsiteY0" fmla="*/ 100599 h 1005985"/>
                <a:gd name="connsiteX1" fmla="*/ 100599 w 2287032"/>
                <a:gd name="connsiteY1" fmla="*/ 0 h 1005985"/>
                <a:gd name="connsiteX2" fmla="*/ 2186434 w 2287032"/>
                <a:gd name="connsiteY2" fmla="*/ 0 h 1005985"/>
                <a:gd name="connsiteX3" fmla="*/ 2287033 w 2287032"/>
                <a:gd name="connsiteY3" fmla="*/ 100599 h 1005985"/>
                <a:gd name="connsiteX4" fmla="*/ 2287032 w 2287032"/>
                <a:gd name="connsiteY4" fmla="*/ 905387 h 1005985"/>
                <a:gd name="connsiteX5" fmla="*/ 2186433 w 2287032"/>
                <a:gd name="connsiteY5" fmla="*/ 1005986 h 1005985"/>
                <a:gd name="connsiteX6" fmla="*/ 100599 w 2287032"/>
                <a:gd name="connsiteY6" fmla="*/ 1005985 h 1005985"/>
                <a:gd name="connsiteX7" fmla="*/ 0 w 2287032"/>
                <a:gd name="connsiteY7" fmla="*/ 905386 h 1005985"/>
                <a:gd name="connsiteX8" fmla="*/ 0 w 2287032"/>
                <a:gd name="connsiteY8" fmla="*/ 100599 h 100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032" h="1005985">
                  <a:moveTo>
                    <a:pt x="0" y="100599"/>
                  </a:moveTo>
                  <a:cubicBezTo>
                    <a:pt x="0" y="45040"/>
                    <a:pt x="45040" y="0"/>
                    <a:pt x="100599" y="0"/>
                  </a:cubicBezTo>
                  <a:lnTo>
                    <a:pt x="2186434" y="0"/>
                  </a:lnTo>
                  <a:cubicBezTo>
                    <a:pt x="2241993" y="0"/>
                    <a:pt x="2287033" y="45040"/>
                    <a:pt x="2287033" y="100599"/>
                  </a:cubicBezTo>
                  <a:cubicBezTo>
                    <a:pt x="2287033" y="368862"/>
                    <a:pt x="2287032" y="637124"/>
                    <a:pt x="2287032" y="905387"/>
                  </a:cubicBezTo>
                  <a:cubicBezTo>
                    <a:pt x="2287032" y="960946"/>
                    <a:pt x="2241992" y="1005986"/>
                    <a:pt x="2186433" y="1005986"/>
                  </a:cubicBezTo>
                  <a:lnTo>
                    <a:pt x="100599" y="1005985"/>
                  </a:lnTo>
                  <a:cubicBezTo>
                    <a:pt x="45040" y="1005985"/>
                    <a:pt x="0" y="960945"/>
                    <a:pt x="0" y="905386"/>
                  </a:cubicBezTo>
                  <a:lnTo>
                    <a:pt x="0" y="100599"/>
                  </a:lnTo>
                  <a:close/>
                </a:path>
              </a:pathLst>
            </a:cu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2804" tIns="82804" rIns="82804" bIns="82804" numCol="1" spcCol="1270" anchor="ctr" anchorCtr="0">
              <a:noAutofit/>
            </a:bodyPr>
            <a:lstStyle/>
            <a:p>
              <a:pPr lvl="0" algn="ctr" defTabSz="622300">
                <a:lnSpc>
                  <a:spcPct val="90000"/>
                </a:lnSpc>
                <a:spcBef>
                  <a:spcPct val="0"/>
                </a:spcBef>
                <a:spcAft>
                  <a:spcPct val="35000"/>
                </a:spcAft>
              </a:pPr>
              <a:r>
                <a:rPr lang="en-US" sz="1400" b="1" kern="1200" dirty="0">
                  <a:solidFill>
                    <a:sysClr val="window" lastClr="FFFFFF"/>
                  </a:solidFill>
                  <a:latin typeface="Arial" panose="020B0604020202020204" pitchFamily="34" charset="0"/>
                  <a:ea typeface="+mn-ea"/>
                  <a:cs typeface="Arial" panose="020B0604020202020204" pitchFamily="34" charset="0"/>
                </a:rPr>
                <a:t>Positive:</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rPr>
                <a:t>Full AUDIT or DAST-10</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sym typeface="Wingdings"/>
                </a:rPr>
                <a:t> </a:t>
              </a:r>
              <a:r>
                <a:rPr lang="en-US" sz="1400" kern="1200" dirty="0">
                  <a:solidFill>
                    <a:sysClr val="window" lastClr="FFFFFF"/>
                  </a:solidFill>
                  <a:latin typeface="Arial" panose="020B0604020202020204" pitchFamily="34" charset="0"/>
                  <a:ea typeface="+mn-ea"/>
                  <a:cs typeface="Arial" panose="020B0604020202020204" pitchFamily="34" charset="0"/>
                </a:rPr>
                <a:t>Education Sheet </a:t>
              </a:r>
            </a:p>
          </p:txBody>
        </p:sp>
        <p:sp>
          <p:nvSpPr>
            <p:cNvPr id="13" name="Freeform 12"/>
            <p:cNvSpPr/>
            <p:nvPr/>
          </p:nvSpPr>
          <p:spPr>
            <a:xfrm>
              <a:off x="2688210" y="3764765"/>
              <a:ext cx="2013524" cy="470811"/>
            </a:xfrm>
            <a:custGeom>
              <a:avLst/>
              <a:gdLst/>
              <a:ahLst/>
              <a:cxnLst/>
              <a:rect l="0" t="0" r="0" b="0"/>
              <a:pathLst>
                <a:path>
                  <a:moveTo>
                    <a:pt x="2176025" y="0"/>
                  </a:moveTo>
                  <a:lnTo>
                    <a:pt x="2176025" y="254403"/>
                  </a:lnTo>
                  <a:lnTo>
                    <a:pt x="0" y="254403"/>
                  </a:lnTo>
                  <a:lnTo>
                    <a:pt x="0" y="508807"/>
                  </a:lnTo>
                </a:path>
              </a:pathLst>
            </a:custGeom>
            <a:noFill/>
            <a:ln w="25400" cap="flat" cmpd="sng" algn="ctr">
              <a:solidFill>
                <a:srgbClr val="4BACC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4" name="Freeform 13"/>
            <p:cNvSpPr/>
            <p:nvPr/>
          </p:nvSpPr>
          <p:spPr>
            <a:xfrm>
              <a:off x="2096346" y="4235576"/>
              <a:ext cx="1449192" cy="936571"/>
            </a:xfrm>
            <a:custGeom>
              <a:avLst/>
              <a:gdLst>
                <a:gd name="connsiteX0" fmla="*/ 0 w 1449192"/>
                <a:gd name="connsiteY0" fmla="*/ 93657 h 936571"/>
                <a:gd name="connsiteX1" fmla="*/ 93657 w 1449192"/>
                <a:gd name="connsiteY1" fmla="*/ 0 h 936571"/>
                <a:gd name="connsiteX2" fmla="*/ 1355535 w 1449192"/>
                <a:gd name="connsiteY2" fmla="*/ 0 h 936571"/>
                <a:gd name="connsiteX3" fmla="*/ 1449192 w 1449192"/>
                <a:gd name="connsiteY3" fmla="*/ 93657 h 936571"/>
                <a:gd name="connsiteX4" fmla="*/ 1449192 w 1449192"/>
                <a:gd name="connsiteY4" fmla="*/ 842914 h 936571"/>
                <a:gd name="connsiteX5" fmla="*/ 1355535 w 1449192"/>
                <a:gd name="connsiteY5" fmla="*/ 936571 h 936571"/>
                <a:gd name="connsiteX6" fmla="*/ 93657 w 1449192"/>
                <a:gd name="connsiteY6" fmla="*/ 936571 h 936571"/>
                <a:gd name="connsiteX7" fmla="*/ 0 w 1449192"/>
                <a:gd name="connsiteY7" fmla="*/ 842914 h 936571"/>
                <a:gd name="connsiteX8" fmla="*/ 0 w 1449192"/>
                <a:gd name="connsiteY8" fmla="*/ 93657 h 93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9192" h="936571">
                  <a:moveTo>
                    <a:pt x="0" y="93657"/>
                  </a:moveTo>
                  <a:cubicBezTo>
                    <a:pt x="0" y="41932"/>
                    <a:pt x="41932" y="0"/>
                    <a:pt x="93657" y="0"/>
                  </a:cubicBezTo>
                  <a:lnTo>
                    <a:pt x="1355535" y="0"/>
                  </a:lnTo>
                  <a:cubicBezTo>
                    <a:pt x="1407260" y="0"/>
                    <a:pt x="1449192" y="41932"/>
                    <a:pt x="1449192" y="93657"/>
                  </a:cubicBezTo>
                  <a:lnTo>
                    <a:pt x="1449192" y="842914"/>
                  </a:lnTo>
                  <a:cubicBezTo>
                    <a:pt x="1449192" y="894639"/>
                    <a:pt x="1407260" y="936571"/>
                    <a:pt x="1355535" y="936571"/>
                  </a:cubicBezTo>
                  <a:lnTo>
                    <a:pt x="93657" y="936571"/>
                  </a:lnTo>
                  <a:cubicBezTo>
                    <a:pt x="41932" y="936571"/>
                    <a:pt x="0" y="894639"/>
                    <a:pt x="0" y="842914"/>
                  </a:cubicBezTo>
                  <a:lnTo>
                    <a:pt x="0" y="93657"/>
                  </a:lnTo>
                  <a:close/>
                </a:path>
              </a:pathLst>
            </a:cu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0771" tIns="80771" rIns="80771" bIns="80771" numCol="1" spcCol="1270" anchor="ctr" anchorCtr="0">
              <a:noAutofit/>
            </a:bodyPr>
            <a:lstStyle/>
            <a:p>
              <a:pPr lvl="0" algn="ctr" defTabSz="622300">
                <a:lnSpc>
                  <a:spcPct val="90000"/>
                </a:lnSpc>
                <a:spcBef>
                  <a:spcPct val="0"/>
                </a:spcBef>
                <a:spcAft>
                  <a:spcPct val="35000"/>
                </a:spcAft>
              </a:pPr>
              <a:r>
                <a:rPr lang="en-US" sz="1400" b="1" kern="1200" dirty="0">
                  <a:solidFill>
                    <a:sysClr val="window" lastClr="FFFFFF"/>
                  </a:solidFill>
                  <a:latin typeface="Arial" panose="020B0604020202020204" pitchFamily="34" charset="0"/>
                  <a:ea typeface="+mn-ea"/>
                  <a:cs typeface="Arial" panose="020B0604020202020204" pitchFamily="34" charset="0"/>
                </a:rPr>
                <a:t>Low Risk:</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sym typeface="Wingdings"/>
                </a:rPr>
                <a:t> </a:t>
              </a:r>
              <a:r>
                <a:rPr lang="en-US" sz="1400" kern="1200" dirty="0">
                  <a:solidFill>
                    <a:sysClr val="window" lastClr="FFFFFF"/>
                  </a:solidFill>
                  <a:latin typeface="Arial" panose="020B0604020202020204" pitchFamily="34" charset="0"/>
                  <a:cs typeface="Arial" panose="020B0604020202020204" pitchFamily="34" charset="0"/>
                </a:rPr>
                <a:t>Positive Reinforcement</a:t>
              </a:r>
              <a:endParaRPr lang="en-US" sz="1400" b="1" kern="1200" dirty="0">
                <a:solidFill>
                  <a:sysClr val="window" lastClr="FFFFFF"/>
                </a:solidFill>
                <a:latin typeface="Arial" panose="020B0604020202020204" pitchFamily="34" charset="0"/>
                <a:cs typeface="Arial" panose="020B0604020202020204" pitchFamily="34" charset="0"/>
              </a:endParaRPr>
            </a:p>
          </p:txBody>
        </p:sp>
        <p:sp>
          <p:nvSpPr>
            <p:cNvPr id="15" name="Freeform 14"/>
            <p:cNvSpPr/>
            <p:nvPr/>
          </p:nvSpPr>
          <p:spPr>
            <a:xfrm>
              <a:off x="4501987" y="3764765"/>
              <a:ext cx="332479" cy="470811"/>
            </a:xfrm>
            <a:custGeom>
              <a:avLst/>
              <a:gdLst/>
              <a:ahLst/>
              <a:cxnLst/>
              <a:rect l="0" t="0" r="0" b="0"/>
              <a:pathLst>
                <a:path>
                  <a:moveTo>
                    <a:pt x="359312" y="0"/>
                  </a:moveTo>
                  <a:lnTo>
                    <a:pt x="359312" y="254403"/>
                  </a:lnTo>
                  <a:lnTo>
                    <a:pt x="0" y="254403"/>
                  </a:lnTo>
                  <a:lnTo>
                    <a:pt x="0" y="508807"/>
                  </a:lnTo>
                </a:path>
              </a:pathLst>
            </a:custGeom>
            <a:noFill/>
            <a:ln w="25400" cap="flat" cmpd="sng" algn="ctr">
              <a:solidFill>
                <a:srgbClr val="4BACC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6" name="Freeform 15"/>
            <p:cNvSpPr/>
            <p:nvPr/>
          </p:nvSpPr>
          <p:spPr>
            <a:xfrm>
              <a:off x="3691116" y="4235576"/>
              <a:ext cx="1621741" cy="965441"/>
            </a:xfrm>
            <a:custGeom>
              <a:avLst/>
              <a:gdLst>
                <a:gd name="connsiteX0" fmla="*/ 0 w 1621741"/>
                <a:gd name="connsiteY0" fmla="*/ 96544 h 965441"/>
                <a:gd name="connsiteX1" fmla="*/ 96544 w 1621741"/>
                <a:gd name="connsiteY1" fmla="*/ 0 h 965441"/>
                <a:gd name="connsiteX2" fmla="*/ 1525197 w 1621741"/>
                <a:gd name="connsiteY2" fmla="*/ 0 h 965441"/>
                <a:gd name="connsiteX3" fmla="*/ 1621741 w 1621741"/>
                <a:gd name="connsiteY3" fmla="*/ 96544 h 965441"/>
                <a:gd name="connsiteX4" fmla="*/ 1621741 w 1621741"/>
                <a:gd name="connsiteY4" fmla="*/ 868897 h 965441"/>
                <a:gd name="connsiteX5" fmla="*/ 1525197 w 1621741"/>
                <a:gd name="connsiteY5" fmla="*/ 965441 h 965441"/>
                <a:gd name="connsiteX6" fmla="*/ 96544 w 1621741"/>
                <a:gd name="connsiteY6" fmla="*/ 965441 h 965441"/>
                <a:gd name="connsiteX7" fmla="*/ 0 w 1621741"/>
                <a:gd name="connsiteY7" fmla="*/ 868897 h 965441"/>
                <a:gd name="connsiteX8" fmla="*/ 0 w 1621741"/>
                <a:gd name="connsiteY8" fmla="*/ 96544 h 9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1741" h="965441">
                  <a:moveTo>
                    <a:pt x="0" y="96544"/>
                  </a:moveTo>
                  <a:cubicBezTo>
                    <a:pt x="0" y="43224"/>
                    <a:pt x="43224" y="0"/>
                    <a:pt x="96544" y="0"/>
                  </a:cubicBezTo>
                  <a:lnTo>
                    <a:pt x="1525197" y="0"/>
                  </a:lnTo>
                  <a:cubicBezTo>
                    <a:pt x="1578517" y="0"/>
                    <a:pt x="1621741" y="43224"/>
                    <a:pt x="1621741" y="96544"/>
                  </a:cubicBezTo>
                  <a:lnTo>
                    <a:pt x="1621741" y="868897"/>
                  </a:lnTo>
                  <a:cubicBezTo>
                    <a:pt x="1621741" y="922217"/>
                    <a:pt x="1578517" y="965441"/>
                    <a:pt x="1525197" y="965441"/>
                  </a:cubicBezTo>
                  <a:lnTo>
                    <a:pt x="96544" y="965441"/>
                  </a:lnTo>
                  <a:cubicBezTo>
                    <a:pt x="43224" y="965441"/>
                    <a:pt x="0" y="922217"/>
                    <a:pt x="0" y="868897"/>
                  </a:cubicBezTo>
                  <a:lnTo>
                    <a:pt x="0" y="96544"/>
                  </a:lnTo>
                  <a:close/>
                </a:path>
              </a:pathLst>
            </a:cu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81617" tIns="81617" rIns="81617" bIns="81617" numCol="1" spcCol="1270" anchor="ctr" anchorCtr="0">
              <a:noAutofit/>
            </a:bodyPr>
            <a:lstStyle/>
            <a:p>
              <a:pPr lvl="0" algn="ctr" defTabSz="622300">
                <a:lnSpc>
                  <a:spcPct val="90000"/>
                </a:lnSpc>
                <a:spcBef>
                  <a:spcPct val="0"/>
                </a:spcBef>
                <a:spcAft>
                  <a:spcPct val="35000"/>
                </a:spcAft>
              </a:pPr>
              <a:r>
                <a:rPr lang="en-US" sz="1400" b="1" kern="1200" dirty="0">
                  <a:solidFill>
                    <a:srgbClr val="C00000"/>
                  </a:solidFill>
                  <a:latin typeface="Arial" panose="020B0604020202020204" pitchFamily="34" charset="0"/>
                  <a:ea typeface="+mn-ea"/>
                  <a:cs typeface="Arial" panose="020B0604020202020204" pitchFamily="34" charset="0"/>
                </a:rPr>
                <a:t>Risky:</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sym typeface="Wingdings"/>
                </a:rPr>
                <a:t> </a:t>
              </a:r>
              <a:r>
                <a:rPr lang="en-US" sz="1400" kern="1200" dirty="0">
                  <a:solidFill>
                    <a:sysClr val="window" lastClr="FFFFFF"/>
                  </a:solidFill>
                  <a:latin typeface="Arial" panose="020B0604020202020204" pitchFamily="34" charset="0"/>
                  <a:ea typeface="+mn-ea"/>
                  <a:cs typeface="Arial" panose="020B0604020202020204" pitchFamily="34" charset="0"/>
                </a:rPr>
                <a:t>Brief Intervention</a:t>
              </a:r>
            </a:p>
          </p:txBody>
        </p:sp>
        <p:sp>
          <p:nvSpPr>
            <p:cNvPr id="17" name="Freeform 16"/>
            <p:cNvSpPr/>
            <p:nvPr/>
          </p:nvSpPr>
          <p:spPr>
            <a:xfrm>
              <a:off x="4863962" y="3764765"/>
              <a:ext cx="1634164" cy="470811"/>
            </a:xfrm>
            <a:custGeom>
              <a:avLst/>
              <a:gdLst/>
              <a:ahLst/>
              <a:cxnLst/>
              <a:rect l="0" t="0" r="0" b="0"/>
              <a:pathLst>
                <a:path>
                  <a:moveTo>
                    <a:pt x="0" y="0"/>
                  </a:moveTo>
                  <a:lnTo>
                    <a:pt x="0" y="254403"/>
                  </a:lnTo>
                  <a:lnTo>
                    <a:pt x="1766049" y="254403"/>
                  </a:lnTo>
                  <a:lnTo>
                    <a:pt x="1766049" y="508807"/>
                  </a:lnTo>
                </a:path>
              </a:pathLst>
            </a:custGeom>
            <a:noFill/>
            <a:ln w="25400" cap="flat" cmpd="sng" algn="ctr">
              <a:solidFill>
                <a:srgbClr val="4BACC6">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8" name="Freeform 17"/>
            <p:cNvSpPr/>
            <p:nvPr/>
          </p:nvSpPr>
          <p:spPr>
            <a:xfrm>
              <a:off x="5610803" y="4235576"/>
              <a:ext cx="1715654" cy="1644176"/>
            </a:xfrm>
            <a:custGeom>
              <a:avLst/>
              <a:gdLst>
                <a:gd name="connsiteX0" fmla="*/ 0 w 1715654"/>
                <a:gd name="connsiteY0" fmla="*/ 164418 h 1644176"/>
                <a:gd name="connsiteX1" fmla="*/ 164418 w 1715654"/>
                <a:gd name="connsiteY1" fmla="*/ 0 h 1644176"/>
                <a:gd name="connsiteX2" fmla="*/ 1551236 w 1715654"/>
                <a:gd name="connsiteY2" fmla="*/ 0 h 1644176"/>
                <a:gd name="connsiteX3" fmla="*/ 1715654 w 1715654"/>
                <a:gd name="connsiteY3" fmla="*/ 164418 h 1644176"/>
                <a:gd name="connsiteX4" fmla="*/ 1715654 w 1715654"/>
                <a:gd name="connsiteY4" fmla="*/ 1479758 h 1644176"/>
                <a:gd name="connsiteX5" fmla="*/ 1551236 w 1715654"/>
                <a:gd name="connsiteY5" fmla="*/ 1644176 h 1644176"/>
                <a:gd name="connsiteX6" fmla="*/ 164418 w 1715654"/>
                <a:gd name="connsiteY6" fmla="*/ 1644176 h 1644176"/>
                <a:gd name="connsiteX7" fmla="*/ 0 w 1715654"/>
                <a:gd name="connsiteY7" fmla="*/ 1479758 h 1644176"/>
                <a:gd name="connsiteX8" fmla="*/ 0 w 1715654"/>
                <a:gd name="connsiteY8" fmla="*/ 164418 h 164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5654" h="1644176">
                  <a:moveTo>
                    <a:pt x="0" y="164418"/>
                  </a:moveTo>
                  <a:cubicBezTo>
                    <a:pt x="0" y="73612"/>
                    <a:pt x="73612" y="0"/>
                    <a:pt x="164418" y="0"/>
                  </a:cubicBezTo>
                  <a:lnTo>
                    <a:pt x="1551236" y="0"/>
                  </a:lnTo>
                  <a:cubicBezTo>
                    <a:pt x="1642042" y="0"/>
                    <a:pt x="1715654" y="73612"/>
                    <a:pt x="1715654" y="164418"/>
                  </a:cubicBezTo>
                  <a:lnTo>
                    <a:pt x="1715654" y="1479758"/>
                  </a:lnTo>
                  <a:cubicBezTo>
                    <a:pt x="1715654" y="1570564"/>
                    <a:pt x="1642042" y="1644176"/>
                    <a:pt x="1551236" y="1644176"/>
                  </a:cubicBezTo>
                  <a:lnTo>
                    <a:pt x="164418" y="1644176"/>
                  </a:lnTo>
                  <a:cubicBezTo>
                    <a:pt x="73612" y="1644176"/>
                    <a:pt x="0" y="1570564"/>
                    <a:pt x="0" y="1479758"/>
                  </a:cubicBezTo>
                  <a:lnTo>
                    <a:pt x="0" y="164418"/>
                  </a:lnTo>
                  <a:close/>
                </a:path>
              </a:pathLst>
            </a:cu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1496" tIns="101496" rIns="101496" bIns="101496" numCol="1" spcCol="1270" anchor="ctr" anchorCtr="0">
              <a:noAutofit/>
            </a:bodyPr>
            <a:lstStyle/>
            <a:p>
              <a:pPr lvl="0" algn="ctr" defTabSz="622300">
                <a:lnSpc>
                  <a:spcPct val="90000"/>
                </a:lnSpc>
                <a:spcBef>
                  <a:spcPct val="0"/>
                </a:spcBef>
                <a:spcAft>
                  <a:spcPct val="35000"/>
                </a:spcAft>
              </a:pPr>
              <a:r>
                <a:rPr lang="en-US" sz="1400" b="1" kern="1200" dirty="0">
                  <a:solidFill>
                    <a:srgbClr val="C00000"/>
                  </a:solidFill>
                  <a:latin typeface="Arial" panose="020B0604020202020204" pitchFamily="34" charset="0"/>
                  <a:ea typeface="+mn-ea"/>
                  <a:cs typeface="Arial" panose="020B0604020202020204" pitchFamily="34" charset="0"/>
                </a:rPr>
                <a:t>Harmful or Dependent:</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sym typeface="Wingdings"/>
                </a:rPr>
                <a:t> </a:t>
              </a:r>
              <a:r>
                <a:rPr lang="en-US" sz="1400" kern="1200" dirty="0">
                  <a:solidFill>
                    <a:sysClr val="window" lastClr="FFFFFF"/>
                  </a:solidFill>
                  <a:latin typeface="Arial" panose="020B0604020202020204" pitchFamily="34" charset="0"/>
                  <a:ea typeface="+mn-ea"/>
                  <a:cs typeface="Arial" panose="020B0604020202020204" pitchFamily="34" charset="0"/>
                </a:rPr>
                <a:t>Brief Intervention</a:t>
              </a:r>
            </a:p>
            <a:p>
              <a:pPr lvl="0" algn="ctr" defTabSz="622300">
                <a:lnSpc>
                  <a:spcPct val="90000"/>
                </a:lnSpc>
                <a:spcBef>
                  <a:spcPct val="0"/>
                </a:spcBef>
                <a:spcAft>
                  <a:spcPct val="35000"/>
                </a:spcAft>
              </a:pPr>
              <a:r>
                <a:rPr lang="en-US" sz="1400" kern="1200" dirty="0">
                  <a:solidFill>
                    <a:sysClr val="window" lastClr="FFFFFF"/>
                  </a:solidFill>
                  <a:latin typeface="Arial" panose="020B0604020202020204" pitchFamily="34" charset="0"/>
                  <a:ea typeface="+mn-ea"/>
                  <a:cs typeface="Arial" panose="020B0604020202020204" pitchFamily="34" charset="0"/>
                  <a:sym typeface="Wingdings"/>
                </a:rPr>
                <a:t> </a:t>
              </a:r>
              <a:r>
                <a:rPr lang="en-US" sz="1400" kern="1200" dirty="0">
                  <a:solidFill>
                    <a:sysClr val="window" lastClr="FFFFFF"/>
                  </a:solidFill>
                  <a:latin typeface="Arial" panose="020B0604020202020204" pitchFamily="34" charset="0"/>
                  <a:ea typeface="+mn-ea"/>
                  <a:cs typeface="Arial" panose="020B0604020202020204" pitchFamily="34" charset="0"/>
                </a:rPr>
                <a:t>Referral</a:t>
              </a:r>
            </a:p>
          </p:txBody>
        </p:sp>
      </p:grpSp>
      <p:sp>
        <p:nvSpPr>
          <p:cNvPr id="22" name="TextBox 21"/>
          <p:cNvSpPr txBox="1"/>
          <p:nvPr/>
        </p:nvSpPr>
        <p:spPr>
          <a:xfrm>
            <a:off x="6173013" y="1828380"/>
            <a:ext cx="2246834" cy="1754326"/>
          </a:xfrm>
          <a:prstGeom prst="rect">
            <a:avLst/>
          </a:prstGeom>
          <a:noFill/>
          <a:ln w="28575">
            <a:solidFill>
              <a:schemeClr val="tx1"/>
            </a:solidFill>
            <a:prstDash val="sysDash"/>
          </a:ln>
        </p:spPr>
        <p:txBody>
          <a:bodyPr wrap="square" rtlCol="0">
            <a:spAutoFit/>
          </a:bodyPr>
          <a:lstStyle/>
          <a:p>
            <a:r>
              <a:rPr lang="en-US" dirty="0" smtClean="0"/>
              <a:t>Annual 2-item screen (&lt;</a:t>
            </a:r>
            <a:r>
              <a:rPr lang="en-US" dirty="0"/>
              <a:t>1 min), followed by the full screen </a:t>
            </a:r>
            <a:r>
              <a:rPr lang="en-US" dirty="0" smtClean="0"/>
              <a:t>ONLY if indicated! Full screen (</a:t>
            </a:r>
            <a:r>
              <a:rPr lang="en-US" dirty="0"/>
              <a:t>3-5 min) doesn’t take much time!</a:t>
            </a:r>
          </a:p>
        </p:txBody>
      </p:sp>
      <p:cxnSp>
        <p:nvCxnSpPr>
          <p:cNvPr id="23" name="Straight Arrow Connector 22"/>
          <p:cNvCxnSpPr/>
          <p:nvPr/>
        </p:nvCxnSpPr>
        <p:spPr>
          <a:xfrm flipH="1" flipV="1">
            <a:off x="5274495" y="2132835"/>
            <a:ext cx="868359" cy="43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435378" y="3220221"/>
            <a:ext cx="707485" cy="9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705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DAST-10 Outcomes</a:t>
            </a:r>
            <a:endParaRPr lang="en-US" dirty="0"/>
          </a:p>
        </p:txBody>
      </p:sp>
      <p:pic>
        <p:nvPicPr>
          <p:cNvPr id="5" name="Diagram 1"/>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rcRect l="-11159" t="-3722" r="-10007" b="-12959"/>
          <a:stretch>
            <a:fillRect/>
          </a:stretch>
        </p:blipFill>
        <p:spPr bwMode="auto">
          <a:xfrm>
            <a:off x="2214928" y="1752600"/>
            <a:ext cx="4987635" cy="4572000"/>
          </a:xfrm>
          <a:prstGeom prst="rect">
            <a:avLst/>
          </a:prstGeom>
          <a:noFill/>
          <a:ln w="9525">
            <a:noFill/>
            <a:miter lim="800000"/>
            <a:headEnd/>
            <a:tailEnd/>
          </a:ln>
        </p:spPr>
      </p:pic>
      <p:sp>
        <p:nvSpPr>
          <p:cNvPr id="9" name="TextBox 8"/>
          <p:cNvSpPr txBox="1"/>
          <p:nvPr/>
        </p:nvSpPr>
        <p:spPr>
          <a:xfrm>
            <a:off x="5949766" y="2011681"/>
            <a:ext cx="2505594" cy="1323439"/>
          </a:xfrm>
          <a:prstGeom prst="rect">
            <a:avLst/>
          </a:prstGeom>
          <a:noFill/>
          <a:ln w="25400">
            <a:solidFill>
              <a:srgbClr val="7030A0"/>
            </a:solidFill>
            <a:prstDash val="sysDash"/>
          </a:ln>
        </p:spPr>
        <p:txBody>
          <a:bodyPr wrap="square" rtlCol="0">
            <a:spAutoFit/>
          </a:bodyPr>
          <a:lstStyle/>
          <a:p>
            <a:pPr algn="ctr"/>
            <a:r>
              <a:rPr lang="en-US" sz="2000" b="1" dirty="0">
                <a:solidFill>
                  <a:srgbClr val="7030A0"/>
                </a:solidFill>
              </a:rPr>
              <a:t>Commonly reported frequencies using large samples of the population</a:t>
            </a:r>
          </a:p>
        </p:txBody>
      </p:sp>
      <p:sp>
        <p:nvSpPr>
          <p:cNvPr id="7" name="Text Placeholder 2"/>
          <p:cNvSpPr txBox="1">
            <a:spLocks/>
          </p:cNvSpPr>
          <p:nvPr/>
        </p:nvSpPr>
        <p:spPr>
          <a:xfrm>
            <a:off x="519165" y="1577089"/>
            <a:ext cx="4038600" cy="4068762"/>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Tx/>
              <a:buSzPct val="100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Tx/>
              <a:buSzPct val="100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Tx/>
              <a:buSzPct val="100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Tx/>
              <a:buSzPct val="100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Tx/>
              <a:buSzPct val="100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a:lstStyle>
          <a:p>
            <a:pPr marL="0" indent="0">
              <a:buFont typeface="Arial"/>
              <a:buNone/>
            </a:pPr>
            <a:endParaRPr lang="en-US" sz="2000" dirty="0" smtClean="0">
              <a:latin typeface="Century Gothic" pitchFamily="34" charset="0"/>
              <a:ea typeface="ＭＳ Ｐゴシック" pitchFamily="34" charset="-128"/>
            </a:endParaRPr>
          </a:p>
          <a:p>
            <a:pPr marL="0" indent="0">
              <a:lnSpc>
                <a:spcPts val="3000"/>
              </a:lnSpc>
              <a:spcBef>
                <a:spcPts val="0"/>
              </a:spcBef>
              <a:spcAft>
                <a:spcPts val="1000"/>
              </a:spcAft>
              <a:buFont typeface="Arial"/>
              <a:buNone/>
            </a:pPr>
            <a:r>
              <a:rPr lang="en-US" sz="2200" dirty="0" smtClean="0">
                <a:ea typeface="ＭＳ Ｐゴシック" pitchFamily="34" charset="-128"/>
                <a:cs typeface="Arial" charset="0"/>
              </a:rPr>
              <a:t>              Substantial Level (6+)</a:t>
            </a:r>
          </a:p>
          <a:p>
            <a:pPr marL="0" indent="0">
              <a:spcBef>
                <a:spcPts val="0"/>
              </a:spcBef>
              <a:spcAft>
                <a:spcPts val="1000"/>
              </a:spcAft>
              <a:buFont typeface="Arial"/>
              <a:buNone/>
            </a:pPr>
            <a:endParaRPr lang="en-US" sz="2200" dirty="0" smtClean="0">
              <a:ea typeface="ＭＳ Ｐゴシック" pitchFamily="34" charset="-128"/>
              <a:cs typeface="Arial" charset="0"/>
            </a:endParaRPr>
          </a:p>
          <a:p>
            <a:pPr marL="0" indent="0">
              <a:lnSpc>
                <a:spcPts val="3000"/>
              </a:lnSpc>
              <a:spcBef>
                <a:spcPts val="0"/>
              </a:spcBef>
              <a:spcAft>
                <a:spcPts val="1000"/>
              </a:spcAft>
              <a:buFont typeface="Arial"/>
              <a:buNone/>
            </a:pPr>
            <a:r>
              <a:rPr lang="en-US" sz="2200" dirty="0" smtClean="0">
                <a:ea typeface="ＭＳ Ｐゴシック" pitchFamily="34" charset="-128"/>
                <a:cs typeface="Arial" charset="0"/>
              </a:rPr>
              <a:t>       Moderate Level  (3‒5)</a:t>
            </a:r>
          </a:p>
          <a:p>
            <a:pPr marL="0" indent="0">
              <a:spcBef>
                <a:spcPts val="0"/>
              </a:spcBef>
              <a:spcAft>
                <a:spcPts val="1000"/>
              </a:spcAft>
              <a:buFont typeface="Arial"/>
              <a:buNone/>
            </a:pPr>
            <a:endParaRPr lang="en-US" sz="2200" dirty="0" smtClean="0">
              <a:ea typeface="ＭＳ Ｐゴシック" pitchFamily="34" charset="-128"/>
              <a:cs typeface="Arial" charset="0"/>
            </a:endParaRPr>
          </a:p>
          <a:p>
            <a:pPr marL="0" indent="0">
              <a:lnSpc>
                <a:spcPts val="3000"/>
              </a:lnSpc>
              <a:spcBef>
                <a:spcPts val="0"/>
              </a:spcBef>
              <a:spcAft>
                <a:spcPts val="1000"/>
              </a:spcAft>
              <a:buFont typeface="Arial"/>
              <a:buNone/>
            </a:pPr>
            <a:r>
              <a:rPr lang="en-US" sz="2200" dirty="0" smtClean="0">
                <a:ea typeface="ＭＳ Ｐゴシック" pitchFamily="34" charset="-128"/>
                <a:cs typeface="Arial" charset="0"/>
              </a:rPr>
              <a:t>         Low Level (1‒2)</a:t>
            </a:r>
          </a:p>
          <a:p>
            <a:pPr marL="0" indent="0">
              <a:spcBef>
                <a:spcPts val="0"/>
              </a:spcBef>
              <a:spcAft>
                <a:spcPts val="1000"/>
              </a:spcAft>
              <a:buFont typeface="Arial"/>
              <a:buNone/>
            </a:pPr>
            <a:endParaRPr lang="en-US" sz="2200" dirty="0" smtClean="0">
              <a:ea typeface="ＭＳ Ｐゴシック" pitchFamily="34" charset="-128"/>
              <a:cs typeface="Arial" charset="0"/>
            </a:endParaRPr>
          </a:p>
          <a:p>
            <a:pPr marL="0" indent="0">
              <a:lnSpc>
                <a:spcPts val="3000"/>
              </a:lnSpc>
              <a:spcBef>
                <a:spcPts val="0"/>
              </a:spcBef>
              <a:spcAft>
                <a:spcPts val="1000"/>
              </a:spcAft>
              <a:buFont typeface="Arial"/>
              <a:buNone/>
            </a:pPr>
            <a:r>
              <a:rPr lang="en-US" sz="2200" dirty="0" smtClean="0">
                <a:ea typeface="ＭＳ Ｐゴシック" pitchFamily="34" charset="-128"/>
                <a:cs typeface="Arial" charset="0"/>
              </a:rPr>
              <a:t>     Abstainers  (0)</a:t>
            </a:r>
            <a:endParaRPr lang="en-US" sz="2200" dirty="0">
              <a:ea typeface="ＭＳ Ｐゴシック" pitchFamily="34" charset="-128"/>
              <a:cs typeface="Arial" charset="0"/>
            </a:endParaRPr>
          </a:p>
        </p:txBody>
      </p:sp>
    </p:spTree>
    <p:extLst>
      <p:ext uri="{BB962C8B-B14F-4D97-AF65-F5344CB8AC3E}">
        <p14:creationId xmlns:p14="http://schemas.microsoft.com/office/powerpoint/2010/main" val="3927075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Screening</a:t>
            </a:r>
            <a:endParaRPr lang="en-US" dirty="0"/>
          </a:p>
        </p:txBody>
      </p:sp>
      <p:sp>
        <p:nvSpPr>
          <p:cNvPr id="3" name="Content Placeholder 2"/>
          <p:cNvSpPr>
            <a:spLocks noGrp="1"/>
          </p:cNvSpPr>
          <p:nvPr>
            <p:ph idx="1"/>
          </p:nvPr>
        </p:nvSpPr>
        <p:spPr>
          <a:xfrm>
            <a:off x="982134" y="2259877"/>
            <a:ext cx="7704667" cy="3332816"/>
          </a:xfrm>
        </p:spPr>
        <p:txBody>
          <a:bodyPr>
            <a:noAutofit/>
          </a:bodyPr>
          <a:lstStyle/>
          <a:p>
            <a:pPr>
              <a:buClr>
                <a:schemeClr val="tx1"/>
              </a:buClr>
            </a:pPr>
            <a:r>
              <a:rPr lang="en-US" sz="2600" b="1" dirty="0">
                <a:solidFill>
                  <a:srgbClr val="002060"/>
                </a:solidFill>
              </a:rPr>
              <a:t>Screening is the first step </a:t>
            </a:r>
            <a:r>
              <a:rPr lang="en-US" sz="2600" dirty="0"/>
              <a:t>of the SBIRT process and determines the severity and risk level of the patient’s substance use</a:t>
            </a:r>
          </a:p>
          <a:p>
            <a:r>
              <a:rPr lang="en-US" sz="2600" dirty="0"/>
              <a:t>The result of a screening allows the provider to determine if a </a:t>
            </a:r>
            <a:r>
              <a:rPr lang="en-US" sz="2600" b="1" dirty="0">
                <a:solidFill>
                  <a:srgbClr val="0000FF"/>
                </a:solidFill>
              </a:rPr>
              <a:t>Brief Intervention or a referral to treatment </a:t>
            </a:r>
            <a:r>
              <a:rPr lang="en-US" sz="2600" dirty="0"/>
              <a:t>is a necessary next step for the patient</a:t>
            </a:r>
          </a:p>
        </p:txBody>
      </p:sp>
    </p:spTree>
    <p:extLst>
      <p:ext uri="{BB962C8B-B14F-4D97-AF65-F5344CB8AC3E}">
        <p14:creationId xmlns:p14="http://schemas.microsoft.com/office/powerpoint/2010/main" val="3615823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Screening</a:t>
            </a:r>
            <a:endParaRPr lang="en-US" dirty="0"/>
          </a:p>
        </p:txBody>
      </p:sp>
      <p:sp>
        <p:nvSpPr>
          <p:cNvPr id="3" name="Content Placeholder 2"/>
          <p:cNvSpPr>
            <a:spLocks noGrp="1"/>
          </p:cNvSpPr>
          <p:nvPr>
            <p:ph idx="1"/>
          </p:nvPr>
        </p:nvSpPr>
        <p:spPr>
          <a:xfrm>
            <a:off x="982134" y="2259877"/>
            <a:ext cx="7704667" cy="3332816"/>
          </a:xfrm>
        </p:spPr>
        <p:txBody>
          <a:bodyPr>
            <a:noAutofit/>
          </a:bodyPr>
          <a:lstStyle/>
          <a:p>
            <a:r>
              <a:rPr lang="en-US" sz="2800" dirty="0"/>
              <a:t>Screening and related discussion provide valid, patient </a:t>
            </a:r>
            <a:r>
              <a:rPr lang="en-US" sz="2800" b="1" dirty="0">
                <a:solidFill>
                  <a:srgbClr val="7030A0"/>
                </a:solidFill>
              </a:rPr>
              <a:t>self-reported information </a:t>
            </a:r>
            <a:r>
              <a:rPr lang="en-US" sz="2800" dirty="0"/>
              <a:t>that is used in Brief Intervention AND health </a:t>
            </a:r>
            <a:r>
              <a:rPr lang="en-US" sz="2800" dirty="0" smtClean="0"/>
              <a:t>care/treatment</a:t>
            </a:r>
            <a:endParaRPr lang="en-US" sz="2800" dirty="0"/>
          </a:p>
          <a:p>
            <a:r>
              <a:rPr lang="en-US" sz="2800" dirty="0"/>
              <a:t>Screening process often sets in motion </a:t>
            </a:r>
            <a:r>
              <a:rPr lang="en-US" sz="2800" b="1" dirty="0">
                <a:solidFill>
                  <a:srgbClr val="006600"/>
                </a:solidFill>
              </a:rPr>
              <a:t>patient reflection </a:t>
            </a:r>
            <a:r>
              <a:rPr lang="en-US" sz="2800" dirty="0"/>
              <a:t>on their substance use </a:t>
            </a:r>
            <a:r>
              <a:rPr lang="en-US" sz="2800" dirty="0" smtClean="0"/>
              <a:t>behavior</a:t>
            </a:r>
            <a:endParaRPr lang="en-US" sz="2800" dirty="0"/>
          </a:p>
        </p:txBody>
      </p:sp>
    </p:spTree>
    <p:extLst>
      <p:ext uri="{BB962C8B-B14F-4D97-AF65-F5344CB8AC3E}">
        <p14:creationId xmlns:p14="http://schemas.microsoft.com/office/powerpoint/2010/main" val="816456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for Screening</a:t>
            </a:r>
            <a:endParaRPr lang="en-US" dirty="0"/>
          </a:p>
        </p:txBody>
      </p:sp>
      <p:sp>
        <p:nvSpPr>
          <p:cNvPr id="3" name="Content Placeholder 2"/>
          <p:cNvSpPr>
            <a:spLocks noGrp="1"/>
          </p:cNvSpPr>
          <p:nvPr>
            <p:ph idx="1"/>
          </p:nvPr>
        </p:nvSpPr>
        <p:spPr>
          <a:xfrm>
            <a:off x="982134" y="2259877"/>
            <a:ext cx="7704667" cy="3332816"/>
          </a:xfrm>
        </p:spPr>
        <p:txBody>
          <a:bodyPr>
            <a:noAutofit/>
          </a:bodyPr>
          <a:lstStyle/>
          <a:p>
            <a:pPr marL="347472">
              <a:lnSpc>
                <a:spcPct val="90000"/>
              </a:lnSpc>
              <a:spcBef>
                <a:spcPts val="0"/>
              </a:spcBef>
              <a:spcAft>
                <a:spcPts val="1200"/>
              </a:spcAft>
              <a:buClr>
                <a:schemeClr val="tx1"/>
              </a:buClr>
            </a:pPr>
            <a:r>
              <a:rPr lang="en-US" sz="2600" b="1" dirty="0">
                <a:solidFill>
                  <a:srgbClr val="002060"/>
                </a:solidFill>
              </a:rPr>
              <a:t>Screen everyone</a:t>
            </a:r>
            <a:r>
              <a:rPr lang="en-US" sz="2600" dirty="0">
                <a:solidFill>
                  <a:srgbClr val="002060"/>
                </a:solidFill>
              </a:rPr>
              <a:t>!</a:t>
            </a:r>
          </a:p>
          <a:p>
            <a:pPr marL="347472">
              <a:lnSpc>
                <a:spcPct val="90000"/>
              </a:lnSpc>
              <a:spcBef>
                <a:spcPts val="0"/>
              </a:spcBef>
              <a:spcAft>
                <a:spcPts val="1200"/>
              </a:spcAft>
              <a:buClr>
                <a:schemeClr val="tx1"/>
              </a:buClr>
            </a:pPr>
            <a:r>
              <a:rPr lang="en-US" sz="2600" dirty="0"/>
              <a:t>Screen </a:t>
            </a:r>
            <a:r>
              <a:rPr lang="en-US" sz="2600" b="1" dirty="0">
                <a:solidFill>
                  <a:srgbClr val="7030A0"/>
                </a:solidFill>
              </a:rPr>
              <a:t>both alcohol and drug use</a:t>
            </a:r>
            <a:r>
              <a:rPr lang="en-US" sz="2600" dirty="0"/>
              <a:t>, including prescription drugs</a:t>
            </a:r>
          </a:p>
          <a:p>
            <a:pPr marL="347472">
              <a:lnSpc>
                <a:spcPct val="90000"/>
              </a:lnSpc>
              <a:spcBef>
                <a:spcPts val="0"/>
              </a:spcBef>
              <a:spcAft>
                <a:spcPts val="1200"/>
              </a:spcAft>
              <a:buClr>
                <a:schemeClr val="tx1"/>
              </a:buClr>
            </a:pPr>
            <a:r>
              <a:rPr lang="en-US" sz="2600" dirty="0"/>
              <a:t>Incorporate prescreening with other </a:t>
            </a:r>
            <a:r>
              <a:rPr lang="en-US" sz="2600" b="1" dirty="0">
                <a:solidFill>
                  <a:srgbClr val="006600"/>
                </a:solidFill>
              </a:rPr>
              <a:t>health and wellness surveys</a:t>
            </a:r>
            <a:r>
              <a:rPr lang="en-US" sz="2600" dirty="0"/>
              <a:t>,</a:t>
            </a:r>
            <a:r>
              <a:rPr lang="en-US" sz="2600" b="1" dirty="0"/>
              <a:t> </a:t>
            </a:r>
            <a:r>
              <a:rPr lang="en-US" sz="2600" dirty="0"/>
              <a:t>if possible</a:t>
            </a:r>
          </a:p>
          <a:p>
            <a:pPr marL="347472">
              <a:lnSpc>
                <a:spcPct val="90000"/>
              </a:lnSpc>
              <a:spcBef>
                <a:spcPts val="0"/>
              </a:spcBef>
              <a:spcAft>
                <a:spcPts val="1200"/>
              </a:spcAft>
              <a:buClr>
                <a:schemeClr val="tx1"/>
              </a:buClr>
            </a:pPr>
            <a:r>
              <a:rPr lang="en-US" sz="2600" b="1" dirty="0">
                <a:solidFill>
                  <a:srgbClr val="C00000"/>
                </a:solidFill>
              </a:rPr>
              <a:t>Explore each</a:t>
            </a:r>
            <a:r>
              <a:rPr lang="en-US" sz="2600" dirty="0">
                <a:solidFill>
                  <a:srgbClr val="C00000"/>
                </a:solidFill>
              </a:rPr>
              <a:t> </a:t>
            </a:r>
            <a:r>
              <a:rPr lang="en-US" sz="2600" b="1" dirty="0">
                <a:solidFill>
                  <a:srgbClr val="C00000"/>
                </a:solidFill>
              </a:rPr>
              <a:t>substance</a:t>
            </a:r>
            <a:r>
              <a:rPr lang="en-US" sz="2600" dirty="0"/>
              <a:t>; many patients use more than one</a:t>
            </a:r>
          </a:p>
          <a:p>
            <a:pPr marL="347472">
              <a:lnSpc>
                <a:spcPct val="90000"/>
              </a:lnSpc>
              <a:spcBef>
                <a:spcPts val="0"/>
              </a:spcBef>
              <a:spcAft>
                <a:spcPts val="1200"/>
              </a:spcAft>
              <a:buClr>
                <a:schemeClr val="tx1"/>
              </a:buClr>
            </a:pPr>
            <a:r>
              <a:rPr lang="en-US" sz="2600" dirty="0"/>
              <a:t>Use </a:t>
            </a:r>
            <a:r>
              <a:rPr lang="en-US" sz="2600" b="1" dirty="0">
                <a:solidFill>
                  <a:srgbClr val="0000FF"/>
                </a:solidFill>
              </a:rPr>
              <a:t>nonjudgmental, empathic </a:t>
            </a:r>
            <a:r>
              <a:rPr lang="en-US" sz="2600" dirty="0"/>
              <a:t>verbal and nonverbal behaviors </a:t>
            </a:r>
          </a:p>
        </p:txBody>
      </p:sp>
    </p:spTree>
    <p:extLst>
      <p:ext uri="{BB962C8B-B14F-4D97-AF65-F5344CB8AC3E}">
        <p14:creationId xmlns:p14="http://schemas.microsoft.com/office/powerpoint/2010/main" val="1558113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Informs the </a:t>
            </a:r>
            <a:br>
              <a:rPr lang="en-US" dirty="0" smtClean="0"/>
            </a:br>
            <a:r>
              <a:rPr lang="en-US" dirty="0" smtClean="0"/>
              <a:t>SBIRT Intervention</a:t>
            </a:r>
            <a:endParaRPr lang="en-US" dirty="0"/>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81793" y="2222695"/>
            <a:ext cx="7476990" cy="3657600"/>
          </a:xfrm>
        </p:spPr>
      </p:pic>
    </p:spTree>
    <p:extLst>
      <p:ext uri="{BB962C8B-B14F-4D97-AF65-F5344CB8AC3E}">
        <p14:creationId xmlns:p14="http://schemas.microsoft.com/office/powerpoint/2010/main" val="3628662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3" y="2164590"/>
            <a:ext cx="3599915" cy="3368674"/>
          </a:xfrm>
        </p:spPr>
        <p:txBody>
          <a:bodyPr/>
          <a:lstStyle/>
          <a:p>
            <a:pPr marL="0" indent="0">
              <a:buNone/>
            </a:pPr>
            <a:r>
              <a:rPr lang="en-US" sz="2800" b="1" dirty="0">
                <a:solidFill>
                  <a:srgbClr val="C00000"/>
                </a:solidFill>
              </a:rPr>
              <a:t>The Brief Intervention</a:t>
            </a:r>
          </a:p>
          <a:p>
            <a:r>
              <a:rPr lang="en-US" sz="2600" dirty="0"/>
              <a:t>A semi-structured interview process based on Motivational Interviewing that is an evidence-based practice and can be completed in 5−15 </a:t>
            </a:r>
            <a:r>
              <a:rPr lang="en-US" sz="2600" dirty="0" smtClean="0"/>
              <a:t>minutes</a:t>
            </a:r>
            <a:endParaRPr lang="en-US" sz="2600" dirty="0"/>
          </a:p>
        </p:txBody>
      </p:sp>
      <p:sp>
        <p:nvSpPr>
          <p:cNvPr id="5" name="Title 1"/>
          <p:cNvSpPr>
            <a:spLocks noGrp="1"/>
          </p:cNvSpPr>
          <p:nvPr>
            <p:ph type="title"/>
          </p:nvPr>
        </p:nvSpPr>
        <p:spPr>
          <a:xfrm>
            <a:off x="982134" y="457201"/>
            <a:ext cx="7704667" cy="1554480"/>
          </a:xfrm>
        </p:spPr>
        <p:txBody>
          <a:bodyPr/>
          <a:lstStyle/>
          <a:p>
            <a:r>
              <a:rPr lang="en-US" dirty="0" smtClean="0"/>
              <a:t>What’s Next? S</a:t>
            </a:r>
            <a:r>
              <a:rPr lang="en-US" b="1" dirty="0" smtClean="0">
                <a:solidFill>
                  <a:srgbClr val="C00000"/>
                </a:solidFill>
              </a:rPr>
              <a:t>BI</a:t>
            </a:r>
            <a:r>
              <a:rPr lang="en-US" dirty="0" smtClean="0"/>
              <a:t>RT</a:t>
            </a:r>
            <a:endParaRPr lang="en-US" dirty="0"/>
          </a:p>
        </p:txBody>
      </p:sp>
      <p:pic>
        <p:nvPicPr>
          <p:cNvPr id="6" name="Picture 2" descr="V:\PROJECTS\DSI\SBIRT-MedRes\Images\1542968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277" y="2070209"/>
            <a:ext cx="3159177" cy="36338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25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982134" y="2550765"/>
            <a:ext cx="7704667" cy="3332816"/>
          </a:xfrm>
        </p:spPr>
        <p:txBody>
          <a:bodyPr/>
          <a:lstStyle/>
          <a:p>
            <a:pPr marL="0" indent="0">
              <a:buNone/>
            </a:pPr>
            <a:r>
              <a:rPr lang="en-US" sz="3000" dirty="0"/>
              <a:t>Content in this educational module was provided by the Substance Abuse and Mental Health Services Administration (SAMHSA) under grant to the University of Iowa with permission to adapt and use in training.</a:t>
            </a:r>
          </a:p>
          <a:p>
            <a:pPr marL="0" indent="0" algn="ctr">
              <a:buNone/>
            </a:pPr>
            <a:r>
              <a:rPr lang="en-US" sz="3000" dirty="0"/>
              <a:t>Grant #1H79TI025939-01</a:t>
            </a:r>
          </a:p>
          <a:p>
            <a:endParaRPr lang="en-US" dirty="0"/>
          </a:p>
        </p:txBody>
      </p:sp>
    </p:spTree>
    <p:extLst>
      <p:ext uri="{BB962C8B-B14F-4D97-AF65-F5344CB8AC3E}">
        <p14:creationId xmlns:p14="http://schemas.microsoft.com/office/powerpoint/2010/main" val="3492439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4462" y="2147116"/>
            <a:ext cx="2846221" cy="1097280"/>
          </a:xfr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3569" y="3781064"/>
            <a:ext cx="3181548" cy="8229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367" y="4649870"/>
            <a:ext cx="6033765" cy="1097280"/>
          </a:xfrm>
          <a:prstGeom prst="rect">
            <a:avLst/>
          </a:prstGeom>
        </p:spPr>
      </p:pic>
    </p:spTree>
    <p:extLst>
      <p:ext uri="{BB962C8B-B14F-4D97-AF65-F5344CB8AC3E}">
        <p14:creationId xmlns:p14="http://schemas.microsoft.com/office/powerpoint/2010/main" val="252702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Screen Universally?</a:t>
            </a:r>
            <a:endParaRPr lang="en-US" dirty="0"/>
          </a:p>
        </p:txBody>
      </p:sp>
      <p:sp>
        <p:nvSpPr>
          <p:cNvPr id="3" name="Content Placeholder 2"/>
          <p:cNvSpPr>
            <a:spLocks noGrp="1"/>
          </p:cNvSpPr>
          <p:nvPr>
            <p:ph idx="1"/>
          </p:nvPr>
        </p:nvSpPr>
        <p:spPr/>
        <p:txBody>
          <a:bodyPr>
            <a:noAutofit/>
          </a:bodyPr>
          <a:lstStyle/>
          <a:p>
            <a:pPr>
              <a:spcBef>
                <a:spcPts val="0"/>
              </a:spcBef>
              <a:spcAft>
                <a:spcPts val="1200"/>
              </a:spcAft>
            </a:pPr>
            <a:r>
              <a:rPr lang="en-US" sz="2800" dirty="0"/>
              <a:t>Normalize clinician/patient conversations</a:t>
            </a:r>
          </a:p>
          <a:p>
            <a:pPr>
              <a:spcBef>
                <a:spcPts val="0"/>
              </a:spcBef>
              <a:spcAft>
                <a:spcPts val="1200"/>
              </a:spcAft>
            </a:pPr>
            <a:r>
              <a:rPr lang="en-US" sz="2800" dirty="0"/>
              <a:t>Detect alcohol and substance use patterns that can increase future injury or illness risks </a:t>
            </a:r>
            <a:endParaRPr lang="en-US" sz="2800" dirty="0" smtClean="0"/>
          </a:p>
          <a:p>
            <a:pPr>
              <a:spcBef>
                <a:spcPts val="0"/>
              </a:spcBef>
              <a:spcAft>
                <a:spcPts val="1200"/>
              </a:spcAft>
            </a:pPr>
            <a:endParaRPr lang="en-US" sz="2800" dirty="0"/>
          </a:p>
          <a:p>
            <a:pPr marL="0" indent="0">
              <a:spcBef>
                <a:spcPts val="0"/>
              </a:spcBef>
              <a:spcAft>
                <a:spcPts val="1200"/>
              </a:spcAft>
              <a:buNone/>
            </a:pPr>
            <a:endParaRPr lang="en-US" sz="2800" dirty="0" smtClean="0"/>
          </a:p>
          <a:p>
            <a:pPr>
              <a:spcBef>
                <a:spcPts val="0"/>
              </a:spcBef>
              <a:spcAft>
                <a:spcPts val="1200"/>
              </a:spcAft>
            </a:pPr>
            <a:endParaRPr lang="en-US" sz="2800" dirty="0"/>
          </a:p>
          <a:p>
            <a:pPr marL="0" indent="0">
              <a:spcBef>
                <a:spcPts val="0"/>
              </a:spcBef>
              <a:spcAft>
                <a:spcPts val="1200"/>
              </a:spcAft>
              <a:buNone/>
            </a:pPr>
            <a:endParaRPr lang="en-US" sz="2800" dirty="0"/>
          </a:p>
        </p:txBody>
      </p:sp>
      <p:sp>
        <p:nvSpPr>
          <p:cNvPr id="4" name="Oval Callout 3"/>
          <p:cNvSpPr/>
          <p:nvPr/>
        </p:nvSpPr>
        <p:spPr>
          <a:xfrm>
            <a:off x="928635" y="3748041"/>
            <a:ext cx="3048000" cy="2057400"/>
          </a:xfrm>
          <a:prstGeom prst="wedgeEllipseCallout">
            <a:avLst>
              <a:gd name="adj1" fmla="val 70471"/>
              <a:gd name="adj2" fmla="val 60327"/>
            </a:avLst>
          </a:prstGeom>
          <a:solidFill>
            <a:srgbClr val="CDCDD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85216" y="4071664"/>
            <a:ext cx="2575034" cy="1631216"/>
          </a:xfrm>
          <a:prstGeom prst="rect">
            <a:avLst/>
          </a:prstGeom>
          <a:noFill/>
        </p:spPr>
        <p:txBody>
          <a:bodyPr wrap="square" rtlCol="0">
            <a:spAutoFit/>
          </a:bodyPr>
          <a:lstStyle/>
          <a:p>
            <a:pPr algn="ctr"/>
            <a:r>
              <a:rPr lang="en-US" sz="2000" b="1" dirty="0">
                <a:solidFill>
                  <a:srgbClr val="002060"/>
                </a:solidFill>
              </a:rPr>
              <a:t>Why are you asking me about alcohol and drug use?! Do I look like I have issues, or what?!</a:t>
            </a:r>
          </a:p>
        </p:txBody>
      </p:sp>
      <p:sp>
        <p:nvSpPr>
          <p:cNvPr id="6" name="Rectangular Callout 5"/>
          <p:cNvSpPr/>
          <p:nvPr/>
        </p:nvSpPr>
        <p:spPr>
          <a:xfrm>
            <a:off x="5181600" y="3890384"/>
            <a:ext cx="2895600" cy="1810404"/>
          </a:xfrm>
          <a:prstGeom prst="wedgeRectCallout">
            <a:avLst>
              <a:gd name="adj1" fmla="val -46920"/>
              <a:gd name="adj2" fmla="val 66160"/>
            </a:avLst>
          </a:prstGeom>
          <a:solidFill>
            <a:schemeClr val="accent3">
              <a:lumMod val="20000"/>
              <a:lumOff val="8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11417" y="3966584"/>
            <a:ext cx="2865783" cy="1631216"/>
          </a:xfrm>
          <a:prstGeom prst="rect">
            <a:avLst/>
          </a:prstGeom>
          <a:noFill/>
        </p:spPr>
        <p:txBody>
          <a:bodyPr wrap="square" rtlCol="0">
            <a:spAutoFit/>
          </a:bodyPr>
          <a:lstStyle/>
          <a:p>
            <a:pPr algn="ctr"/>
            <a:r>
              <a:rPr lang="en-US" sz="2000" b="1" dirty="0">
                <a:solidFill>
                  <a:srgbClr val="006600"/>
                </a:solidFill>
              </a:rPr>
              <a:t>We screen everyone that comes through the door. It’s part of our prevention and wellness approach to health care</a:t>
            </a:r>
            <a:r>
              <a:rPr lang="en-US" dirty="0"/>
              <a:t>. </a:t>
            </a:r>
          </a:p>
        </p:txBody>
      </p:sp>
    </p:spTree>
    <p:extLst>
      <p:ext uri="{BB962C8B-B14F-4D97-AF65-F5344CB8AC3E}">
        <p14:creationId xmlns:p14="http://schemas.microsoft.com/office/powerpoint/2010/main" val="23545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Screen Universally?</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2600" dirty="0"/>
              <a:t>The clinician is often the first point of contact</a:t>
            </a:r>
          </a:p>
          <a:p>
            <a:pPr>
              <a:lnSpc>
                <a:spcPct val="100000"/>
              </a:lnSpc>
              <a:spcBef>
                <a:spcPts val="0"/>
              </a:spcBef>
              <a:spcAft>
                <a:spcPts val="1200"/>
              </a:spcAft>
            </a:pPr>
            <a:r>
              <a:rPr lang="en-US" sz="2600" dirty="0"/>
              <a:t>Patients are often seen by a clinician because of a related physical problem</a:t>
            </a:r>
          </a:p>
          <a:p>
            <a:pPr>
              <a:lnSpc>
                <a:spcPct val="100000"/>
              </a:lnSpc>
              <a:spcBef>
                <a:spcPts val="0"/>
              </a:spcBef>
              <a:spcAft>
                <a:spcPts val="1200"/>
              </a:spcAft>
            </a:pPr>
            <a:r>
              <a:rPr lang="en-US" sz="2600" dirty="0"/>
              <a:t>Early identification and intervention lead to better outcomes</a:t>
            </a:r>
          </a:p>
          <a:p>
            <a:pPr>
              <a:lnSpc>
                <a:spcPct val="100000"/>
              </a:lnSpc>
              <a:spcBef>
                <a:spcPts val="0"/>
              </a:spcBef>
              <a:spcAft>
                <a:spcPts val="1200"/>
              </a:spcAft>
            </a:pPr>
            <a:r>
              <a:rPr lang="en-US" sz="2600" dirty="0"/>
              <a:t>People are more open to change than you might expect</a:t>
            </a:r>
          </a:p>
        </p:txBody>
      </p:sp>
    </p:spTree>
    <p:extLst>
      <p:ext uri="{BB962C8B-B14F-4D97-AF65-F5344CB8AC3E}">
        <p14:creationId xmlns:p14="http://schemas.microsoft.com/office/powerpoint/2010/main" val="2100651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Prescreening Results</a:t>
            </a:r>
            <a:endParaRPr lang="en-US" dirty="0"/>
          </a:p>
        </p:txBody>
      </p:sp>
      <p:graphicFrame>
        <p:nvGraphicFramePr>
          <p:cNvPr id="4" name="Content Placeholder 15"/>
          <p:cNvGraphicFramePr>
            <a:graphicFrameLocks noGrp="1"/>
          </p:cNvGraphicFramePr>
          <p:nvPr>
            <p:ph idx="1"/>
            <p:extLst>
              <p:ext uri="{D42A27DB-BD31-4B8C-83A1-F6EECF244321}">
                <p14:modId xmlns:p14="http://schemas.microsoft.com/office/powerpoint/2010/main" val="1804242328"/>
              </p:ext>
            </p:extLst>
          </p:nvPr>
        </p:nvGraphicFramePr>
        <p:xfrm>
          <a:off x="982663" y="2123578"/>
          <a:ext cx="7778750" cy="3333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9967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in a Clinical Setting</a:t>
            </a:r>
            <a:endParaRPr lang="en-US" dirty="0"/>
          </a:p>
        </p:txBody>
      </p:sp>
      <p:pic>
        <p:nvPicPr>
          <p:cNvPr id="6" name="Picture 3" descr="V:\PROJECTS\DSI\SBIRT-MedRes\Graphics\OVERVIEW\PRACTICESET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13" y="1415864"/>
            <a:ext cx="6558456" cy="4754880"/>
          </a:xfrm>
          <a:prstGeom prst="rect">
            <a:avLst/>
          </a:prstGeom>
          <a:noFill/>
          <a:effectLst>
            <a:outerShdw blurRad="50800" dist="38100" dir="2700000" algn="tl" rotWithShape="0">
              <a:prstClr val="black">
                <a:alpha val="12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74662" y="4104677"/>
            <a:ext cx="3712139" cy="1754326"/>
          </a:xfrm>
          <a:prstGeom prst="rect">
            <a:avLst/>
          </a:prstGeom>
          <a:noFill/>
        </p:spPr>
        <p:txBody>
          <a:bodyPr wrap="square" rtlCol="0">
            <a:spAutoFit/>
          </a:bodyPr>
          <a:lstStyle/>
          <a:p>
            <a:pPr>
              <a:lnSpc>
                <a:spcPct val="90000"/>
              </a:lnSpc>
            </a:pPr>
            <a:r>
              <a:rPr lang="en-US" sz="2400" dirty="0">
                <a:solidFill>
                  <a:prstClr val="black"/>
                </a:solidFill>
                <a:latin typeface="Calibri Light" panose="020F0302020204030204"/>
              </a:rPr>
              <a:t>Most settings use a team approach. Different steps can be done by different individuals and achieve the same outcomes!</a:t>
            </a:r>
          </a:p>
        </p:txBody>
      </p:sp>
    </p:spTree>
    <p:extLst>
      <p:ext uri="{BB962C8B-B14F-4D97-AF65-F5344CB8AC3E}">
        <p14:creationId xmlns:p14="http://schemas.microsoft.com/office/powerpoint/2010/main" val="2084773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Screening, Remember To… </a:t>
            </a:r>
            <a:endParaRPr lang="en-US" dirty="0"/>
          </a:p>
        </p:txBody>
      </p:sp>
      <p:sp>
        <p:nvSpPr>
          <p:cNvPr id="3" name="Content Placeholder 2"/>
          <p:cNvSpPr>
            <a:spLocks noGrp="1"/>
          </p:cNvSpPr>
          <p:nvPr>
            <p:ph idx="1"/>
          </p:nvPr>
        </p:nvSpPr>
        <p:spPr/>
        <p:txBody>
          <a:bodyPr>
            <a:noAutofit/>
          </a:bodyPr>
          <a:lstStyle/>
          <a:p>
            <a:pPr>
              <a:spcBef>
                <a:spcPts val="0"/>
              </a:spcBef>
              <a:spcAft>
                <a:spcPts val="1200"/>
              </a:spcAft>
            </a:pPr>
            <a:r>
              <a:rPr lang="en-US" sz="2600" dirty="0"/>
              <a:t>Engage the patient and build rapport</a:t>
            </a:r>
          </a:p>
          <a:p>
            <a:pPr>
              <a:spcBef>
                <a:spcPts val="0"/>
              </a:spcBef>
              <a:spcAft>
                <a:spcPts val="1200"/>
              </a:spcAft>
            </a:pPr>
            <a:r>
              <a:rPr lang="en-US" sz="2600" dirty="0"/>
              <a:t>Describe your role</a:t>
            </a:r>
          </a:p>
          <a:p>
            <a:pPr>
              <a:spcBef>
                <a:spcPts val="0"/>
              </a:spcBef>
              <a:spcAft>
                <a:spcPts val="1200"/>
              </a:spcAft>
            </a:pPr>
            <a:r>
              <a:rPr lang="en-US" sz="2600" dirty="0"/>
              <a:t>Orient the patient to the screening process</a:t>
            </a:r>
          </a:p>
          <a:p>
            <a:pPr>
              <a:spcBef>
                <a:spcPts val="0"/>
              </a:spcBef>
              <a:spcAft>
                <a:spcPts val="1200"/>
              </a:spcAft>
            </a:pPr>
            <a:r>
              <a:rPr lang="en-US" sz="2600" dirty="0"/>
              <a:t>Ask questions as they are written, clarify any ambiguities, and allow the patient to answer questions independently</a:t>
            </a:r>
          </a:p>
        </p:txBody>
      </p:sp>
    </p:spTree>
    <p:extLst>
      <p:ext uri="{BB962C8B-B14F-4D97-AF65-F5344CB8AC3E}">
        <p14:creationId xmlns:p14="http://schemas.microsoft.com/office/powerpoint/2010/main" val="1809800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61090" y="342481"/>
            <a:ext cx="2522137" cy="3123932"/>
          </a:xfrm>
          <a:prstGeom prst="rect">
            <a:avLst/>
          </a:prstGeom>
          <a:noFill/>
        </p:spPr>
        <p:txBody>
          <a:bodyPr wrap="square" rtlCol="0">
            <a:spAutoFit/>
          </a:bodyPr>
          <a:lstStyle/>
          <a:p>
            <a:r>
              <a:rPr lang="en-US" sz="2400" b="1" dirty="0">
                <a:solidFill>
                  <a:srgbClr val="002060"/>
                </a:solidFill>
              </a:rPr>
              <a:t>UI-branded copy </a:t>
            </a: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of </a:t>
            </a:r>
            <a:r>
              <a:rPr lang="en-US" sz="2400" b="1" dirty="0">
                <a:solidFill>
                  <a:srgbClr val="002060"/>
                </a:solidFill>
              </a:rPr>
              <a:t>the annual (prescreening) form</a:t>
            </a:r>
          </a:p>
          <a:p>
            <a:endParaRPr lang="en-US" sz="2400" dirty="0">
              <a:solidFill>
                <a:prstClr val="black"/>
              </a:solidFill>
            </a:endParaRPr>
          </a:p>
          <a:p>
            <a:pPr>
              <a:spcBef>
                <a:spcPts val="600"/>
              </a:spcBef>
            </a:pPr>
            <a:r>
              <a:rPr lang="en-US" sz="2400" dirty="0" smtClean="0">
                <a:solidFill>
                  <a:srgbClr val="002060"/>
                </a:solidFill>
              </a:rPr>
              <a:t>Note</a:t>
            </a:r>
            <a:r>
              <a:rPr lang="en-US" sz="2400" dirty="0">
                <a:solidFill>
                  <a:srgbClr val="002060"/>
                </a:solidFill>
              </a:rPr>
              <a:t>: the alcohol question depends on age and sex</a:t>
            </a:r>
          </a:p>
        </p:txBody>
      </p:sp>
      <p:graphicFrame>
        <p:nvGraphicFramePr>
          <p:cNvPr id="7" name="Object 6"/>
          <p:cNvGraphicFramePr>
            <a:graphicFrameLocks noChangeAspect="1"/>
          </p:cNvGraphicFramePr>
          <p:nvPr>
            <p:extLst>
              <p:ext uri="{D42A27DB-BD31-4B8C-83A1-F6EECF244321}">
                <p14:modId xmlns:p14="http://schemas.microsoft.com/office/powerpoint/2010/main" val="3842042645"/>
              </p:ext>
            </p:extLst>
          </p:nvPr>
        </p:nvGraphicFramePr>
        <p:xfrm>
          <a:off x="1256043" y="135042"/>
          <a:ext cx="4592925" cy="5943600"/>
        </p:xfrm>
        <a:graphic>
          <a:graphicData uri="http://schemas.openxmlformats.org/presentationml/2006/ole">
            <mc:AlternateContent xmlns:mc="http://schemas.openxmlformats.org/markup-compatibility/2006">
              <mc:Choice xmlns:v="urn:schemas-microsoft-com:vml" Requires="v">
                <p:oleObj spid="_x0000_s1087" name="Acrobat Document" r:id="rId4" imgW="4663359" imgH="6035040" progId="Acrobat.Document.2015">
                  <p:embed/>
                </p:oleObj>
              </mc:Choice>
              <mc:Fallback>
                <p:oleObj name="Acrobat Document" r:id="rId4" imgW="4663359" imgH="6035040" progId="Acrobat.Document.2015">
                  <p:embed/>
                  <p:pic>
                    <p:nvPicPr>
                      <p:cNvPr id="0" name=""/>
                      <p:cNvPicPr/>
                      <p:nvPr/>
                    </p:nvPicPr>
                    <p:blipFill>
                      <a:blip r:embed="rId5"/>
                      <a:stretch>
                        <a:fillRect/>
                      </a:stretch>
                    </p:blipFill>
                    <p:spPr>
                      <a:xfrm>
                        <a:off x="1256043" y="135042"/>
                        <a:ext cx="4592925" cy="5943600"/>
                      </a:xfrm>
                      <a:prstGeom prst="rect">
                        <a:avLst/>
                      </a:prstGeom>
                      <a:ln>
                        <a:solidFill>
                          <a:srgbClr val="002060"/>
                        </a:solidFill>
                      </a:ln>
                    </p:spPr>
                  </p:pic>
                </p:oleObj>
              </mc:Fallback>
            </mc:AlternateContent>
          </a:graphicData>
        </a:graphic>
      </p:graphicFrame>
      <p:sp>
        <p:nvSpPr>
          <p:cNvPr id="11" name="Left Arrow 10"/>
          <p:cNvSpPr>
            <a:spLocks noChangeAspect="1"/>
          </p:cNvSpPr>
          <p:nvPr/>
        </p:nvSpPr>
        <p:spPr>
          <a:xfrm>
            <a:off x="5436994" y="2606078"/>
            <a:ext cx="914400" cy="533400"/>
          </a:xfrm>
          <a:prstGeom prst="leftArrow">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Explosion 2 11"/>
          <p:cNvSpPr/>
          <p:nvPr/>
        </p:nvSpPr>
        <p:spPr>
          <a:xfrm>
            <a:off x="6461090" y="3627187"/>
            <a:ext cx="2102265" cy="2049067"/>
          </a:xfrm>
          <a:prstGeom prst="irregularSeal2">
            <a:avLst/>
          </a:prstGeom>
          <a:solidFill>
            <a:srgbClr val="FFC000"/>
          </a:solidFill>
          <a:ln w="3810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C000"/>
              </a:solidFill>
            </a:endParaRPr>
          </a:p>
        </p:txBody>
      </p:sp>
      <p:sp>
        <p:nvSpPr>
          <p:cNvPr id="13" name="TextBox 12"/>
          <p:cNvSpPr txBox="1"/>
          <p:nvPr/>
        </p:nvSpPr>
        <p:spPr>
          <a:xfrm>
            <a:off x="6851713" y="4348017"/>
            <a:ext cx="1200441" cy="707886"/>
          </a:xfrm>
          <a:prstGeom prst="rect">
            <a:avLst/>
          </a:prstGeom>
          <a:noFill/>
        </p:spPr>
        <p:txBody>
          <a:bodyPr wrap="square" rtlCol="0">
            <a:spAutoFit/>
          </a:bodyPr>
          <a:lstStyle/>
          <a:p>
            <a:pPr algn="ctr"/>
            <a:r>
              <a:rPr lang="en-US" sz="2000" b="1" dirty="0">
                <a:solidFill>
                  <a:srgbClr val="C00000"/>
                </a:solidFill>
                <a:latin typeface="Lucida Bright" panose="02040602050505020304" pitchFamily="18" charset="0"/>
              </a:rPr>
              <a:t>Pocket Card</a:t>
            </a:r>
          </a:p>
        </p:txBody>
      </p:sp>
    </p:spTree>
    <p:extLst>
      <p:ext uri="{BB962C8B-B14F-4D97-AF65-F5344CB8AC3E}">
        <p14:creationId xmlns:p14="http://schemas.microsoft.com/office/powerpoint/2010/main" val="1421207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IRT Theme - Training Modules">
  <a:themeElements>
    <a:clrScheme name="Custom 6">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1773B1"/>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resentation11" id="{0A25C1F8-960B-48AB-AC56-2E8E256E4A47}" vid="{5517FC3D-BECA-479B-8405-71F7C03587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SBIRT Template - Training Modules</Template>
  <TotalTime>3067</TotalTime>
  <Words>3820</Words>
  <Application>Microsoft Office PowerPoint</Application>
  <PresentationFormat>On-screen Show (4:3)</PresentationFormat>
  <Paragraphs>360</Paragraphs>
  <Slides>37</Slides>
  <Notes>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ＭＳ Ｐゴシック</vt:lpstr>
      <vt:lpstr>ＭＳ Ｐゴシック</vt:lpstr>
      <vt:lpstr>Arial</vt:lpstr>
      <vt:lpstr>Calibri</vt:lpstr>
      <vt:lpstr>Calibri Light</vt:lpstr>
      <vt:lpstr>Century Gothic</vt:lpstr>
      <vt:lpstr>Lucida Bright</vt:lpstr>
      <vt:lpstr>Wingdings</vt:lpstr>
      <vt:lpstr>SBIRT Theme - Training Modules</vt:lpstr>
      <vt:lpstr>Acrobat Document</vt:lpstr>
      <vt:lpstr>Screening, Brief Intervention, and Referral to Treatment (SBIRT) Core Curriculum:  Screening for Substance Use in Clinical Settings</vt:lpstr>
      <vt:lpstr>Goals for Today</vt:lpstr>
      <vt:lpstr>SBIRT in Clinical Settings</vt:lpstr>
      <vt:lpstr>Why Screen Universally?</vt:lpstr>
      <vt:lpstr>Why Screen Universally?</vt:lpstr>
      <vt:lpstr>Prescreening Results</vt:lpstr>
      <vt:lpstr>Screening in a Clinical Setting</vt:lpstr>
      <vt:lpstr>When Screening, Remember To… </vt:lpstr>
      <vt:lpstr>PowerPoint Presentation</vt:lpstr>
      <vt:lpstr>Prescreening Approaches: Alcohol</vt:lpstr>
      <vt:lpstr>Prescreening Approaches: Alcohol</vt:lpstr>
      <vt:lpstr>Clarify What One Drink Is!</vt:lpstr>
      <vt:lpstr>What is “A Drink”?</vt:lpstr>
      <vt:lpstr>SBIRT in Clinical Settings</vt:lpstr>
      <vt:lpstr>AUDIT</vt:lpstr>
      <vt:lpstr>PowerPoint Presentation</vt:lpstr>
      <vt:lpstr>AUDIT Domains</vt:lpstr>
      <vt:lpstr>PowerPoint Presentation</vt:lpstr>
      <vt:lpstr>AUDIT Scoring Directs Next Steps</vt:lpstr>
      <vt:lpstr>AUDIT Outcomes</vt:lpstr>
      <vt:lpstr>Learning Exercise</vt:lpstr>
      <vt:lpstr>Learning Exercise</vt:lpstr>
      <vt:lpstr>Screening for Drugs and Using the DAST-10</vt:lpstr>
      <vt:lpstr>PowerPoint Presentation</vt:lpstr>
      <vt:lpstr>Prescription Drug Misuse</vt:lpstr>
      <vt:lpstr>DAST-10</vt:lpstr>
      <vt:lpstr>PowerPoint Presentation</vt:lpstr>
      <vt:lpstr>DAST-10 Scoring Directs Next Steps</vt:lpstr>
      <vt:lpstr>PowerPoint Presentation</vt:lpstr>
      <vt:lpstr>DAST-10 Outcomes</vt:lpstr>
      <vt:lpstr>Impact of Screening</vt:lpstr>
      <vt:lpstr>Impact of Screening</vt:lpstr>
      <vt:lpstr>Key Points for Screening</vt:lpstr>
      <vt:lpstr>Screening Informs the  SBIRT Intervention</vt:lpstr>
      <vt:lpstr>What’s Next? SBIRT</vt:lpstr>
      <vt:lpstr>Acknowledgements</vt:lpstr>
      <vt:lpstr>Acknowledgements</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Kosobucki, Mary A</dc:creator>
  <cp:lastModifiedBy>Kosobucki, Mary A</cp:lastModifiedBy>
  <cp:revision>277</cp:revision>
  <dcterms:created xsi:type="dcterms:W3CDTF">2017-12-20T18:56:29Z</dcterms:created>
  <dcterms:modified xsi:type="dcterms:W3CDTF">2018-07-26T21:44:38Z</dcterms:modified>
</cp:coreProperties>
</file>