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handoutMasterIdLst>
    <p:handoutMasterId r:id="rId38"/>
  </p:handoutMasterIdLst>
  <p:sldIdLst>
    <p:sldId id="258" r:id="rId2"/>
    <p:sldId id="259" r:id="rId3"/>
    <p:sldId id="260" r:id="rId4"/>
    <p:sldId id="307" r:id="rId5"/>
    <p:sldId id="308" r:id="rId6"/>
    <p:sldId id="261" r:id="rId7"/>
    <p:sldId id="262" r:id="rId8"/>
    <p:sldId id="265" r:id="rId9"/>
    <p:sldId id="298" r:id="rId10"/>
    <p:sldId id="309" r:id="rId11"/>
    <p:sldId id="310" r:id="rId12"/>
    <p:sldId id="293" r:id="rId13"/>
    <p:sldId id="294" r:id="rId14"/>
    <p:sldId id="295" r:id="rId15"/>
    <p:sldId id="299" r:id="rId16"/>
    <p:sldId id="296" r:id="rId17"/>
    <p:sldId id="301" r:id="rId18"/>
    <p:sldId id="300" r:id="rId19"/>
    <p:sldId id="311" r:id="rId20"/>
    <p:sldId id="312" r:id="rId21"/>
    <p:sldId id="313" r:id="rId22"/>
    <p:sldId id="303" r:id="rId23"/>
    <p:sldId id="304" r:id="rId24"/>
    <p:sldId id="305" r:id="rId25"/>
    <p:sldId id="297" r:id="rId26"/>
    <p:sldId id="314" r:id="rId27"/>
    <p:sldId id="315" r:id="rId28"/>
    <p:sldId id="321" r:id="rId29"/>
    <p:sldId id="316" r:id="rId30"/>
    <p:sldId id="317" r:id="rId31"/>
    <p:sldId id="318" r:id="rId32"/>
    <p:sldId id="319" r:id="rId33"/>
    <p:sldId id="320" r:id="rId34"/>
    <p:sldId id="323" r:id="rId35"/>
    <p:sldId id="32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FFFF00"/>
    <a:srgbClr val="FFFF66"/>
    <a:srgbClr val="0000FF"/>
    <a:srgbClr val="E7F6FF"/>
    <a:srgbClr val="CCECFF"/>
    <a:srgbClr val="99CCFF"/>
    <a:srgbClr val="2F5597"/>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652" autoAdjust="0"/>
  </p:normalViewPr>
  <p:slideViewPr>
    <p:cSldViewPr snapToGrid="0">
      <p:cViewPr varScale="1">
        <p:scale>
          <a:sx n="88" d="100"/>
          <a:sy n="88" d="100"/>
        </p:scale>
        <p:origin x="1171" y="72"/>
      </p:cViewPr>
      <p:guideLst/>
    </p:cSldViewPr>
  </p:slideViewPr>
  <p:notesTextViewPr>
    <p:cViewPr>
      <p:scale>
        <a:sx n="150" d="100"/>
        <a:sy n="150" d="100"/>
      </p:scale>
      <p:origin x="0" y="0"/>
    </p:cViewPr>
  </p:notesTextViewPr>
  <p:notesViewPr>
    <p:cSldViewPr snapToGrid="0">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view3D>
      <c:rotX val="15"/>
      <c:hPercent val="52"/>
      <c:rotY val="20"/>
      <c:depthPercent val="160"/>
      <c:rAngAx val="1"/>
    </c:view3D>
    <c:floor>
      <c:thickness val="0"/>
    </c:floor>
    <c:sideWall>
      <c:thickness val="0"/>
    </c:sideWall>
    <c:backWall>
      <c:thickness val="0"/>
    </c:backWall>
    <c:plotArea>
      <c:layout>
        <c:manualLayout>
          <c:layoutTarget val="inner"/>
          <c:xMode val="edge"/>
          <c:yMode val="edge"/>
          <c:x val="0.14975247524752489"/>
          <c:y val="0.1078838174273859"/>
          <c:w val="0.82425742574257421"/>
          <c:h val="0.78008298755186667"/>
        </c:manualLayout>
      </c:layout>
      <c:bar3DChart>
        <c:barDir val="col"/>
        <c:grouping val="percentStacked"/>
        <c:varyColors val="0"/>
        <c:ser>
          <c:idx val="0"/>
          <c:order val="0"/>
          <c:tx>
            <c:strRef>
              <c:f>Sheet1!$A$2</c:f>
              <c:strCache>
                <c:ptCount val="1"/>
                <c:pt idx="0">
                  <c:v>High Risk Drinkers</c:v>
                </c:pt>
              </c:strCache>
            </c:strRef>
          </c:tx>
          <c:invertIfNegative val="0"/>
          <c:cat>
            <c:strRef>
              <c:f>Sheet1!$B$1:$G$1</c:f>
              <c:strCache>
                <c:ptCount val="6"/>
                <c:pt idx="0">
                  <c:v>Health</c:v>
                </c:pt>
                <c:pt idx="1">
                  <c:v>Belligerence</c:v>
                </c:pt>
                <c:pt idx="2">
                  <c:v>Spouse</c:v>
                </c:pt>
                <c:pt idx="3">
                  <c:v>Job</c:v>
                </c:pt>
                <c:pt idx="4">
                  <c:v>Friends</c:v>
                </c:pt>
                <c:pt idx="5">
                  <c:v>Accidents</c:v>
                </c:pt>
              </c:strCache>
            </c:strRef>
          </c:cat>
          <c:val>
            <c:numRef>
              <c:f>Sheet1!$B$2:$G$2</c:f>
              <c:numCache>
                <c:formatCode>General</c:formatCode>
                <c:ptCount val="6"/>
                <c:pt idx="0">
                  <c:v>28</c:v>
                </c:pt>
                <c:pt idx="1">
                  <c:v>38</c:v>
                </c:pt>
                <c:pt idx="2">
                  <c:v>33</c:v>
                </c:pt>
                <c:pt idx="3">
                  <c:v>41</c:v>
                </c:pt>
                <c:pt idx="4">
                  <c:v>20</c:v>
                </c:pt>
                <c:pt idx="5">
                  <c:v>45</c:v>
                </c:pt>
              </c:numCache>
            </c:numRef>
          </c:val>
        </c:ser>
        <c:ser>
          <c:idx val="1"/>
          <c:order val="1"/>
          <c:tx>
            <c:strRef>
              <c:f>Sheet1!$A$3</c:f>
              <c:strCache>
                <c:ptCount val="1"/>
                <c:pt idx="0">
                  <c:v>Moderate Drinkers</c:v>
                </c:pt>
              </c:strCache>
            </c:strRef>
          </c:tx>
          <c:spPr>
            <a:solidFill>
              <a:srgbClr val="525E49"/>
            </a:solidFill>
          </c:spPr>
          <c:invertIfNegative val="1"/>
          <c:dLbls>
            <c:dLbl>
              <c:idx val="0"/>
              <c:layout>
                <c:manualLayout>
                  <c:x val="-5.5978310858911346E-3"/>
                  <c:y val="0.43544589938643158"/>
                </c:manualLayout>
              </c:layout>
              <c:showLegendKey val="0"/>
              <c:showVal val="0"/>
              <c:showCatName val="1"/>
              <c:showSerName val="0"/>
              <c:showPercent val="0"/>
              <c:showBubbleSize val="0"/>
              <c:extLst>
                <c:ext xmlns:c15="http://schemas.microsoft.com/office/drawing/2012/chart" uri="{CE6537A1-D6FC-4f65-9D91-7224C49458BB}"/>
              </c:extLst>
            </c:dLbl>
            <c:dLbl>
              <c:idx val="1"/>
              <c:layout>
                <c:manualLayout>
                  <c:x val="-3.3330329653299901E-3"/>
                  <c:y val="0.50635226646400522"/>
                </c:manualLayout>
              </c:layout>
              <c:tx>
                <c:rich>
                  <a:bodyPr/>
                  <a:lstStyle/>
                  <a:p>
                    <a:r>
                      <a:rPr lang="en-US" sz="1600" dirty="0" smtClean="0">
                        <a:latin typeface="Century Gothic" pitchFamily="34" charset="0"/>
                      </a:rPr>
                      <a:t>Aggression</a:t>
                    </a:r>
                    <a:endParaRPr lang="en-US" dirty="0"/>
                  </a:p>
                </c:rich>
              </c:tx>
              <c:showLegendKey val="0"/>
              <c:showVal val="0"/>
              <c:showCatName val="1"/>
              <c:showSerName val="0"/>
              <c:showPercent val="0"/>
              <c:showBubbleSize val="0"/>
              <c:extLst>
                <c:ext xmlns:c15="http://schemas.microsoft.com/office/drawing/2012/chart" uri="{CE6537A1-D6FC-4f65-9D91-7224C49458BB}"/>
              </c:extLst>
            </c:dLbl>
            <c:dLbl>
              <c:idx val="2"/>
              <c:layout>
                <c:manualLayout>
                  <c:x val="8.9335521695393886E-3"/>
                  <c:y val="0.48160023115043488"/>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2.1138138459291661E-3"/>
                  <c:y val="0.50020026450028343"/>
                </c:manualLayout>
              </c:layout>
              <c:showLegendKey val="0"/>
              <c:showVal val="0"/>
              <c:showCatName val="1"/>
              <c:showSerName val="0"/>
              <c:showPercent val="0"/>
              <c:showBubbleSize val="0"/>
              <c:extLst>
                <c:ext xmlns:c15="http://schemas.microsoft.com/office/drawing/2012/chart" uri="{CE6537A1-D6FC-4f65-9D91-7224C49458BB}"/>
              </c:extLst>
            </c:dLbl>
            <c:dLbl>
              <c:idx val="4"/>
              <c:layout>
                <c:manualLayout>
                  <c:x val="-4.1105641245013586E-3"/>
                  <c:y val="0.41173705694771251"/>
                </c:manualLayout>
              </c:layout>
              <c:showLegendKey val="0"/>
              <c:showVal val="0"/>
              <c:showCatName val="1"/>
              <c:showSerName val="0"/>
              <c:showPercent val="0"/>
              <c:showBubbleSize val="0"/>
              <c:extLst>
                <c:ext xmlns:c15="http://schemas.microsoft.com/office/drawing/2012/chart" uri="{CE6537A1-D6FC-4f65-9D91-7224C49458BB}">
                  <c15:layout>
                    <c:manualLayout>
                      <c:w val="8.6325411418642542E-2"/>
                      <c:h val="7.1603776285431284E-2"/>
                    </c:manualLayout>
                  </c15:layout>
                </c:ext>
              </c:extLst>
            </c:dLbl>
            <c:dLbl>
              <c:idx val="5"/>
              <c:layout>
                <c:manualLayout>
                  <c:x val="6.2795749373571923E-3"/>
                  <c:y val="0.54534920335033676"/>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600">
                    <a:latin typeface="Century Gothic"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Health</c:v>
                </c:pt>
                <c:pt idx="1">
                  <c:v>Belligerence</c:v>
                </c:pt>
                <c:pt idx="2">
                  <c:v>Spouse</c:v>
                </c:pt>
                <c:pt idx="3">
                  <c:v>Job</c:v>
                </c:pt>
                <c:pt idx="4">
                  <c:v>Friends</c:v>
                </c:pt>
                <c:pt idx="5">
                  <c:v>Accidents</c:v>
                </c:pt>
              </c:strCache>
            </c:strRef>
          </c:cat>
          <c:val>
            <c:numRef>
              <c:f>Sheet1!$B$3:$G$3</c:f>
              <c:numCache>
                <c:formatCode>General</c:formatCode>
                <c:ptCount val="6"/>
                <c:pt idx="0">
                  <c:v>57</c:v>
                </c:pt>
                <c:pt idx="1">
                  <c:v>58</c:v>
                </c:pt>
                <c:pt idx="2">
                  <c:v>61</c:v>
                </c:pt>
                <c:pt idx="3">
                  <c:v>50</c:v>
                </c:pt>
                <c:pt idx="4">
                  <c:v>66</c:v>
                </c:pt>
                <c:pt idx="5">
                  <c:v>55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2"/>
          <c:tx>
            <c:strRef>
              <c:f>Sheet1!$A$4</c:f>
              <c:strCache>
                <c:ptCount val="1"/>
                <c:pt idx="0">
                  <c:v>Light Drinkers</c:v>
                </c:pt>
              </c:strCache>
            </c:strRef>
          </c:tx>
          <c:spPr>
            <a:solidFill>
              <a:srgbClr val="E5C4AD"/>
            </a:solidFill>
          </c:spPr>
          <c:invertIfNegative val="0"/>
          <c:cat>
            <c:strRef>
              <c:f>Sheet1!$B$1:$G$1</c:f>
              <c:strCache>
                <c:ptCount val="6"/>
                <c:pt idx="0">
                  <c:v>Health</c:v>
                </c:pt>
                <c:pt idx="1">
                  <c:v>Belligerence</c:v>
                </c:pt>
                <c:pt idx="2">
                  <c:v>Spouse</c:v>
                </c:pt>
                <c:pt idx="3">
                  <c:v>Job</c:v>
                </c:pt>
                <c:pt idx="4">
                  <c:v>Friends</c:v>
                </c:pt>
                <c:pt idx="5">
                  <c:v>Accidents</c:v>
                </c:pt>
              </c:strCache>
            </c:strRef>
          </c:cat>
          <c:val>
            <c:numRef>
              <c:f>Sheet1!$B$4:$G$4</c:f>
              <c:numCache>
                <c:formatCode>General</c:formatCode>
                <c:ptCount val="6"/>
                <c:pt idx="0">
                  <c:v>15</c:v>
                </c:pt>
                <c:pt idx="1">
                  <c:v>4</c:v>
                </c:pt>
                <c:pt idx="2">
                  <c:v>6</c:v>
                </c:pt>
                <c:pt idx="3">
                  <c:v>9</c:v>
                </c:pt>
                <c:pt idx="4">
                  <c:v>14</c:v>
                </c:pt>
                <c:pt idx="5">
                  <c:v>0</c:v>
                </c:pt>
              </c:numCache>
            </c:numRef>
          </c:val>
        </c:ser>
        <c:dLbls>
          <c:showLegendKey val="0"/>
          <c:showVal val="0"/>
          <c:showCatName val="0"/>
          <c:showSerName val="0"/>
          <c:showPercent val="0"/>
          <c:showBubbleSize val="0"/>
        </c:dLbls>
        <c:gapWidth val="50"/>
        <c:gapDepth val="30"/>
        <c:shape val="box"/>
        <c:axId val="311460752"/>
        <c:axId val="311461312"/>
        <c:axId val="0"/>
      </c:bar3DChart>
      <c:catAx>
        <c:axId val="311460752"/>
        <c:scaling>
          <c:orientation val="minMax"/>
        </c:scaling>
        <c:delete val="1"/>
        <c:axPos val="b"/>
        <c:numFmt formatCode="General" sourceLinked="0"/>
        <c:majorTickMark val="out"/>
        <c:minorTickMark val="none"/>
        <c:tickLblPos val="none"/>
        <c:crossAx val="311461312"/>
        <c:crosses val="autoZero"/>
        <c:auto val="0"/>
        <c:lblAlgn val="ctr"/>
        <c:lblOffset val="100"/>
        <c:noMultiLvlLbl val="0"/>
      </c:catAx>
      <c:valAx>
        <c:axId val="311461312"/>
        <c:scaling>
          <c:orientation val="minMax"/>
        </c:scaling>
        <c:delete val="0"/>
        <c:axPos val="l"/>
        <c:numFmt formatCode="0%" sourceLinked="1"/>
        <c:majorTickMark val="none"/>
        <c:minorTickMark val="none"/>
        <c:tickLblPos val="nextTo"/>
        <c:txPr>
          <a:bodyPr rot="0" vert="horz"/>
          <a:lstStyle/>
          <a:p>
            <a:pPr>
              <a:defRPr sz="1600">
                <a:latin typeface="Century Gothic" pitchFamily="34" charset="0"/>
              </a:defRPr>
            </a:pPr>
            <a:endParaRPr lang="en-US"/>
          </a:p>
        </c:txPr>
        <c:crossAx val="311460752"/>
        <c:crosses val="autoZero"/>
        <c:crossBetween val="between"/>
      </c:valAx>
      <c:spPr>
        <a:noFill/>
        <a:ln w="25400">
          <a:noFill/>
        </a:ln>
      </c:spPr>
    </c:plotArea>
    <c:legend>
      <c:legendPos val="t"/>
      <c:layout>
        <c:manualLayout>
          <c:xMode val="edge"/>
          <c:yMode val="edge"/>
          <c:x val="0.16722293184650003"/>
          <c:y val="2.2551735692103764E-3"/>
          <c:w val="0.76592901235482558"/>
          <c:h val="7.0044660821182839E-2"/>
        </c:manualLayout>
      </c:layout>
      <c:overlay val="0"/>
      <c:txPr>
        <a:bodyPr/>
        <a:lstStyle/>
        <a:p>
          <a:pPr>
            <a:defRPr>
              <a:latin typeface="Century Gothic"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27260" cy="458788"/>
          </a:xfrm>
          <a:prstGeom prst="rect">
            <a:avLst/>
          </a:prstGeom>
        </p:spPr>
        <p:txBody>
          <a:bodyPr vert="horz" lIns="91440" tIns="45720" rIns="91440" bIns="45720" rtlCol="0"/>
          <a:lstStyle>
            <a:lvl1pPr algn="l">
              <a:defRPr sz="1200"/>
            </a:lvl1pPr>
          </a:lstStyle>
          <a:p>
            <a:r>
              <a:rPr lang="en-US" smtClean="0">
                <a:latin typeface="Arial" panose="020B0604020202020204" pitchFamily="34" charset="0"/>
                <a:cs typeface="Arial" panose="020B0604020202020204" pitchFamily="34" charset="0"/>
              </a:rPr>
              <a:t>SBIRT Core Curriculum: What is SBIRT and Why Use It? (Module 1)</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B257FF-A16A-4CD6-933B-40EDF0BD3B58}" type="slidenum">
              <a:rPr lang="en-US" smtClean="0"/>
              <a:t>‹#›</a:t>
            </a:fld>
            <a:endParaRPr lang="en-US"/>
          </a:p>
        </p:txBody>
      </p:sp>
    </p:spTree>
    <p:extLst>
      <p:ext uri="{BB962C8B-B14F-4D97-AF65-F5344CB8AC3E}">
        <p14:creationId xmlns:p14="http://schemas.microsoft.com/office/powerpoint/2010/main" val="1755157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303523"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smtClean="0"/>
              <a:t>SBIRT Core Curriculum: What is SBIRT and Why Use It? (Module 1)</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12E20-193A-47A8-9887-933A1E81EC68}" type="slidenum">
              <a:rPr lang="en-US" smtClean="0"/>
              <a:t>‹#›</a:t>
            </a:fld>
            <a:endParaRPr lang="en-US"/>
          </a:p>
        </p:txBody>
      </p:sp>
    </p:spTree>
    <p:extLst>
      <p:ext uri="{BB962C8B-B14F-4D97-AF65-F5344CB8AC3E}">
        <p14:creationId xmlns:p14="http://schemas.microsoft.com/office/powerpoint/2010/main" val="41515036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b="0" dirty="0" smtClean="0">
                <a:solidFill>
                  <a:srgbClr val="000000"/>
                </a:solidFill>
              </a:rPr>
              <a:t>Welcome to the </a:t>
            </a:r>
            <a:r>
              <a:rPr lang="en-US" altLang="en-US" b="0" baseline="0" dirty="0" smtClean="0">
                <a:solidFill>
                  <a:srgbClr val="000000"/>
                </a:solidFill>
              </a:rPr>
              <a:t>“Screening, Brief Intervention, and Referral to Treatment Core Curriculum.” This is the first of four modules that you will be taking about SBIRT.</a:t>
            </a:r>
          </a:p>
          <a:p>
            <a:endParaRPr lang="en-US" dirty="0"/>
          </a:p>
        </p:txBody>
      </p:sp>
      <p:sp>
        <p:nvSpPr>
          <p:cNvPr id="4" name="Slide Number Placeholder 3"/>
          <p:cNvSpPr>
            <a:spLocks noGrp="1"/>
          </p:cNvSpPr>
          <p:nvPr>
            <p:ph type="sldNum" sz="quarter" idx="10"/>
          </p:nvPr>
        </p:nvSpPr>
        <p:spPr/>
        <p:txBody>
          <a:bodyPr/>
          <a:lstStyle/>
          <a:p>
            <a:fld id="{ADA505B3-6DBD-499E-BA03-EFC757D9F33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SBIRT Core Curriculum: What is SBIRT and Why Use It? (Module 1)</a:t>
            </a:r>
            <a:endParaRPr lang="en-US" dirty="0"/>
          </a:p>
        </p:txBody>
      </p:sp>
    </p:spTree>
    <p:extLst>
      <p:ext uri="{BB962C8B-B14F-4D97-AF65-F5344CB8AC3E}">
        <p14:creationId xmlns:p14="http://schemas.microsoft.com/office/powerpoint/2010/main" val="28031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smtClean="0"/>
              <a:t>While there are lots of challenges, there is also a lot of optimism</a:t>
            </a:r>
            <a:r>
              <a:rPr lang="en-US" baseline="0" dirty="0" smtClean="0"/>
              <a:t> about reducing misuse and addiction – including use of programs like SBIRT to prevent substance use disorders. </a:t>
            </a:r>
          </a:p>
          <a:p>
            <a:pPr>
              <a:lnSpc>
                <a:spcPct val="100000"/>
              </a:lnSpc>
              <a:spcBef>
                <a:spcPts val="0"/>
              </a:spcBef>
              <a:spcAft>
                <a:spcPts val="0"/>
              </a:spcAft>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_______________________</a:t>
            </a:r>
          </a:p>
          <a:p>
            <a:pPr>
              <a:lnSpc>
                <a:spcPct val="100000"/>
              </a:lnSpc>
              <a:spcBef>
                <a:spcPts val="0"/>
              </a:spcBef>
              <a:spcAft>
                <a:spcPts val="0"/>
              </a:spcAft>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Source: Slide deck from January 30, 2017 presentation to SAMHSA Grantee by V. Murthy &amp; K. </a:t>
            </a:r>
            <a:r>
              <a:rPr lang="en-US" b="0" i="0" baseline="0" dirty="0" err="1" smtClean="0"/>
              <a:t>Enomoto</a:t>
            </a:r>
            <a:r>
              <a:rPr lang="en-US" b="0" i="0" baseline="0" dirty="0" smtClean="0"/>
              <a:t>.</a:t>
            </a:r>
            <a:endParaRPr lang="en-US" b="0" i="0" dirty="0" smtClean="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10</a:t>
            </a:fld>
            <a:endParaRPr lang="en-US"/>
          </a:p>
        </p:txBody>
      </p:sp>
    </p:spTree>
    <p:extLst>
      <p:ext uri="{BB962C8B-B14F-4D97-AF65-F5344CB8AC3E}">
        <p14:creationId xmlns:p14="http://schemas.microsoft.com/office/powerpoint/2010/main" val="20142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report notes, a</a:t>
            </a:r>
            <a:r>
              <a:rPr lang="en-US" dirty="0" smtClean="0"/>
              <a:t>n important starting</a:t>
            </a:r>
            <a:r>
              <a:rPr lang="en-US" baseline="0" dirty="0" smtClean="0"/>
              <a:t> point is to understand the difference between “misuse” and “substance use disorder,” which is more commonly known as addiction or dependence. </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11</a:t>
            </a:fld>
            <a:endParaRPr lang="en-US"/>
          </a:p>
        </p:txBody>
      </p:sp>
    </p:spTree>
    <p:extLst>
      <p:ext uri="{BB962C8B-B14F-4D97-AF65-F5344CB8AC3E}">
        <p14:creationId xmlns:p14="http://schemas.microsoft.com/office/powerpoint/2010/main" val="820513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this slide is busy, the descriptions in the Surgeon General’s report provide an important perspective on the continuum of substance use status. </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12</a:t>
            </a:fld>
            <a:endParaRPr lang="en-US"/>
          </a:p>
        </p:txBody>
      </p:sp>
    </p:spTree>
    <p:extLst>
      <p:ext uri="{BB962C8B-B14F-4D97-AF65-F5344CB8AC3E}">
        <p14:creationId xmlns:p14="http://schemas.microsoft.com/office/powerpoint/2010/main" val="198479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As outlined on the</a:t>
            </a:r>
            <a:r>
              <a:rPr lang="en-US" sz="1400" kern="1200" baseline="0" dirty="0" smtClean="0">
                <a:solidFill>
                  <a:schemeClr val="tx1"/>
                </a:solidFill>
                <a:effectLst/>
                <a:latin typeface="+mn-lt"/>
                <a:ea typeface="+mn-ea"/>
                <a:cs typeface="+mn-cs"/>
              </a:rPr>
              <a:t> slide, there is a long list of potential risks associated with hazardous substance use, which, in turn, makes it an important clinical issue to address. </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13</a:t>
            </a:fld>
            <a:endParaRPr lang="en-US"/>
          </a:p>
        </p:txBody>
      </p:sp>
    </p:spTree>
    <p:extLst>
      <p:ext uri="{BB962C8B-B14F-4D97-AF65-F5344CB8AC3E}">
        <p14:creationId xmlns:p14="http://schemas.microsoft.com/office/powerpoint/2010/main" val="238495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Accidents are a leading risk related to “substance misuse” and “substance use disorders,” including</a:t>
            </a:r>
            <a:r>
              <a:rPr lang="en-US" baseline="0" dirty="0" smtClean="0"/>
              <a:t> not only those associated with driving under the influence, but other accidents and injuries as well.</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14</a:t>
            </a:fld>
            <a:endParaRPr lang="en-US"/>
          </a:p>
        </p:txBody>
      </p:sp>
    </p:spTree>
    <p:extLst>
      <p:ext uri="{BB962C8B-B14F-4D97-AF65-F5344CB8AC3E}">
        <p14:creationId xmlns:p14="http://schemas.microsoft.com/office/powerpoint/2010/main" val="283055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The medical and psychiatric consequences of high-risk drinking are also well documented. Nearly all systems of the body can be adversely affected by risky or dependent levels of drinking. Growing</a:t>
            </a:r>
            <a:r>
              <a:rPr lang="en-US" sz="1400" kern="1200" baseline="0" dirty="0" smtClean="0">
                <a:solidFill>
                  <a:schemeClr val="tx1"/>
                </a:solidFill>
                <a:effectLst/>
                <a:latin typeface="+mn-lt"/>
                <a:ea typeface="+mn-ea"/>
                <a:cs typeface="+mn-cs"/>
              </a:rPr>
              <a:t> evidence also points to the health consequences of drug misuse and abuse</a:t>
            </a:r>
            <a:r>
              <a:rPr lang="en-US" sz="1400" kern="1200" dirty="0" smtClean="0">
                <a:solidFill>
                  <a:schemeClr val="tx1"/>
                </a:solidFill>
                <a:effectLst/>
                <a:latin typeface="+mn-lt"/>
                <a:ea typeface="+mn-ea"/>
                <a:cs typeface="+mn-cs"/>
              </a:rPr>
              <a:t>.</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15</a:t>
            </a:fld>
            <a:endParaRPr lang="en-US"/>
          </a:p>
        </p:txBody>
      </p:sp>
    </p:spTree>
    <p:extLst>
      <p:ext uri="{BB962C8B-B14F-4D97-AF65-F5344CB8AC3E}">
        <p14:creationId xmlns:p14="http://schemas.microsoft.com/office/powerpoint/2010/main" val="415427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The risk</a:t>
            </a:r>
            <a:r>
              <a:rPr lang="en-US" sz="1400" kern="1200" baseline="0" dirty="0" smtClean="0">
                <a:solidFill>
                  <a:schemeClr val="tx1"/>
                </a:solidFill>
                <a:effectLst/>
                <a:latin typeface="+mn-lt"/>
                <a:ea typeface="+mn-ea"/>
                <a:cs typeface="+mn-cs"/>
              </a:rPr>
              <a:t> of experiencing n</a:t>
            </a:r>
            <a:r>
              <a:rPr lang="en-US" sz="1400" kern="1200" dirty="0" smtClean="0">
                <a:solidFill>
                  <a:schemeClr val="tx1"/>
                </a:solidFill>
                <a:effectLst/>
                <a:latin typeface="+mn-lt"/>
                <a:ea typeface="+mn-ea"/>
                <a:cs typeface="+mn-cs"/>
              </a:rPr>
              <a:t>egative personal, social, and economic effects is also considerably higher</a:t>
            </a:r>
            <a:r>
              <a:rPr lang="en-US" sz="1400" kern="1200" baseline="0" dirty="0" smtClean="0">
                <a:solidFill>
                  <a:schemeClr val="tx1"/>
                </a:solidFill>
                <a:effectLst/>
                <a:latin typeface="+mn-lt"/>
                <a:ea typeface="+mn-ea"/>
                <a:cs typeface="+mn-cs"/>
              </a:rPr>
              <a:t> for </a:t>
            </a:r>
            <a:r>
              <a:rPr lang="en-US" sz="1400" kern="1200" dirty="0" smtClean="0">
                <a:solidFill>
                  <a:schemeClr val="tx1"/>
                </a:solidFill>
                <a:effectLst/>
                <a:latin typeface="+mn-lt"/>
                <a:ea typeface="+mn-ea"/>
                <a:cs typeface="+mn-cs"/>
              </a:rPr>
              <a:t>both moderate</a:t>
            </a:r>
            <a:r>
              <a:rPr lang="en-US" sz="1400" kern="1200" baseline="0" dirty="0" smtClean="0">
                <a:solidFill>
                  <a:schemeClr val="tx1"/>
                </a:solidFill>
                <a:effectLst/>
                <a:latin typeface="+mn-lt"/>
                <a:ea typeface="+mn-ea"/>
                <a:cs typeface="+mn-cs"/>
              </a:rPr>
              <a:t> and higher-risk drinkers compared to those who are light drinkers. The evidence indicates that moderate-risk and high-risk drinkers account for the most problems.</a:t>
            </a:r>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16</a:t>
            </a:fld>
            <a:endParaRPr lang="en-US"/>
          </a:p>
        </p:txBody>
      </p:sp>
    </p:spTree>
    <p:extLst>
      <p:ext uri="{BB962C8B-B14F-4D97-AF65-F5344CB8AC3E}">
        <p14:creationId xmlns:p14="http://schemas.microsoft.com/office/powerpoint/2010/main" val="153954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Let’s go back to definitions</a:t>
            </a:r>
            <a:r>
              <a:rPr lang="en-US" altLang="en-US" baseline="0" dirty="0" smtClean="0"/>
              <a:t> of “substance use” and “substance use disorders” and think some more about SBIRT in practice. </a:t>
            </a:r>
          </a:p>
          <a:p>
            <a:pPr eaLnBrk="1" hangingPunct="1">
              <a:spcBef>
                <a:spcPct val="0"/>
              </a:spcBef>
            </a:pPr>
            <a:endParaRPr lang="en-US" altLang="en-US" baseline="0" dirty="0" smtClean="0"/>
          </a:p>
          <a:p>
            <a:pPr eaLnBrk="1" hangingPunct="1">
              <a:spcBef>
                <a:spcPct val="0"/>
              </a:spcBef>
            </a:pPr>
            <a:r>
              <a:rPr lang="en-US" altLang="en-US" dirty="0" smtClean="0"/>
              <a:t>This graphic represents the </a:t>
            </a:r>
            <a:r>
              <a:rPr lang="en-US" altLang="en-US" baseline="0" dirty="0" smtClean="0"/>
              <a:t>traditional continuum, which </a:t>
            </a:r>
            <a:r>
              <a:rPr lang="en-US" altLang="en-US" dirty="0" smtClean="0"/>
              <a:t>really only recognizes abstinence and “responsible use” </a:t>
            </a:r>
            <a:r>
              <a:rPr lang="en-US" altLang="en-US" u="sng" dirty="0" smtClean="0"/>
              <a:t>and</a:t>
            </a:r>
            <a:r>
              <a:rPr lang="en-US" altLang="en-US" dirty="0" smtClean="0"/>
              <a:t> addiction. You</a:t>
            </a:r>
            <a:r>
              <a:rPr lang="en-US" altLang="en-US" baseline="0" dirty="0" smtClean="0"/>
              <a:t> either </a:t>
            </a:r>
            <a:r>
              <a:rPr lang="en-US" altLang="en-US" dirty="0" smtClean="0"/>
              <a:t>have</a:t>
            </a:r>
            <a:r>
              <a:rPr lang="en-US" altLang="en-US" baseline="0" dirty="0" smtClean="0"/>
              <a:t> a problem or you don’t.</a:t>
            </a:r>
            <a:endParaRPr lang="en-US" altLang="en-US" dirty="0" smtClean="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17</a:t>
            </a:fld>
            <a:endParaRPr lang="en-US"/>
          </a:p>
        </p:txBody>
      </p:sp>
    </p:spTree>
    <p:extLst>
      <p:ext uri="{BB962C8B-B14F-4D97-AF65-F5344CB8AC3E}">
        <p14:creationId xmlns:p14="http://schemas.microsoft.com/office/powerpoint/2010/main" val="4208381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What we</a:t>
            </a:r>
            <a:r>
              <a:rPr lang="en-US" altLang="en-US" baseline="0" dirty="0" smtClean="0"/>
              <a:t> understand today is that the continuum includes misuse or high risk </a:t>
            </a:r>
            <a:r>
              <a:rPr lang="en-US" altLang="en-US" baseline="0" dirty="0" smtClean="0"/>
              <a:t>use – substance </a:t>
            </a:r>
            <a:r>
              <a:rPr lang="en-US" altLang="en-US" baseline="0" dirty="0" smtClean="0"/>
              <a:t>use that is potentially harmful to the person.</a:t>
            </a:r>
            <a:endParaRPr lang="en-US" altLang="en-US" dirty="0" smtClean="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18</a:t>
            </a:fld>
            <a:endParaRPr lang="en-US"/>
          </a:p>
        </p:txBody>
      </p:sp>
    </p:spTree>
    <p:extLst>
      <p:ext uri="{BB962C8B-B14F-4D97-AF65-F5344CB8AC3E}">
        <p14:creationId xmlns:p14="http://schemas.microsoft.com/office/powerpoint/2010/main" val="247572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spcAft>
                <a:spcPts val="0"/>
              </a:spcAft>
            </a:pPr>
            <a:r>
              <a:rPr lang="en-US" altLang="en-US" dirty="0" smtClean="0"/>
              <a:t>Looking</a:t>
            </a:r>
            <a:r>
              <a:rPr lang="en-US" altLang="en-US" baseline="0" dirty="0" smtClean="0"/>
              <a:t> at it another way, consider the dots as the total adult population in the U.S.</a:t>
            </a:r>
            <a:endParaRPr lang="en-US" altLang="en-US" dirty="0" smtClean="0"/>
          </a:p>
          <a:p>
            <a:pPr eaLnBrk="1" hangingPunct="1">
              <a:lnSpc>
                <a:spcPct val="100000"/>
              </a:lnSpc>
              <a:spcBef>
                <a:spcPct val="0"/>
              </a:spcBef>
              <a:spcAft>
                <a:spcPts val="0"/>
              </a:spcAft>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0" i="1" baseline="0" dirty="0" smtClean="0"/>
              <a:t>_______________________</a:t>
            </a:r>
          </a:p>
          <a:p>
            <a:pPr eaLnBrk="1" hangingPunct="1">
              <a:lnSpc>
                <a:spcPct val="100000"/>
              </a:lnSpc>
              <a:spcBef>
                <a:spcPct val="0"/>
              </a:spcBef>
              <a:spcAft>
                <a:spcPts val="0"/>
              </a:spcAft>
            </a:pPr>
            <a:endParaRPr lang="en-US" altLang="en-US" dirty="0" smtClean="0"/>
          </a:p>
          <a:p>
            <a:pPr eaLnBrk="1" hangingPunct="1">
              <a:lnSpc>
                <a:spcPct val="100000"/>
              </a:lnSpc>
              <a:spcBef>
                <a:spcPct val="0"/>
              </a:spcBef>
              <a:spcAft>
                <a:spcPts val="0"/>
              </a:spcAft>
            </a:pPr>
            <a:r>
              <a:rPr lang="en-US" altLang="en-US" dirty="0" smtClean="0"/>
              <a:t>Reference:  World Health Organization </a:t>
            </a:r>
            <a:r>
              <a:rPr lang="en-US" altLang="en-US" i="1" dirty="0" smtClean="0"/>
              <a:t>Brief Intervention for Hazardous and Harmful Drinking; </a:t>
            </a:r>
            <a:r>
              <a:rPr lang="en-US" altLang="en-US" dirty="0" smtClean="0"/>
              <a:t>Thomas F. </a:t>
            </a:r>
            <a:r>
              <a:rPr lang="en-US" altLang="en-US" dirty="0" err="1" smtClean="0"/>
              <a:t>Babor</a:t>
            </a:r>
            <a:r>
              <a:rPr lang="en-US" altLang="en-US" dirty="0" smtClean="0"/>
              <a:t> and John C. Higgins-Biddle, 2001.</a:t>
            </a:r>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19</a:t>
            </a:fld>
            <a:endParaRPr lang="en-US"/>
          </a:p>
        </p:txBody>
      </p:sp>
    </p:spTree>
    <p:extLst>
      <p:ext uri="{BB962C8B-B14F-4D97-AF65-F5344CB8AC3E}">
        <p14:creationId xmlns:p14="http://schemas.microsoft.com/office/powerpoint/2010/main" val="209391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SBIRT training is being offered at the University of Iowa with funding from the Substance Abuse and Mental Health Services Administration.</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a:t>
            </a:fld>
            <a:endParaRPr lang="en-US"/>
          </a:p>
        </p:txBody>
      </p:sp>
    </p:spTree>
    <p:extLst>
      <p:ext uri="{BB962C8B-B14F-4D97-AF65-F5344CB8AC3E}">
        <p14:creationId xmlns:p14="http://schemas.microsoft.com/office/powerpoint/2010/main" val="2010723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A reasonably</a:t>
            </a:r>
            <a:r>
              <a:rPr lang="en-US" altLang="en-US" baseline="0" dirty="0" smtClean="0"/>
              <a:t> small number (roughly 5 percent) have </a:t>
            </a:r>
            <a:r>
              <a:rPr lang="en-US" altLang="en-US" dirty="0" smtClean="0"/>
              <a:t>a diagnosable substance use disorder.</a:t>
            </a:r>
          </a:p>
          <a:p>
            <a:pPr eaLnBrk="1" hangingPunct="1">
              <a:lnSpc>
                <a:spcPct val="100000"/>
              </a:lnSpc>
              <a:spcBef>
                <a:spcPct val="0"/>
              </a:spcBef>
              <a:spcAft>
                <a:spcPts val="0"/>
              </a:spcAft>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0" i="1" baseline="0" dirty="0" smtClean="0"/>
              <a:t>_______________________</a:t>
            </a:r>
          </a:p>
          <a:p>
            <a:pPr eaLnBrk="1" hangingPunct="1">
              <a:lnSpc>
                <a:spcPct val="100000"/>
              </a:lnSpc>
              <a:spcBef>
                <a:spcPct val="0"/>
              </a:spcBef>
              <a:spcAft>
                <a:spcPts val="0"/>
              </a:spcAft>
            </a:pPr>
            <a:endParaRPr lang="en-US" altLang="en-US" dirty="0" smtClean="0"/>
          </a:p>
          <a:p>
            <a:pPr eaLnBrk="1" hangingPunct="1">
              <a:lnSpc>
                <a:spcPct val="100000"/>
              </a:lnSpc>
              <a:spcBef>
                <a:spcPct val="0"/>
              </a:spcBef>
              <a:spcAft>
                <a:spcPts val="0"/>
              </a:spcAft>
            </a:pPr>
            <a:r>
              <a:rPr lang="en-US" altLang="en-US" dirty="0" smtClean="0"/>
              <a:t>Reference:  World Health Organization </a:t>
            </a:r>
            <a:r>
              <a:rPr lang="en-US" altLang="en-US" i="1" dirty="0" smtClean="0"/>
              <a:t>Brief Intervention for Hazardous and Harmful Drinking; </a:t>
            </a:r>
            <a:r>
              <a:rPr lang="en-US" altLang="en-US" dirty="0" smtClean="0"/>
              <a:t>Thomas F. </a:t>
            </a:r>
            <a:r>
              <a:rPr lang="en-US" altLang="en-US" dirty="0" err="1" smtClean="0"/>
              <a:t>Babor</a:t>
            </a:r>
            <a:r>
              <a:rPr lang="en-US" altLang="en-US" dirty="0" smtClean="0"/>
              <a:t> and John C. Higgins-Biddle, 2001.</a:t>
            </a:r>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20</a:t>
            </a:fld>
            <a:endParaRPr lang="en-US"/>
          </a:p>
        </p:txBody>
      </p:sp>
    </p:spTree>
    <p:extLst>
      <p:ext uri="{BB962C8B-B14F-4D97-AF65-F5344CB8AC3E}">
        <p14:creationId xmlns:p14="http://schemas.microsoft.com/office/powerpoint/2010/main" val="299614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spcAft>
                <a:spcPts val="0"/>
              </a:spcAft>
            </a:pPr>
            <a:r>
              <a:rPr lang="en-US" altLang="en-US" dirty="0" smtClean="0"/>
              <a:t>A considerably</a:t>
            </a:r>
            <a:r>
              <a:rPr lang="en-US" altLang="en-US" baseline="0" dirty="0" smtClean="0"/>
              <a:t> larger number (approximately 20 percent) are misusing – meaning they are in that risky, harmful range that SBIRT targets.</a:t>
            </a:r>
            <a:endParaRPr lang="en-US" altLang="en-US" dirty="0" smtClean="0"/>
          </a:p>
          <a:p>
            <a:pPr eaLnBrk="1" hangingPunct="1">
              <a:lnSpc>
                <a:spcPct val="100000"/>
              </a:lnSpc>
              <a:spcBef>
                <a:spcPct val="0"/>
              </a:spcBef>
              <a:spcAft>
                <a:spcPts val="0"/>
              </a:spcAft>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0" i="1" baseline="0" dirty="0" smtClean="0"/>
              <a:t>_______________________</a:t>
            </a:r>
          </a:p>
          <a:p>
            <a:pPr eaLnBrk="1" hangingPunct="1">
              <a:lnSpc>
                <a:spcPct val="100000"/>
              </a:lnSpc>
              <a:spcBef>
                <a:spcPct val="0"/>
              </a:spcBef>
              <a:spcAft>
                <a:spcPts val="0"/>
              </a:spcAft>
            </a:pPr>
            <a:endParaRPr lang="en-US" altLang="en-US" dirty="0" smtClean="0"/>
          </a:p>
          <a:p>
            <a:pPr eaLnBrk="1" hangingPunct="1">
              <a:lnSpc>
                <a:spcPct val="100000"/>
              </a:lnSpc>
              <a:spcBef>
                <a:spcPct val="0"/>
              </a:spcBef>
              <a:spcAft>
                <a:spcPts val="0"/>
              </a:spcAft>
            </a:pPr>
            <a:r>
              <a:rPr lang="en-US" altLang="en-US" dirty="0" smtClean="0"/>
              <a:t>Reference:  World Health Organization </a:t>
            </a:r>
            <a:r>
              <a:rPr lang="en-US" altLang="en-US" i="1" dirty="0" smtClean="0"/>
              <a:t>Brief Intervention for Hazardous and Harmful Drinking; </a:t>
            </a:r>
            <a:r>
              <a:rPr lang="en-US" altLang="en-US" dirty="0" smtClean="0"/>
              <a:t>Thomas F. </a:t>
            </a:r>
            <a:r>
              <a:rPr lang="en-US" altLang="en-US" dirty="0" err="1" smtClean="0"/>
              <a:t>Babor</a:t>
            </a:r>
            <a:r>
              <a:rPr lang="en-US" altLang="en-US" dirty="0" smtClean="0"/>
              <a:t> and John C. Higgins-Biddle, 2001.</a:t>
            </a:r>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21</a:t>
            </a:fld>
            <a:endParaRPr lang="en-US"/>
          </a:p>
        </p:txBody>
      </p:sp>
    </p:spTree>
    <p:extLst>
      <p:ext uri="{BB962C8B-B14F-4D97-AF65-F5344CB8AC3E}">
        <p14:creationId xmlns:p14="http://schemas.microsoft.com/office/powerpoint/2010/main" val="1416483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SBIRT focuses on identifying</a:t>
            </a:r>
            <a:r>
              <a:rPr lang="en-US" sz="1400" kern="1200" baseline="0" dirty="0" smtClean="0">
                <a:solidFill>
                  <a:schemeClr val="tx1"/>
                </a:solidFill>
                <a:effectLst/>
                <a:latin typeface="+mn-lt"/>
                <a:ea typeface="+mn-ea"/>
                <a:cs typeface="+mn-cs"/>
              </a:rPr>
              <a:t> individuals who are at risk for harm. The primary focus is on providing brief interventions to those who misuse </a:t>
            </a:r>
            <a:r>
              <a:rPr lang="en-US" sz="1400" u="sng" kern="1200" baseline="0" dirty="0" smtClean="0">
                <a:solidFill>
                  <a:schemeClr val="tx1"/>
                </a:solidFill>
                <a:effectLst/>
                <a:latin typeface="+mn-lt"/>
                <a:ea typeface="+mn-ea"/>
                <a:cs typeface="+mn-cs"/>
              </a:rPr>
              <a:t>and</a:t>
            </a:r>
            <a:r>
              <a:rPr lang="en-US" sz="1400" kern="1200" baseline="0" dirty="0" smtClean="0">
                <a:solidFill>
                  <a:schemeClr val="tx1"/>
                </a:solidFill>
                <a:effectLst/>
                <a:latin typeface="+mn-lt"/>
                <a:ea typeface="+mn-ea"/>
                <a:cs typeface="+mn-cs"/>
              </a:rPr>
              <a:t> making referrals to specialty treatment for those who are at even higher risk</a:t>
            </a:r>
            <a:r>
              <a:rPr lang="en-US" sz="1400" kern="1200" dirty="0" smtClean="0">
                <a:solidFill>
                  <a:schemeClr val="tx1"/>
                </a:solidFill>
                <a:effectLst/>
                <a:latin typeface="+mn-lt"/>
                <a:ea typeface="+mn-ea"/>
                <a:cs typeface="+mn-cs"/>
              </a:rPr>
              <a:t>.</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22</a:t>
            </a:fld>
            <a:endParaRPr lang="en-US"/>
          </a:p>
        </p:txBody>
      </p:sp>
    </p:spTree>
    <p:extLst>
      <p:ext uri="{BB962C8B-B14F-4D97-AF65-F5344CB8AC3E}">
        <p14:creationId xmlns:p14="http://schemas.microsoft.com/office/powerpoint/2010/main" val="3543383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a:t>
            </a:r>
            <a:r>
              <a:rPr lang="en-US" baseline="0" dirty="0" smtClean="0"/>
              <a:t> t</a:t>
            </a:r>
            <a:r>
              <a:rPr lang="en-US" dirty="0" smtClean="0"/>
              <a:t>he main goal of SBIRT is to identify</a:t>
            </a:r>
            <a:r>
              <a:rPr lang="en-US" baseline="0" dirty="0" smtClean="0"/>
              <a:t> those individuals who are at moderate or high risk for psychosocial or health care problems and then effectively intervene.</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23</a:t>
            </a:fld>
            <a:endParaRPr lang="en-US"/>
          </a:p>
        </p:txBody>
      </p:sp>
    </p:spTree>
    <p:extLst>
      <p:ext uri="{BB962C8B-B14F-4D97-AF65-F5344CB8AC3E}">
        <p14:creationId xmlns:p14="http://schemas.microsoft.com/office/powerpoint/2010/main" val="4157867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large and ever-growing body of research evidence that supports screening</a:t>
            </a:r>
            <a:r>
              <a:rPr lang="en-US" baseline="0" dirty="0" smtClean="0"/>
              <a:t>, brief intervention, and referral to treatment. </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24</a:t>
            </a:fld>
            <a:endParaRPr lang="en-US"/>
          </a:p>
        </p:txBody>
      </p:sp>
    </p:spTree>
    <p:extLst>
      <p:ext uri="{BB962C8B-B14F-4D97-AF65-F5344CB8AC3E}">
        <p14:creationId xmlns:p14="http://schemas.microsoft.com/office/powerpoint/2010/main" val="234974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 data from SAMHSA-supported</a:t>
            </a:r>
            <a:r>
              <a:rPr lang="en-US" baseline="0" dirty="0" smtClean="0"/>
              <a:t> SBIRT programs indicate these programs are having a considerable positive impact.</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25</a:t>
            </a:fld>
            <a:endParaRPr lang="en-US"/>
          </a:p>
        </p:txBody>
      </p:sp>
    </p:spTree>
    <p:extLst>
      <p:ext uri="{BB962C8B-B14F-4D97-AF65-F5344CB8AC3E}">
        <p14:creationId xmlns:p14="http://schemas.microsoft.com/office/powerpoint/2010/main" val="1471178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As noted on the slide, SBIRT has been effectively implemented in a range of settings from senior centers to hospitals. In</a:t>
            </a:r>
            <a:r>
              <a:rPr lang="en-US" sz="1400" kern="1200" baseline="0" dirty="0" smtClean="0">
                <a:solidFill>
                  <a:schemeClr val="tx1"/>
                </a:solidFill>
                <a:effectLst/>
                <a:latin typeface="+mn-lt"/>
                <a:ea typeface="+mn-ea"/>
                <a:cs typeface="+mn-cs"/>
              </a:rPr>
              <a:t> short, there are lots of options for applying the process in practice. So no matter what your setting may be, there is a place for SBIRT!</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26</a:t>
            </a:fld>
            <a:endParaRPr lang="en-US"/>
          </a:p>
        </p:txBody>
      </p:sp>
    </p:spTree>
    <p:extLst>
      <p:ext uri="{BB962C8B-B14F-4D97-AF65-F5344CB8AC3E}">
        <p14:creationId xmlns:p14="http://schemas.microsoft.com/office/powerpoint/2010/main" val="12675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Additional</a:t>
            </a:r>
            <a:r>
              <a:rPr lang="en-US" sz="1400" kern="1200" baseline="0" dirty="0" smtClean="0">
                <a:solidFill>
                  <a:schemeClr val="tx1"/>
                </a:solidFill>
                <a:effectLst/>
                <a:latin typeface="+mn-lt"/>
                <a:ea typeface="+mn-ea"/>
                <a:cs typeface="+mn-cs"/>
              </a:rPr>
              <a:t> support for using SBIRT is </a:t>
            </a:r>
            <a:r>
              <a:rPr lang="en-US" sz="1400" kern="1200" dirty="0" smtClean="0">
                <a:solidFill>
                  <a:schemeClr val="tx1"/>
                </a:solidFill>
                <a:effectLst/>
                <a:latin typeface="+mn-lt"/>
                <a:ea typeface="+mn-ea"/>
                <a:cs typeface="+mn-cs"/>
              </a:rPr>
              <a:t>based on a SAMHSA-funded survey conducted in 2011 and 2012</a:t>
            </a:r>
            <a:r>
              <a:rPr lang="en-US" sz="1400" kern="1200" baseline="0" dirty="0" smtClean="0">
                <a:solidFill>
                  <a:schemeClr val="tx1"/>
                </a:solidFill>
                <a:effectLst/>
                <a:latin typeface="+mn-lt"/>
                <a:ea typeface="+mn-ea"/>
                <a:cs typeface="+mn-cs"/>
              </a:rPr>
              <a:t>.</a:t>
            </a:r>
            <a:r>
              <a:rPr lang="en-US" sz="1400" kern="1200" dirty="0" smtClean="0">
                <a:solidFill>
                  <a:schemeClr val="tx1"/>
                </a:solidFill>
                <a:effectLst/>
                <a:latin typeface="+mn-lt"/>
                <a:ea typeface="+mn-ea"/>
                <a:cs typeface="+mn-cs"/>
              </a:rPr>
              <a:t> </a:t>
            </a:r>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27</a:t>
            </a:fld>
            <a:endParaRPr lang="en-US"/>
          </a:p>
        </p:txBody>
      </p:sp>
    </p:spTree>
    <p:extLst>
      <p:ext uri="{BB962C8B-B14F-4D97-AF65-F5344CB8AC3E}">
        <p14:creationId xmlns:p14="http://schemas.microsoft.com/office/powerpoint/2010/main" val="4189460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results indicate that screening and brief intervention</a:t>
            </a:r>
            <a:r>
              <a:rPr lang="en-US" baseline="0" dirty="0" smtClean="0"/>
              <a:t> are important because they have been shown to reduce health care costs, both short-term and long-term.</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28</a:t>
            </a:fld>
            <a:endParaRPr lang="en-US"/>
          </a:p>
        </p:txBody>
      </p:sp>
    </p:spTree>
    <p:extLst>
      <p:ext uri="{BB962C8B-B14F-4D97-AF65-F5344CB8AC3E}">
        <p14:creationId xmlns:p14="http://schemas.microsoft.com/office/powerpoint/2010/main" val="3071106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survey</a:t>
            </a:r>
            <a:r>
              <a:rPr lang="en-US" baseline="0" dirty="0" smtClean="0"/>
              <a:t> also supported the fact </a:t>
            </a:r>
            <a:r>
              <a:rPr lang="en-US" dirty="0" smtClean="0"/>
              <a:t>that SBIRT in primary care can decrease how often an individual uses alcohol</a:t>
            </a:r>
            <a:r>
              <a:rPr lang="en-US" baseline="0" dirty="0" smtClean="0"/>
              <a:t> and drugs, as well as the severity of that use.</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29</a:t>
            </a:fld>
            <a:endParaRPr lang="en-US"/>
          </a:p>
        </p:txBody>
      </p:sp>
    </p:spTree>
    <p:extLst>
      <p:ext uri="{BB962C8B-B14F-4D97-AF65-F5344CB8AC3E}">
        <p14:creationId xmlns:p14="http://schemas.microsoft.com/office/powerpoint/2010/main" val="272723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three-year project has two main goals.</a:t>
            </a:r>
            <a:r>
              <a:rPr lang="en-US" baseline="0" dirty="0" smtClean="0"/>
              <a:t> One is t</a:t>
            </a:r>
            <a:r>
              <a:rPr lang="en-US" dirty="0" smtClean="0"/>
              <a:t>o train students to apply SBIRT</a:t>
            </a:r>
            <a:r>
              <a:rPr lang="en-US" baseline="0" dirty="0" smtClean="0"/>
              <a:t>. A second goal is </a:t>
            </a:r>
            <a:r>
              <a:rPr lang="en-US" dirty="0" smtClean="0"/>
              <a:t>to help them develop the skills necessary to apply this preventative health measure</a:t>
            </a:r>
            <a:r>
              <a:rPr lang="en-US" baseline="0" dirty="0" smtClean="0"/>
              <a:t> in clinical</a:t>
            </a:r>
            <a:r>
              <a:rPr lang="en-US" dirty="0" smtClean="0"/>
              <a:t> practice settings during their education </a:t>
            </a:r>
            <a:r>
              <a:rPr lang="en-US" u="sng" dirty="0" smtClean="0"/>
              <a:t>and</a:t>
            </a:r>
            <a:r>
              <a:rPr lang="en-US" dirty="0" smtClean="0"/>
              <a:t> after they graduate.</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a:t>
            </a:fld>
            <a:endParaRPr lang="en-US"/>
          </a:p>
        </p:txBody>
      </p:sp>
    </p:spTree>
    <p:extLst>
      <p:ext uri="{BB962C8B-B14F-4D97-AF65-F5344CB8AC3E}">
        <p14:creationId xmlns:p14="http://schemas.microsoft.com/office/powerpoint/2010/main" val="2846033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smtClean="0"/>
              <a:t>We</a:t>
            </a:r>
            <a:r>
              <a:rPr lang="en-US" baseline="0" dirty="0" smtClean="0"/>
              <a:t> also know that there are many costs associated with “substance misuse” and “substance use disorders,” including loss of life – which is on the rise.</a:t>
            </a:r>
          </a:p>
          <a:p>
            <a:pPr>
              <a:lnSpc>
                <a:spcPct val="100000"/>
              </a:lnSpc>
              <a:spcBef>
                <a:spcPts val="0"/>
              </a:spcBef>
              <a:spcAft>
                <a:spcPts val="0"/>
              </a:spcAft>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_______________________</a:t>
            </a:r>
          </a:p>
          <a:p>
            <a:pPr>
              <a:lnSpc>
                <a:spcPct val="100000"/>
              </a:lnSpc>
              <a:spcBef>
                <a:spcPts val="0"/>
              </a:spcBef>
              <a:spcAft>
                <a:spcPts val="0"/>
              </a:spcAft>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Reference: Overdose Death Rates (https://www.drugabuse.gov/related-topics/trends-statistics/overdose-death-rates)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Reference: Alcohol Facts and Statistics (https://www.niaaa.nih.gov/alcohol-health/overview-alcohol-consumption/alcohol-facts-and-statistics) </a:t>
            </a:r>
            <a:endParaRPr lang="en-US" b="0" i="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30</a:t>
            </a:fld>
            <a:endParaRPr lang="en-US"/>
          </a:p>
        </p:txBody>
      </p:sp>
    </p:spTree>
    <p:extLst>
      <p:ext uri="{BB962C8B-B14F-4D97-AF65-F5344CB8AC3E}">
        <p14:creationId xmlns:p14="http://schemas.microsoft.com/office/powerpoint/2010/main" val="463591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smtClean="0"/>
              <a:t>Substance</a:t>
            </a:r>
            <a:r>
              <a:rPr lang="en-US" baseline="0" dirty="0" smtClean="0"/>
              <a:t> use also costs a lot financially, and a great deal more than other chronic diseases. By way of comparison, the annual cost to society of “substance misuse” and “substance use disorders” is $442 billion, nearly twice what it costs to manage diabetes! SBIRT aims to identify individuals early and decrease that economic burden.</a:t>
            </a:r>
          </a:p>
          <a:p>
            <a:pPr>
              <a:lnSpc>
                <a:spcPct val="100000"/>
              </a:lnSpc>
              <a:spcBef>
                <a:spcPts val="0"/>
              </a:spcBef>
              <a:spcAft>
                <a:spcPts val="0"/>
              </a:spcAft>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_______________________</a:t>
            </a:r>
          </a:p>
          <a:p>
            <a:pPr>
              <a:lnSpc>
                <a:spcPct val="100000"/>
              </a:lnSpc>
              <a:spcBef>
                <a:spcPts val="0"/>
              </a:spcBef>
              <a:spcAft>
                <a:spcPts val="0"/>
              </a:spcAft>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Source: Slide deck from January 30, 2017 presentation to SAMHSA Grantee by V. Murthy &amp; K. </a:t>
            </a:r>
            <a:r>
              <a:rPr lang="en-US" b="0" i="0" baseline="0" dirty="0" err="1" smtClean="0"/>
              <a:t>Enomoto</a:t>
            </a:r>
            <a:r>
              <a:rPr lang="en-US" b="0" i="0" baseline="0" dirty="0" smtClean="0"/>
              <a:t>.</a:t>
            </a:r>
            <a:endParaRPr lang="en-US" b="0" i="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31</a:t>
            </a:fld>
            <a:endParaRPr lang="en-US"/>
          </a:p>
        </p:txBody>
      </p:sp>
    </p:spTree>
    <p:extLst>
      <p:ext uri="{BB962C8B-B14F-4D97-AF65-F5344CB8AC3E}">
        <p14:creationId xmlns:p14="http://schemas.microsoft.com/office/powerpoint/2010/main" val="301014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summary, there are lots of good reasons to learn how to use SBIRT and then apply it in clinical practice!</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32</a:t>
            </a:fld>
            <a:endParaRPr lang="en-US"/>
          </a:p>
        </p:txBody>
      </p:sp>
    </p:spTree>
    <p:extLst>
      <p:ext uri="{BB962C8B-B14F-4D97-AF65-F5344CB8AC3E}">
        <p14:creationId xmlns:p14="http://schemas.microsoft.com/office/powerpoint/2010/main" val="608948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In the next</a:t>
            </a:r>
            <a:r>
              <a:rPr lang="en-US" altLang="en-US" baseline="0" dirty="0" smtClean="0"/>
              <a:t> </a:t>
            </a:r>
            <a:r>
              <a:rPr lang="en-US" altLang="en-US" dirty="0" smtClean="0"/>
              <a:t>session, you will learn about screening patients for substance use and administering the screening </a:t>
            </a:r>
            <a:r>
              <a:rPr lang="en-US" altLang="en-US" baseline="0" dirty="0" smtClean="0"/>
              <a:t>tools</a:t>
            </a:r>
            <a:r>
              <a:rPr lang="en-US" altLang="en-US" dirty="0" smtClean="0"/>
              <a:t>.</a:t>
            </a:r>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33</a:t>
            </a:fld>
            <a:endParaRPr lang="en-US"/>
          </a:p>
        </p:txBody>
      </p:sp>
    </p:spTree>
    <p:extLst>
      <p:ext uri="{BB962C8B-B14F-4D97-AF65-F5344CB8AC3E}">
        <p14:creationId xmlns:p14="http://schemas.microsoft.com/office/powerpoint/2010/main" val="2002517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you</a:t>
            </a:r>
            <a:r>
              <a:rPr lang="en-US" baseline="0" dirty="0" smtClean="0"/>
              <a:t> to our funding agency for supporting this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SBIRT Core Curriculum: What is SBIRT and Why Use It? (Module 1)</a:t>
            </a:r>
            <a:endParaRPr lang="en-US" dirty="0"/>
          </a:p>
        </p:txBody>
      </p:sp>
    </p:spTree>
    <p:extLst>
      <p:ext uri="{BB962C8B-B14F-4D97-AF65-F5344CB8AC3E}">
        <p14:creationId xmlns:p14="http://schemas.microsoft.com/office/powerpoint/2010/main" val="840362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35</a:t>
            </a:fld>
            <a:endParaRPr lang="en-US"/>
          </a:p>
        </p:txBody>
      </p:sp>
    </p:spTree>
    <p:extLst>
      <p:ext uri="{BB962C8B-B14F-4D97-AF65-F5344CB8AC3E}">
        <p14:creationId xmlns:p14="http://schemas.microsoft.com/office/powerpoint/2010/main" val="73628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main modules in what we call the “core” training for SBIRT.</a:t>
            </a:r>
            <a:r>
              <a:rPr lang="en-US" baseline="0" dirty="0" smtClean="0"/>
              <a:t> </a:t>
            </a:r>
            <a:r>
              <a:rPr lang="en-US" dirty="0" smtClean="0"/>
              <a:t>Motivational Interviewing skills are the foundation for using SBIRT. In our training program, we offer Motivational</a:t>
            </a:r>
            <a:r>
              <a:rPr lang="en-US" baseline="0" dirty="0" smtClean="0"/>
              <a:t> Interviewing </a:t>
            </a:r>
            <a:r>
              <a:rPr lang="en-US" dirty="0" smtClean="0"/>
              <a:t>content as a separate sequence of modules that are completed </a:t>
            </a:r>
            <a:r>
              <a:rPr lang="en-US" u="sng" dirty="0" smtClean="0"/>
              <a:t>before</a:t>
            </a:r>
            <a:r>
              <a:rPr lang="en-US" dirty="0" smtClean="0"/>
              <a:t> we review the SBIRT training.</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4</a:t>
            </a:fld>
            <a:endParaRPr lang="en-US"/>
          </a:p>
        </p:txBody>
      </p:sp>
    </p:spTree>
    <p:extLst>
      <p:ext uri="{BB962C8B-B14F-4D97-AF65-F5344CB8AC3E}">
        <p14:creationId xmlns:p14="http://schemas.microsoft.com/office/powerpoint/2010/main" val="365764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So in this</a:t>
            </a:r>
            <a:r>
              <a:rPr lang="en-US" sz="1400" kern="1200" baseline="0" dirty="0" smtClean="0">
                <a:solidFill>
                  <a:schemeClr val="tx1"/>
                </a:solidFill>
                <a:effectLst/>
                <a:latin typeface="+mn-lt"/>
                <a:ea typeface="+mn-ea"/>
                <a:cs typeface="+mn-cs"/>
              </a:rPr>
              <a:t> first module, we’ll discuss what SBIRT is and why it’s important.</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5</a:t>
            </a:fld>
            <a:endParaRPr lang="en-US"/>
          </a:p>
        </p:txBody>
      </p:sp>
    </p:spTree>
    <p:extLst>
      <p:ext uri="{BB962C8B-B14F-4D97-AF65-F5344CB8AC3E}">
        <p14:creationId xmlns:p14="http://schemas.microsoft.com/office/powerpoint/2010/main" val="207170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SBIRT stands for Screening, Brief Intervention, and Referral to Treatment. The SBIRT model is based on motivational interviewing. In subsequent modules, we’ll talk about each of these three main components in more detail. For now, we’d like to emphasize how important it is to understand and use the model in clinical care.</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6</a:t>
            </a:fld>
            <a:endParaRPr lang="en-US"/>
          </a:p>
        </p:txBody>
      </p:sp>
    </p:spTree>
    <p:extLst>
      <p:ext uri="{BB962C8B-B14F-4D97-AF65-F5344CB8AC3E}">
        <p14:creationId xmlns:p14="http://schemas.microsoft.com/office/powerpoint/2010/main" val="102409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main goals for today are to</a:t>
            </a:r>
            <a:r>
              <a:rPr lang="en-US" baseline="0" dirty="0" smtClean="0"/>
              <a:t> consider the underlying issues that SBIRT addresses, talk about how SBIRT fits into the continuum of substance use, and briefly review evidence that supports its use in practice. </a:t>
            </a: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7</a:t>
            </a:fld>
            <a:endParaRPr lang="en-US"/>
          </a:p>
        </p:txBody>
      </p:sp>
    </p:spTree>
    <p:extLst>
      <p:ext uri="{BB962C8B-B14F-4D97-AF65-F5344CB8AC3E}">
        <p14:creationId xmlns:p14="http://schemas.microsoft.com/office/powerpoint/2010/main" val="405561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important starting</a:t>
            </a:r>
            <a:r>
              <a:rPr lang="en-US" baseline="0" dirty="0" smtClean="0"/>
              <a:t> point is the </a:t>
            </a:r>
            <a:r>
              <a:rPr lang="en-US" baseline="0" dirty="0" smtClean="0"/>
              <a:t>report, </a:t>
            </a:r>
            <a:r>
              <a:rPr lang="en-US" b="1" i="1" baseline="0" dirty="0" smtClean="0"/>
              <a:t>Facing Addiction in America: The Surgeon General’s Report on Alcohol, Drugs, and Health.</a:t>
            </a:r>
            <a:r>
              <a:rPr lang="en-US" baseline="0" dirty="0" smtClean="0"/>
              <a:t> </a:t>
            </a:r>
            <a:r>
              <a:rPr lang="en-US" dirty="0" err="1" smtClean="0"/>
              <a:t>Vivek</a:t>
            </a:r>
            <a:r>
              <a:rPr lang="en-US" baseline="0" dirty="0" smtClean="0"/>
              <a:t> Murthy, </a:t>
            </a:r>
            <a:r>
              <a:rPr lang="en-US" baseline="0" dirty="0" smtClean="0"/>
              <a:t>who created this report in 2016 while </a:t>
            </a:r>
            <a:r>
              <a:rPr lang="en-US" dirty="0" smtClean="0"/>
              <a:t>Surgeon </a:t>
            </a:r>
            <a:r>
              <a:rPr lang="en-US" dirty="0" smtClean="0"/>
              <a:t>General for the U.S. Public Health Service,</a:t>
            </a:r>
            <a:r>
              <a:rPr lang="en-US" baseline="0" dirty="0" smtClean="0"/>
              <a:t> brought the nation’s attention to substance misuse and </a:t>
            </a:r>
            <a:r>
              <a:rPr lang="en-US" baseline="0" dirty="0" smtClean="0"/>
              <a:t>abuse.</a:t>
            </a:r>
            <a:endParaRPr lang="en-US" b="0" i="1" baseline="0" dirty="0" smtClean="0"/>
          </a:p>
          <a:p>
            <a:r>
              <a:rPr lang="en-US" b="0" i="1" baseline="0" dirty="0" smtClean="0"/>
              <a:t>_______________________</a:t>
            </a:r>
          </a:p>
          <a:p>
            <a:endParaRPr lang="en-US" b="1" i="1" baseline="0" dirty="0" smtClean="0"/>
          </a:p>
          <a:p>
            <a:r>
              <a:rPr lang="en-US" b="0" i="0" baseline="0" dirty="0" smtClean="0"/>
              <a:t>Source: Slide deck from January 30, 2017 presentation to SAMHSA Grantee by V. Murthy &amp; K. </a:t>
            </a:r>
            <a:r>
              <a:rPr lang="en-US" b="0" i="0" baseline="0" dirty="0" err="1" smtClean="0"/>
              <a:t>Enomoto</a:t>
            </a:r>
            <a:r>
              <a:rPr lang="en-US" b="0" i="0" baseline="0" dirty="0" smtClean="0"/>
              <a:t>.</a:t>
            </a:r>
            <a:endParaRPr lang="en-US" b="0" i="0"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8</a:t>
            </a:fld>
            <a:endParaRPr lang="en-US"/>
          </a:p>
        </p:txBody>
      </p:sp>
    </p:spTree>
    <p:extLst>
      <p:ext uri="{BB962C8B-B14F-4D97-AF65-F5344CB8AC3E}">
        <p14:creationId xmlns:p14="http://schemas.microsoft.com/office/powerpoint/2010/main" val="74466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smtClean="0"/>
              <a:t>Substance use issues in the U.S. are </a:t>
            </a:r>
            <a:r>
              <a:rPr lang="en-US" baseline="0" dirty="0" smtClean="0"/>
              <a:t>a large and growing problem, and it’s the main driving factor for prevention programs like SBIRT.</a:t>
            </a:r>
          </a:p>
          <a:p>
            <a:pPr>
              <a:lnSpc>
                <a:spcPct val="100000"/>
              </a:lnSpc>
              <a:spcBef>
                <a:spcPts val="0"/>
              </a:spcBef>
              <a:spcAft>
                <a:spcPts val="0"/>
              </a:spcAft>
            </a:pPr>
            <a:endParaRPr lang="en-US" b="0" i="0" baseline="0" dirty="0" smtClean="0"/>
          </a:p>
          <a:p>
            <a:pPr>
              <a:lnSpc>
                <a:spcPct val="100000"/>
              </a:lnSpc>
              <a:spcBef>
                <a:spcPts val="0"/>
              </a:spcBef>
              <a:spcAft>
                <a:spcPts val="0"/>
              </a:spcAft>
            </a:pPr>
            <a:r>
              <a:rPr lang="en-US" b="0" i="1" baseline="0" dirty="0" smtClean="0"/>
              <a:t>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Source: Slide deck from January 30, 2017 presentation to SAMHSA Grantee by V. Murthy &amp; K.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Enomoto</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t>
            </a:r>
          </a:p>
          <a:p>
            <a:pPr>
              <a:lnSpc>
                <a:spcPct val="100000"/>
              </a:lnSpc>
              <a:spcBef>
                <a:spcPts val="0"/>
              </a:spcBef>
              <a:spcAft>
                <a:spcPts val="0"/>
              </a:spcAft>
            </a:pPr>
            <a:endParaRPr lang="en-US" dirty="0"/>
          </a:p>
        </p:txBody>
      </p:sp>
      <p:sp>
        <p:nvSpPr>
          <p:cNvPr id="4" name="Header Placeholder 3"/>
          <p:cNvSpPr>
            <a:spLocks noGrp="1"/>
          </p:cNvSpPr>
          <p:nvPr>
            <p:ph type="hdr" sz="quarter" idx="10"/>
          </p:nvPr>
        </p:nvSpPr>
        <p:spPr/>
        <p:txBody>
          <a:bodyPr/>
          <a:lstStyle/>
          <a:p>
            <a:r>
              <a:rPr lang="en-US" smtClean="0"/>
              <a:t>SBIRT Core Curriculum: What is SBIRT and Why Use It? (Module 1)</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9</a:t>
            </a:fld>
            <a:endParaRPr lang="en-US"/>
          </a:p>
        </p:txBody>
      </p:sp>
    </p:spTree>
    <p:extLst>
      <p:ext uri="{BB962C8B-B14F-4D97-AF65-F5344CB8AC3E}">
        <p14:creationId xmlns:p14="http://schemas.microsoft.com/office/powerpoint/2010/main" val="2522515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00">
                <a:effectLst/>
              </a:defRPr>
            </a:lvl1pPr>
          </a:lstStyle>
          <a:p>
            <a:r>
              <a:rPr lang="en-US" dirty="0"/>
              <a:t>Click to edit Master title style</a:t>
            </a:r>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623733" y="6117338"/>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5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3305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8824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4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88339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134836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8107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6200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58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55448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982134" y="219456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972648" y="6108175"/>
            <a:ext cx="5314517" cy="365125"/>
          </a:xfrm>
        </p:spPr>
        <p:txBody>
          <a:bodyPr/>
          <a:lstStyle/>
          <a:p>
            <a:endParaRPr lang="en-US"/>
          </a:p>
        </p:txBody>
      </p:sp>
      <p:sp>
        <p:nvSpPr>
          <p:cNvPr id="6" name="Slide Number Placeholder 5"/>
          <p:cNvSpPr>
            <a:spLocks noGrp="1"/>
          </p:cNvSpPr>
          <p:nvPr>
            <p:ph type="sldNum" sz="quarter" idx="12"/>
          </p:nvPr>
        </p:nvSpPr>
        <p:spPr>
          <a:xfrm>
            <a:off x="1544815" y="6108174"/>
            <a:ext cx="427833" cy="365125"/>
          </a:xfrm>
        </p:spPr>
        <p:txBody>
          <a:bodyPr/>
          <a:lstStyle/>
          <a:p>
            <a:fld id="{00D8B892-0D3A-4DC0-B3B2-B8CD40FC5413}"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3" y="6116072"/>
            <a:ext cx="413483" cy="365125"/>
          </a:xfrm>
        </p:spPr>
        <p:txBody>
          <a:bodyPr/>
          <a:lstStyle/>
          <a:p>
            <a:fld id="{00D8B892-0D3A-4DC0-B3B2-B8CD40FC5413}"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1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buClr>
                <a:schemeClr val="tx1"/>
              </a:buClr>
              <a:buSzPct val="100000"/>
              <a:defRPr sz="1350">
                <a:solidFill>
                  <a:schemeClr val="tx1"/>
                </a:solidFill>
              </a:defRPr>
            </a:lvl1pPr>
            <a:lvl2pPr>
              <a:buClr>
                <a:schemeClr val="tx1"/>
              </a:buClr>
              <a:buSzPct val="100000"/>
              <a:defRPr sz="1200">
                <a:solidFill>
                  <a:schemeClr val="tx1"/>
                </a:solidFill>
              </a:defRPr>
            </a:lvl2pPr>
            <a:lvl3pPr>
              <a:buClr>
                <a:schemeClr val="tx1"/>
              </a:buClr>
              <a:buSzPct val="100000"/>
              <a:defRPr sz="1050">
                <a:solidFill>
                  <a:schemeClr val="tx1"/>
                </a:solidFill>
              </a:defRPr>
            </a:lvl3pPr>
            <a:lvl4pPr>
              <a:buClr>
                <a:schemeClr val="tx1"/>
              </a:buClr>
              <a:buSzPct val="100000"/>
              <a:defRPr sz="900">
                <a:solidFill>
                  <a:schemeClr val="tx1"/>
                </a:solidFill>
              </a:defRPr>
            </a:lvl4pPr>
            <a:lvl5pPr>
              <a:buClr>
                <a:schemeClr val="tx1"/>
              </a:buClr>
              <a:buSzPct val="100000"/>
              <a:defRPr sz="900">
                <a:solidFill>
                  <a:schemeClr val="tx1"/>
                </a:solidFill>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buClr>
                <a:schemeClr val="tx1"/>
              </a:buClr>
              <a:buSzPct val="100000"/>
              <a:defRPr sz="1350"/>
            </a:lvl1pPr>
            <a:lvl2pPr>
              <a:buClr>
                <a:schemeClr val="tx1"/>
              </a:buClr>
              <a:buSzPct val="100000"/>
              <a:defRPr sz="1200"/>
            </a:lvl2pPr>
            <a:lvl3pPr>
              <a:buClr>
                <a:schemeClr val="tx1"/>
              </a:buClr>
              <a:buSzPct val="100000"/>
              <a:defRPr sz="1050"/>
            </a:lvl3pPr>
            <a:lvl4pPr>
              <a:buClr>
                <a:schemeClr val="tx1"/>
              </a:buClr>
              <a:buSzPct val="100000"/>
              <a:defRPr sz="900"/>
            </a:lvl4pPr>
            <a:lvl5pPr>
              <a:buClr>
                <a:schemeClr val="tx1"/>
              </a:buClr>
              <a:buSzPct val="100000"/>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44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5" y="6116071"/>
            <a:ext cx="413483" cy="365125"/>
          </a:xfrm>
        </p:spPr>
        <p:txBody>
          <a:bodyPr/>
          <a:lstStyle/>
          <a:p>
            <a:fld id="{00D8B892-0D3A-4DC0-B3B2-B8CD40FC5413}"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8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6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00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1792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8EF1120-42C5-4B26-88B4-E8994A7FE229}" type="datetimeFigureOut">
              <a:rPr lang="en-US" smtClean="0"/>
              <a:t>7/26/2018</a:t>
            </a:fld>
            <a:endParaRPr lang="en-US"/>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0D8B892-0D3A-4DC0-B3B2-B8CD40FC5413}" type="slidenum">
              <a:rPr lang="en-US" smtClean="0"/>
              <a:t>‹#›</a:t>
            </a:fld>
            <a:endParaRPr lang="en-US"/>
          </a:p>
        </p:txBody>
      </p:sp>
    </p:spTree>
    <p:extLst>
      <p:ext uri="{BB962C8B-B14F-4D97-AF65-F5344CB8AC3E}">
        <p14:creationId xmlns:p14="http://schemas.microsoft.com/office/powerpoint/2010/main" val="34371567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rugfree.org/news-service/alcohol-screening-program-can-save-money-reduce-hospitalization-study-sugges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6" y="914401"/>
            <a:ext cx="7153276" cy="3488266"/>
          </a:xfrm>
        </p:spPr>
        <p:txBody>
          <a:bodyPr/>
          <a:lstStyle/>
          <a:p>
            <a:r>
              <a:rPr lang="en-US" sz="4000" dirty="0"/>
              <a:t>Screening, Brief Intervention, and Referral to Treatment (SBIRT</a:t>
            </a:r>
            <a:r>
              <a:rPr lang="en-US" sz="4000" dirty="0" smtClean="0"/>
              <a:t>) Core Curriculum: </a:t>
            </a:r>
            <a:br>
              <a:rPr lang="en-US" sz="4000" dirty="0" smtClean="0"/>
            </a:br>
            <a:r>
              <a:rPr lang="en-US" sz="4000" dirty="0" smtClean="0">
                <a:solidFill>
                  <a:srgbClr val="C00000"/>
                </a:solidFill>
              </a:rPr>
              <a:t>What is SBIRT and Why Use It?</a:t>
            </a:r>
            <a:endParaRPr lang="en-US" sz="4000" dirty="0">
              <a:solidFill>
                <a:srgbClr val="C00000"/>
              </a:solidFill>
            </a:endParaRPr>
          </a:p>
        </p:txBody>
      </p:sp>
      <p:sp>
        <p:nvSpPr>
          <p:cNvPr id="3" name="Subtitle 2"/>
          <p:cNvSpPr>
            <a:spLocks noGrp="1"/>
          </p:cNvSpPr>
          <p:nvPr>
            <p:ph type="subTitle" idx="1"/>
          </p:nvPr>
        </p:nvSpPr>
        <p:spPr/>
        <p:txBody>
          <a:bodyPr/>
          <a:lstStyle/>
          <a:p>
            <a:r>
              <a:rPr lang="en-US" sz="1800" dirty="0"/>
              <a:t>The University of Iowa College of Nursing</a:t>
            </a:r>
          </a:p>
          <a:p>
            <a:r>
              <a:rPr lang="en-US" sz="1800" i="1" dirty="0"/>
              <a:t>With funding from the Substance Abuse and Mental Health Services Administration (SAMHSA)</a:t>
            </a:r>
          </a:p>
          <a:p>
            <a:endParaRPr lang="en-US" dirty="0"/>
          </a:p>
        </p:txBody>
      </p:sp>
    </p:spTree>
    <p:extLst>
      <p:ext uri="{BB962C8B-B14F-4D97-AF65-F5344CB8AC3E}">
        <p14:creationId xmlns:p14="http://schemas.microsoft.com/office/powerpoint/2010/main" val="1185462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Surgeon General’s Report</a:t>
            </a:r>
            <a:endParaRPr lang="en-US" dirty="0"/>
          </a:p>
        </p:txBody>
      </p:sp>
      <p:sp>
        <p:nvSpPr>
          <p:cNvPr id="3" name="Content Placeholder 2"/>
          <p:cNvSpPr>
            <a:spLocks noGrp="1"/>
          </p:cNvSpPr>
          <p:nvPr>
            <p:ph idx="1"/>
          </p:nvPr>
        </p:nvSpPr>
        <p:spPr>
          <a:xfrm>
            <a:off x="982135" y="2194560"/>
            <a:ext cx="7537922" cy="3332816"/>
          </a:xfrm>
        </p:spPr>
        <p:txBody>
          <a:bodyPr>
            <a:noAutofit/>
          </a:bodyPr>
          <a:lstStyle/>
          <a:p>
            <a:pPr>
              <a:spcBef>
                <a:spcPts val="0"/>
              </a:spcBef>
              <a:spcAft>
                <a:spcPts val="1800"/>
              </a:spcAft>
            </a:pPr>
            <a:r>
              <a:rPr lang="en-US" sz="2600" dirty="0"/>
              <a:t>We can reduce substance misuse and addiction: </a:t>
            </a:r>
            <a:r>
              <a:rPr lang="en-US" sz="2600" b="1" dirty="0">
                <a:solidFill>
                  <a:srgbClr val="002060"/>
                </a:solidFill>
              </a:rPr>
              <a:t>Prevention works, treatment is effective, recovery is possible for everyone</a:t>
            </a:r>
          </a:p>
          <a:p>
            <a:pPr>
              <a:spcBef>
                <a:spcPts val="0"/>
              </a:spcBef>
              <a:spcAft>
                <a:spcPts val="1800"/>
              </a:spcAft>
            </a:pPr>
            <a:r>
              <a:rPr lang="en-US" sz="2600" dirty="0"/>
              <a:t>There is a </a:t>
            </a:r>
            <a:r>
              <a:rPr lang="en-US" sz="2600" b="1" dirty="0">
                <a:solidFill>
                  <a:srgbClr val="002060"/>
                </a:solidFill>
              </a:rPr>
              <a:t>clear precedent: </a:t>
            </a:r>
            <a:r>
              <a:rPr lang="en-US" sz="2600" dirty="0"/>
              <a:t>The 1964 </a:t>
            </a:r>
            <a:r>
              <a:rPr lang="en-US" sz="2600" i="1" dirty="0"/>
              <a:t>Surgeon General’s Report on Smoking and Health</a:t>
            </a:r>
          </a:p>
        </p:txBody>
      </p:sp>
    </p:spTree>
    <p:extLst>
      <p:ext uri="{BB962C8B-B14F-4D97-AF65-F5344CB8AC3E}">
        <p14:creationId xmlns:p14="http://schemas.microsoft.com/office/powerpoint/2010/main" val="2376347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Surgeon General’s Report</a:t>
            </a:r>
            <a:endParaRPr lang="en-US" dirty="0"/>
          </a:p>
        </p:txBody>
      </p:sp>
      <p:sp>
        <p:nvSpPr>
          <p:cNvPr id="3" name="Content Placeholder 2"/>
          <p:cNvSpPr>
            <a:spLocks noGrp="1"/>
          </p:cNvSpPr>
          <p:nvPr>
            <p:ph idx="1"/>
          </p:nvPr>
        </p:nvSpPr>
        <p:spPr>
          <a:xfrm>
            <a:off x="982135" y="2194560"/>
            <a:ext cx="7623984" cy="3332816"/>
          </a:xfrm>
        </p:spPr>
        <p:txBody>
          <a:bodyPr>
            <a:noAutofit/>
          </a:bodyPr>
          <a:lstStyle/>
          <a:p>
            <a:pPr>
              <a:spcBef>
                <a:spcPts val="0"/>
              </a:spcBef>
              <a:spcAft>
                <a:spcPts val="1800"/>
              </a:spcAft>
              <a:buClr>
                <a:schemeClr val="tx1"/>
              </a:buClr>
            </a:pPr>
            <a:r>
              <a:rPr lang="en-US" sz="2600" b="1" dirty="0">
                <a:solidFill>
                  <a:srgbClr val="002060"/>
                </a:solidFill>
              </a:rPr>
              <a:t>Use</a:t>
            </a:r>
            <a:r>
              <a:rPr lang="en-US" sz="2600" dirty="0"/>
              <a:t> – Any use of substance</a:t>
            </a:r>
          </a:p>
          <a:p>
            <a:pPr>
              <a:spcBef>
                <a:spcPts val="0"/>
              </a:spcBef>
              <a:spcAft>
                <a:spcPts val="1800"/>
              </a:spcAft>
              <a:buClr>
                <a:schemeClr val="tx1"/>
              </a:buClr>
            </a:pPr>
            <a:r>
              <a:rPr lang="en-US" sz="2600" b="1" dirty="0">
                <a:solidFill>
                  <a:srgbClr val="7030A0"/>
                </a:solidFill>
              </a:rPr>
              <a:t>Misuse </a:t>
            </a:r>
            <a:r>
              <a:rPr lang="en-US" sz="2600" dirty="0"/>
              <a:t>– Use that can harm the person or others; also called “risky, at risk, harmful”</a:t>
            </a:r>
          </a:p>
          <a:p>
            <a:pPr>
              <a:spcBef>
                <a:spcPts val="0"/>
              </a:spcBef>
              <a:spcAft>
                <a:spcPts val="1800"/>
              </a:spcAft>
              <a:buClr>
                <a:schemeClr val="tx1"/>
              </a:buClr>
            </a:pPr>
            <a:r>
              <a:rPr lang="en-US" sz="2600" b="1" dirty="0">
                <a:solidFill>
                  <a:srgbClr val="C00000"/>
                </a:solidFill>
              </a:rPr>
              <a:t>Substance Use Disorder </a:t>
            </a:r>
            <a:r>
              <a:rPr lang="en-US" sz="2600" dirty="0"/>
              <a:t>– Medical illness, often chronic; also called “substance dependence, addiction” </a:t>
            </a:r>
          </a:p>
        </p:txBody>
      </p:sp>
    </p:spTree>
    <p:extLst>
      <p:ext uri="{BB962C8B-B14F-4D97-AF65-F5344CB8AC3E}">
        <p14:creationId xmlns:p14="http://schemas.microsoft.com/office/powerpoint/2010/main" val="854769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Use Status Continuum</a:t>
            </a:r>
          </a:p>
        </p:txBody>
      </p:sp>
      <p:graphicFrame>
        <p:nvGraphicFramePr>
          <p:cNvPr id="7" name="Table 6"/>
          <p:cNvGraphicFramePr>
            <a:graphicFrameLocks noGrp="1"/>
          </p:cNvGraphicFramePr>
          <p:nvPr>
            <p:extLst>
              <p:ext uri="{D42A27DB-BD31-4B8C-83A1-F6EECF244321}">
                <p14:modId xmlns:p14="http://schemas.microsoft.com/office/powerpoint/2010/main" val="2706965074"/>
              </p:ext>
            </p:extLst>
          </p:nvPr>
        </p:nvGraphicFramePr>
        <p:xfrm>
          <a:off x="1146543" y="2011681"/>
          <a:ext cx="7375848" cy="3814354"/>
        </p:xfrm>
        <a:graphic>
          <a:graphicData uri="http://schemas.openxmlformats.org/drawingml/2006/table">
            <a:tbl>
              <a:tblPr firstRow="1" bandRow="1">
                <a:tableStyleId>{5C22544A-7EE6-4342-B048-85BDC9FD1C3A}</a:tableStyleId>
              </a:tblPr>
              <a:tblGrid>
                <a:gridCol w="2458616"/>
                <a:gridCol w="2458616"/>
                <a:gridCol w="2458616"/>
              </a:tblGrid>
              <a:tr h="3814354">
                <a:tc>
                  <a:txBody>
                    <a:bodyPr/>
                    <a:lstStyle/>
                    <a:p>
                      <a:pPr algn="ctr"/>
                      <a:r>
                        <a:rPr lang="en-US" sz="1800" dirty="0" smtClean="0">
                          <a:solidFill>
                            <a:srgbClr val="7030A0"/>
                          </a:solidFill>
                        </a:rPr>
                        <a:t>Positive</a:t>
                      </a:r>
                      <a:r>
                        <a:rPr lang="en-US" sz="1800" baseline="0" dirty="0" smtClean="0">
                          <a:solidFill>
                            <a:srgbClr val="7030A0"/>
                          </a:solidFill>
                        </a:rPr>
                        <a:t> Physical, Social and Mental Health</a:t>
                      </a:r>
                    </a:p>
                    <a:p>
                      <a:pPr>
                        <a:spcBef>
                          <a:spcPts val="600"/>
                        </a:spcBef>
                      </a:pPr>
                      <a:r>
                        <a:rPr lang="en-US" sz="1600" b="0" dirty="0" smtClean="0">
                          <a:solidFill>
                            <a:srgbClr val="7030A0"/>
                          </a:solidFill>
                        </a:rPr>
                        <a:t>A</a:t>
                      </a:r>
                      <a:r>
                        <a:rPr lang="en-US" sz="1600" b="0" baseline="0" dirty="0" smtClean="0">
                          <a:solidFill>
                            <a:srgbClr val="7030A0"/>
                          </a:solidFill>
                        </a:rPr>
                        <a:t> state of physical, mental and social well-being, free from substance misuse, in which an individual is able to realize his or her abilities, cope with normal stresses of life, work productively and fruitfully, and make a contribution to his or her community.</a:t>
                      </a:r>
                      <a:endParaRPr lang="en-US" sz="1600" b="0" dirty="0">
                        <a:solidFill>
                          <a:srgbClr val="7030A0"/>
                        </a:solidFill>
                      </a:endParaRPr>
                    </a:p>
                  </a:txBody>
                  <a:tcPr>
                    <a:solidFill>
                      <a:schemeClr val="accent2">
                        <a:lumMod val="20000"/>
                        <a:lumOff val="80000"/>
                      </a:schemeClr>
                    </a:solidFill>
                  </a:tcPr>
                </a:tc>
                <a:tc>
                  <a:txBody>
                    <a:bodyPr/>
                    <a:lstStyle/>
                    <a:p>
                      <a:pPr algn="ctr"/>
                      <a:r>
                        <a:rPr lang="en-US" sz="1800" dirty="0" smtClean="0">
                          <a:solidFill>
                            <a:srgbClr val="006600"/>
                          </a:solidFill>
                        </a:rPr>
                        <a:t>Substance Misuse</a:t>
                      </a:r>
                    </a:p>
                    <a:p>
                      <a:endParaRPr lang="en-US" sz="1800" b="0" dirty="0" smtClean="0">
                        <a:solidFill>
                          <a:srgbClr val="006600"/>
                        </a:solidFill>
                      </a:endParaRPr>
                    </a:p>
                    <a:p>
                      <a:pPr>
                        <a:spcBef>
                          <a:spcPts val="600"/>
                        </a:spcBef>
                      </a:pPr>
                      <a:r>
                        <a:rPr lang="en-US" sz="1600" b="0" dirty="0" smtClean="0">
                          <a:solidFill>
                            <a:srgbClr val="006600"/>
                          </a:solidFill>
                        </a:rPr>
                        <a:t>The</a:t>
                      </a:r>
                      <a:r>
                        <a:rPr lang="en-US" sz="1600" b="0" baseline="0" dirty="0" smtClean="0">
                          <a:solidFill>
                            <a:srgbClr val="006600"/>
                          </a:solidFill>
                        </a:rPr>
                        <a:t> use of any substance in a manner, situation, amount, or frequency that can cause harm to the user and/or those around them.</a:t>
                      </a:r>
                      <a:endParaRPr lang="en-US" sz="1600" b="0" dirty="0">
                        <a:solidFill>
                          <a:srgbClr val="006600"/>
                        </a:solidFill>
                      </a:endParaRPr>
                    </a:p>
                  </a:txBody>
                  <a:tcPr>
                    <a:solidFill>
                      <a:schemeClr val="bg1">
                        <a:lumMod val="85000"/>
                      </a:schemeClr>
                    </a:solidFill>
                  </a:tcPr>
                </a:tc>
                <a:tc>
                  <a:txBody>
                    <a:bodyPr/>
                    <a:lstStyle/>
                    <a:p>
                      <a:pPr algn="ctr"/>
                      <a:r>
                        <a:rPr lang="en-US" sz="1800" b="1" dirty="0" smtClean="0">
                          <a:solidFill>
                            <a:srgbClr val="002060"/>
                          </a:solidFill>
                        </a:rPr>
                        <a:t>Substance</a:t>
                      </a:r>
                      <a:r>
                        <a:rPr lang="en-US" sz="1800" b="1" baseline="0" dirty="0" smtClean="0">
                          <a:solidFill>
                            <a:srgbClr val="002060"/>
                          </a:solidFill>
                        </a:rPr>
                        <a:t> Use Disorder</a:t>
                      </a:r>
                      <a:endParaRPr lang="en-US" sz="1800" b="0" dirty="0" smtClean="0">
                        <a:solidFill>
                          <a:srgbClr val="002060"/>
                        </a:solidFill>
                      </a:endParaRPr>
                    </a:p>
                    <a:p>
                      <a:endParaRPr lang="en-US" sz="1800" b="0" dirty="0" smtClean="0">
                        <a:solidFill>
                          <a:srgbClr val="002060"/>
                        </a:solidFill>
                      </a:endParaRPr>
                    </a:p>
                    <a:p>
                      <a:pPr>
                        <a:spcBef>
                          <a:spcPts val="600"/>
                        </a:spcBef>
                      </a:pPr>
                      <a:r>
                        <a:rPr lang="en-US" sz="1600" b="0" dirty="0" smtClean="0">
                          <a:solidFill>
                            <a:srgbClr val="002060"/>
                          </a:solidFill>
                        </a:rPr>
                        <a:t>Clinically</a:t>
                      </a:r>
                      <a:r>
                        <a:rPr lang="en-US" sz="1600" b="0" baseline="0" dirty="0" smtClean="0">
                          <a:solidFill>
                            <a:srgbClr val="002060"/>
                          </a:solidFill>
                        </a:rPr>
                        <a:t> and functionally significant impairment caused by substance use, including health problems, disability, and failure to meet major responsibilities at work, school, or home; substance use disorder is measured on a continuum from mild, moderate, to severe based on a person’s number of symptoms.</a:t>
                      </a:r>
                      <a:endParaRPr lang="en-US" sz="1600" b="0" dirty="0">
                        <a:solidFill>
                          <a:srgbClr val="002060"/>
                        </a:solidFill>
                      </a:endParaRPr>
                    </a:p>
                  </a:txBody>
                  <a:tcPr>
                    <a:solidFill>
                      <a:srgbClr val="E7F6FF"/>
                    </a:solidFill>
                  </a:tcPr>
                </a:tc>
              </a:tr>
            </a:tbl>
          </a:graphicData>
        </a:graphic>
      </p:graphicFrame>
      <p:cxnSp>
        <p:nvCxnSpPr>
          <p:cNvPr id="8" name="Straight Arrow Connector 7"/>
          <p:cNvCxnSpPr/>
          <p:nvPr/>
        </p:nvCxnSpPr>
        <p:spPr>
          <a:xfrm>
            <a:off x="1315616" y="1828800"/>
            <a:ext cx="7025951" cy="0"/>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8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Substance Use</a:t>
            </a:r>
            <a:endParaRPr lang="en-US" dirty="0"/>
          </a:p>
        </p:txBody>
      </p:sp>
      <p:sp>
        <p:nvSpPr>
          <p:cNvPr id="3" name="Content Placeholder 2"/>
          <p:cNvSpPr>
            <a:spLocks noGrp="1"/>
          </p:cNvSpPr>
          <p:nvPr>
            <p:ph idx="1"/>
          </p:nvPr>
        </p:nvSpPr>
        <p:spPr>
          <a:xfrm>
            <a:off x="982134" y="2253552"/>
            <a:ext cx="7850139" cy="3332816"/>
          </a:xfrm>
        </p:spPr>
        <p:txBody>
          <a:bodyPr/>
          <a:lstStyle/>
          <a:p>
            <a:pPr marL="0" indent="0">
              <a:lnSpc>
                <a:spcPct val="80000"/>
              </a:lnSpc>
              <a:spcBef>
                <a:spcPts val="0"/>
              </a:spcBef>
              <a:spcAft>
                <a:spcPts val="1200"/>
              </a:spcAft>
              <a:buNone/>
            </a:pPr>
            <a:r>
              <a:rPr lang="en-US" sz="2800" b="1" dirty="0">
                <a:solidFill>
                  <a:srgbClr val="002060"/>
                </a:solidFill>
              </a:rPr>
              <a:t>Increased risk </a:t>
            </a:r>
            <a:r>
              <a:rPr lang="en-US" sz="2800" b="1" dirty="0" smtClean="0">
                <a:solidFill>
                  <a:srgbClr val="002060"/>
                </a:solidFill>
              </a:rPr>
              <a:t>for</a:t>
            </a:r>
            <a:r>
              <a:rPr lang="en-US" sz="2800" b="1" dirty="0" smtClean="0">
                <a:solidFill>
                  <a:srgbClr val="002060"/>
                </a:solidFill>
                <a:sym typeface="Wingdings" panose="05000000000000000000" pitchFamily="2" charset="2"/>
              </a:rPr>
              <a:t>:</a:t>
            </a:r>
            <a:endParaRPr lang="en-US" sz="2800" b="1" dirty="0">
              <a:solidFill>
                <a:srgbClr val="002060"/>
              </a:solidFill>
            </a:endParaRPr>
          </a:p>
          <a:p>
            <a:pPr>
              <a:lnSpc>
                <a:spcPct val="80000"/>
              </a:lnSpc>
              <a:spcBef>
                <a:spcPts val="0"/>
              </a:spcBef>
              <a:spcAft>
                <a:spcPts val="1200"/>
              </a:spcAft>
            </a:pPr>
            <a:r>
              <a:rPr lang="en-US" sz="2600" dirty="0"/>
              <a:t>Injury/trauma</a:t>
            </a:r>
          </a:p>
          <a:p>
            <a:pPr>
              <a:lnSpc>
                <a:spcPct val="80000"/>
              </a:lnSpc>
              <a:spcBef>
                <a:spcPts val="0"/>
              </a:spcBef>
              <a:spcAft>
                <a:spcPts val="1200"/>
              </a:spcAft>
            </a:pPr>
            <a:r>
              <a:rPr lang="en-US" sz="2600" dirty="0"/>
              <a:t>Criminal justice involvement</a:t>
            </a:r>
          </a:p>
          <a:p>
            <a:pPr>
              <a:lnSpc>
                <a:spcPct val="80000"/>
              </a:lnSpc>
              <a:spcBef>
                <a:spcPts val="0"/>
              </a:spcBef>
              <a:spcAft>
                <a:spcPts val="1200"/>
              </a:spcAft>
            </a:pPr>
            <a:r>
              <a:rPr lang="en-US" sz="2600" dirty="0"/>
              <a:t>Social problems</a:t>
            </a:r>
          </a:p>
          <a:p>
            <a:pPr>
              <a:lnSpc>
                <a:spcPct val="80000"/>
              </a:lnSpc>
              <a:spcBef>
                <a:spcPts val="0"/>
              </a:spcBef>
              <a:spcAft>
                <a:spcPts val="1200"/>
              </a:spcAft>
            </a:pPr>
            <a:r>
              <a:rPr lang="en-US" sz="2600" dirty="0"/>
              <a:t>Mental health consequences (e.g., anxiety, depression)</a:t>
            </a:r>
          </a:p>
          <a:p>
            <a:pPr>
              <a:lnSpc>
                <a:spcPct val="80000"/>
              </a:lnSpc>
              <a:spcBef>
                <a:spcPts val="0"/>
              </a:spcBef>
              <a:spcAft>
                <a:spcPts val="1200"/>
              </a:spcAft>
            </a:pPr>
            <a:r>
              <a:rPr lang="en-US" sz="2600" dirty="0"/>
              <a:t>Increased absenteeism and accidents in the </a:t>
            </a:r>
            <a:r>
              <a:rPr lang="en-US" sz="2600" dirty="0" smtClean="0"/>
              <a:t>workplace</a:t>
            </a:r>
            <a:endParaRPr lang="en-US" sz="2600" dirty="0">
              <a:latin typeface="Calibri" panose="020F0502020204030204" pitchFamily="34" charset="0"/>
            </a:endParaRPr>
          </a:p>
        </p:txBody>
      </p:sp>
    </p:spTree>
    <p:extLst>
      <p:ext uri="{BB962C8B-B14F-4D97-AF65-F5344CB8AC3E}">
        <p14:creationId xmlns:p14="http://schemas.microsoft.com/office/powerpoint/2010/main" val="3570257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Substance Use</a:t>
            </a:r>
            <a:endParaRPr lang="en-US" dirty="0"/>
          </a:p>
        </p:txBody>
      </p:sp>
      <p:pic>
        <p:nvPicPr>
          <p:cNvPr id="5"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25847" y="2278428"/>
            <a:ext cx="3927764" cy="21904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732"/>
          <a:stretch/>
        </p:blipFill>
        <p:spPr bwMode="auto">
          <a:xfrm>
            <a:off x="5305387" y="3160590"/>
            <a:ext cx="3474720" cy="26351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9598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Substance Use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3341" y="1615427"/>
            <a:ext cx="5055711" cy="4297680"/>
          </a:xfrm>
          <a:prstGeom prst="rect">
            <a:avLst/>
          </a:prstGeom>
        </p:spPr>
      </p:pic>
    </p:spTree>
    <p:extLst>
      <p:ext uri="{BB962C8B-B14F-4D97-AF65-F5344CB8AC3E}">
        <p14:creationId xmlns:p14="http://schemas.microsoft.com/office/powerpoint/2010/main" val="787973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Substance Use</a:t>
            </a:r>
            <a:endParaRPr lang="en-US" dirty="0"/>
          </a:p>
        </p:txBody>
      </p:sp>
      <p:graphicFrame>
        <p:nvGraphicFramePr>
          <p:cNvPr id="5" name="Object 6">
            <a:hlinkClick r:id="" action="ppaction://ole?verb=0"/>
          </p:cNvPr>
          <p:cNvGraphicFramePr>
            <a:graphicFrameLocks noGrp="1"/>
          </p:cNvGraphicFramePr>
          <p:nvPr>
            <p:ph idx="1"/>
            <p:extLst>
              <p:ext uri="{D42A27DB-BD31-4B8C-83A1-F6EECF244321}">
                <p14:modId xmlns:p14="http://schemas.microsoft.com/office/powerpoint/2010/main" val="1161808099"/>
              </p:ext>
            </p:extLst>
          </p:nvPr>
        </p:nvGraphicFramePr>
        <p:xfrm>
          <a:off x="233265" y="1763486"/>
          <a:ext cx="8696130" cy="436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67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Traditional Model: </a:t>
            </a:r>
            <a:br>
              <a:rPr lang="en-US" dirty="0" smtClean="0"/>
            </a:br>
            <a:r>
              <a:rPr lang="en-US" dirty="0" smtClean="0"/>
              <a:t>A Continuum of Substance Use</a:t>
            </a:r>
            <a:endParaRPr lang="en-US" dirty="0"/>
          </a:p>
        </p:txBody>
      </p:sp>
      <p:sp>
        <p:nvSpPr>
          <p:cNvPr id="8" name="Rectangle 3"/>
          <p:cNvSpPr>
            <a:spLocks noGrp="1" noChangeArrowheads="1"/>
          </p:cNvSpPr>
          <p:nvPr>
            <p:ph idx="1"/>
          </p:nvPr>
        </p:nvSpPr>
        <p:spPr/>
        <p:txBody>
          <a:bodyPr/>
          <a:lstStyle/>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p:txBody>
      </p:sp>
      <p:grpSp>
        <p:nvGrpSpPr>
          <p:cNvPr id="10" name="Group 9"/>
          <p:cNvGrpSpPr>
            <a:grpSpLocks noChangeAspect="1"/>
          </p:cNvGrpSpPr>
          <p:nvPr/>
        </p:nvGrpSpPr>
        <p:grpSpPr>
          <a:xfrm>
            <a:off x="1188486" y="2763688"/>
            <a:ext cx="7049192" cy="2194560"/>
            <a:chOff x="1543050" y="2743200"/>
            <a:chExt cx="6057900" cy="1885950"/>
          </a:xfrm>
        </p:grpSpPr>
        <p:sp>
          <p:nvSpPr>
            <p:cNvPr id="11" name="Line 4"/>
            <p:cNvSpPr>
              <a:spLocks noChangeShapeType="1"/>
            </p:cNvSpPr>
            <p:nvPr/>
          </p:nvSpPr>
          <p:spPr bwMode="auto">
            <a:xfrm>
              <a:off x="1543050" y="3714750"/>
              <a:ext cx="60579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2" name="Line 5"/>
            <p:cNvSpPr>
              <a:spLocks noChangeShapeType="1"/>
            </p:cNvSpPr>
            <p:nvPr/>
          </p:nvSpPr>
          <p:spPr bwMode="auto">
            <a:xfrm>
              <a:off x="154305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3" name="Line 6"/>
            <p:cNvSpPr>
              <a:spLocks noChangeShapeType="1"/>
            </p:cNvSpPr>
            <p:nvPr/>
          </p:nvSpPr>
          <p:spPr bwMode="auto">
            <a:xfrm>
              <a:off x="760095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4" name="Text Box 7"/>
            <p:cNvSpPr txBox="1">
              <a:spLocks noChangeArrowheads="1"/>
            </p:cNvSpPr>
            <p:nvPr/>
          </p:nvSpPr>
          <p:spPr bwMode="auto">
            <a:xfrm>
              <a:off x="1683407" y="3371850"/>
              <a:ext cx="914399"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dirty="0">
                  <a:solidFill>
                    <a:prstClr val="black"/>
                  </a:solidFill>
                  <a:latin typeface="Times New Roman" panose="02020603050405020304" pitchFamily="18" charset="0"/>
                </a:rPr>
                <a:t>Abstinence</a:t>
              </a:r>
            </a:p>
          </p:txBody>
        </p:sp>
        <p:sp>
          <p:nvSpPr>
            <p:cNvPr id="15" name="Line 8"/>
            <p:cNvSpPr>
              <a:spLocks noChangeShapeType="1"/>
            </p:cNvSpPr>
            <p:nvPr/>
          </p:nvSpPr>
          <p:spPr bwMode="auto">
            <a:xfrm>
              <a:off x="262890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6" name="Line 16"/>
            <p:cNvSpPr>
              <a:spLocks noChangeShapeType="1"/>
            </p:cNvSpPr>
            <p:nvPr/>
          </p:nvSpPr>
          <p:spPr bwMode="auto">
            <a:xfrm>
              <a:off x="6286500" y="3429000"/>
              <a:ext cx="0" cy="514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7" name="Text Box 17"/>
            <p:cNvSpPr txBox="1">
              <a:spLocks noChangeArrowheads="1"/>
            </p:cNvSpPr>
            <p:nvPr/>
          </p:nvSpPr>
          <p:spPr bwMode="auto">
            <a:xfrm>
              <a:off x="6400800" y="3771900"/>
              <a:ext cx="1085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dirty="0">
                  <a:solidFill>
                    <a:prstClr val="black"/>
                  </a:solidFill>
                  <a:latin typeface="Times New Roman" panose="02020603050405020304" pitchFamily="18" charset="0"/>
                </a:rPr>
                <a:t>Addiction</a:t>
              </a:r>
            </a:p>
          </p:txBody>
        </p:sp>
        <p:sp>
          <p:nvSpPr>
            <p:cNvPr id="18" name="Oval 17"/>
            <p:cNvSpPr/>
            <p:nvPr/>
          </p:nvSpPr>
          <p:spPr>
            <a:xfrm>
              <a:off x="1543050" y="2743200"/>
              <a:ext cx="4743450" cy="18859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9" name="Oval 18"/>
            <p:cNvSpPr/>
            <p:nvPr/>
          </p:nvSpPr>
          <p:spPr>
            <a:xfrm>
              <a:off x="6286500" y="3314700"/>
              <a:ext cx="1314450" cy="971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20" name="TextBox 22"/>
            <p:cNvSpPr txBox="1">
              <a:spLocks noChangeArrowheads="1"/>
            </p:cNvSpPr>
            <p:nvPr/>
          </p:nvSpPr>
          <p:spPr bwMode="auto">
            <a:xfrm>
              <a:off x="3543300" y="3371850"/>
              <a:ext cx="2343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dirty="0">
                  <a:solidFill>
                    <a:prstClr val="black"/>
                  </a:solidFill>
                  <a:latin typeface="Times New Roman" panose="02020603050405020304" pitchFamily="18" charset="0"/>
                  <a:cs typeface="Times New Roman" panose="02020603050405020304" pitchFamily="18" charset="0"/>
                </a:rPr>
                <a:t>Responsible Use</a:t>
              </a:r>
            </a:p>
          </p:txBody>
        </p:sp>
      </p:grpSp>
    </p:spTree>
    <p:extLst>
      <p:ext uri="{BB962C8B-B14F-4D97-AF65-F5344CB8AC3E}">
        <p14:creationId xmlns:p14="http://schemas.microsoft.com/office/powerpoint/2010/main" val="124930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SBIRT Model:</a:t>
            </a:r>
            <a:br>
              <a:rPr lang="en-US" dirty="0" smtClean="0"/>
            </a:br>
            <a:r>
              <a:rPr lang="en-US" dirty="0" smtClean="0"/>
              <a:t>A Continuum of Substance Use</a:t>
            </a:r>
            <a:endParaRPr lang="en-US" dirty="0"/>
          </a:p>
        </p:txBody>
      </p:sp>
      <p:grpSp>
        <p:nvGrpSpPr>
          <p:cNvPr id="5" name="Group 4"/>
          <p:cNvGrpSpPr>
            <a:grpSpLocks noChangeAspect="1"/>
          </p:cNvGrpSpPr>
          <p:nvPr/>
        </p:nvGrpSpPr>
        <p:grpSpPr>
          <a:xfrm>
            <a:off x="1197817" y="2550756"/>
            <a:ext cx="6892544" cy="2926080"/>
            <a:chOff x="1543050" y="2457450"/>
            <a:chExt cx="6057900" cy="2571750"/>
          </a:xfrm>
        </p:grpSpPr>
        <p:sp>
          <p:nvSpPr>
            <p:cNvPr id="6" name="Line 4"/>
            <p:cNvSpPr>
              <a:spLocks noChangeShapeType="1"/>
            </p:cNvSpPr>
            <p:nvPr/>
          </p:nvSpPr>
          <p:spPr bwMode="auto">
            <a:xfrm>
              <a:off x="1543050" y="3714750"/>
              <a:ext cx="60579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7" name="Line 5"/>
            <p:cNvSpPr>
              <a:spLocks noChangeShapeType="1"/>
            </p:cNvSpPr>
            <p:nvPr/>
          </p:nvSpPr>
          <p:spPr bwMode="auto">
            <a:xfrm>
              <a:off x="154305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8" name="Line 6"/>
            <p:cNvSpPr>
              <a:spLocks noChangeShapeType="1"/>
            </p:cNvSpPr>
            <p:nvPr/>
          </p:nvSpPr>
          <p:spPr bwMode="auto">
            <a:xfrm>
              <a:off x="760095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9" name="Text Box 7"/>
            <p:cNvSpPr txBox="1">
              <a:spLocks noChangeArrowheads="1"/>
            </p:cNvSpPr>
            <p:nvPr/>
          </p:nvSpPr>
          <p:spPr bwMode="auto">
            <a:xfrm>
              <a:off x="1647477" y="3371850"/>
              <a:ext cx="914399" cy="28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dirty="0">
                  <a:solidFill>
                    <a:prstClr val="black"/>
                  </a:solidFill>
                  <a:latin typeface="Times New Roman" panose="02020603050405020304" pitchFamily="18" charset="0"/>
                </a:rPr>
                <a:t>Abstinence</a:t>
              </a:r>
            </a:p>
          </p:txBody>
        </p:sp>
        <p:sp>
          <p:nvSpPr>
            <p:cNvPr id="10" name="Line 8"/>
            <p:cNvSpPr>
              <a:spLocks noChangeShapeType="1"/>
            </p:cNvSpPr>
            <p:nvPr/>
          </p:nvSpPr>
          <p:spPr bwMode="auto">
            <a:xfrm>
              <a:off x="262890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1" name="Text Box 9"/>
            <p:cNvSpPr txBox="1">
              <a:spLocks noChangeArrowheads="1"/>
            </p:cNvSpPr>
            <p:nvPr/>
          </p:nvSpPr>
          <p:spPr bwMode="auto">
            <a:xfrm>
              <a:off x="2628899" y="3200400"/>
              <a:ext cx="12573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dirty="0">
                  <a:solidFill>
                    <a:prstClr val="black"/>
                  </a:solidFill>
                  <a:latin typeface="Times New Roman" panose="02020603050405020304" pitchFamily="18" charset="0"/>
                </a:rPr>
                <a:t>Experimental Use</a:t>
              </a:r>
            </a:p>
          </p:txBody>
        </p:sp>
        <p:sp>
          <p:nvSpPr>
            <p:cNvPr id="12" name="Line 10"/>
            <p:cNvSpPr>
              <a:spLocks noChangeShapeType="1"/>
            </p:cNvSpPr>
            <p:nvPr/>
          </p:nvSpPr>
          <p:spPr bwMode="auto">
            <a:xfrm>
              <a:off x="394335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3" name="Text Box 11"/>
            <p:cNvSpPr txBox="1">
              <a:spLocks noChangeArrowheads="1"/>
            </p:cNvSpPr>
            <p:nvPr/>
          </p:nvSpPr>
          <p:spPr bwMode="auto">
            <a:xfrm>
              <a:off x="3902479" y="3200401"/>
              <a:ext cx="774786" cy="48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dirty="0">
                  <a:solidFill>
                    <a:prstClr val="black"/>
                  </a:solidFill>
                  <a:latin typeface="Times New Roman" panose="02020603050405020304" pitchFamily="18" charset="0"/>
                </a:rPr>
                <a:t>Social </a:t>
              </a:r>
              <a:r>
                <a:rPr lang="en-US" altLang="en-US" sz="1500" dirty="0" smtClean="0">
                  <a:solidFill>
                    <a:prstClr val="black"/>
                  </a:solidFill>
                  <a:latin typeface="Times New Roman" panose="02020603050405020304" pitchFamily="18" charset="0"/>
                </a:rPr>
                <a:t/>
              </a:r>
              <a:br>
                <a:rPr lang="en-US" altLang="en-US" sz="1500" dirty="0" smtClean="0">
                  <a:solidFill>
                    <a:prstClr val="black"/>
                  </a:solidFill>
                  <a:latin typeface="Times New Roman" panose="02020603050405020304" pitchFamily="18" charset="0"/>
                </a:rPr>
              </a:br>
              <a:r>
                <a:rPr lang="en-US" altLang="en-US" sz="1500" dirty="0" smtClean="0">
                  <a:solidFill>
                    <a:prstClr val="black"/>
                  </a:solidFill>
                  <a:latin typeface="Times New Roman" panose="02020603050405020304" pitchFamily="18" charset="0"/>
                </a:rPr>
                <a:t>Use</a:t>
              </a:r>
              <a:endParaRPr lang="en-US" altLang="en-US" sz="1500" dirty="0">
                <a:solidFill>
                  <a:prstClr val="black"/>
                </a:solidFill>
                <a:latin typeface="Times New Roman" panose="02020603050405020304" pitchFamily="18" charset="0"/>
              </a:endParaRPr>
            </a:p>
          </p:txBody>
        </p:sp>
        <p:sp>
          <p:nvSpPr>
            <p:cNvPr id="14" name="Line 12"/>
            <p:cNvSpPr>
              <a:spLocks noChangeShapeType="1"/>
            </p:cNvSpPr>
            <p:nvPr/>
          </p:nvSpPr>
          <p:spPr bwMode="auto">
            <a:xfrm>
              <a:off x="4743450"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5" name="Text Box 13"/>
            <p:cNvSpPr txBox="1">
              <a:spLocks noChangeArrowheads="1"/>
            </p:cNvSpPr>
            <p:nvPr/>
          </p:nvSpPr>
          <p:spPr bwMode="auto">
            <a:xfrm>
              <a:off x="4743450" y="3200400"/>
              <a:ext cx="800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dirty="0">
                  <a:solidFill>
                    <a:prstClr val="black"/>
                  </a:solidFill>
                  <a:latin typeface="Times New Roman" panose="02020603050405020304" pitchFamily="18" charset="0"/>
                </a:rPr>
                <a:t>Binge Use</a:t>
              </a:r>
            </a:p>
          </p:txBody>
        </p:sp>
        <p:sp>
          <p:nvSpPr>
            <p:cNvPr id="16" name="Line 14"/>
            <p:cNvSpPr>
              <a:spLocks noChangeShapeType="1"/>
            </p:cNvSpPr>
            <p:nvPr/>
          </p:nvSpPr>
          <p:spPr bwMode="auto">
            <a:xfrm>
              <a:off x="5504412" y="3486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7" name="Text Box 15"/>
            <p:cNvSpPr txBox="1">
              <a:spLocks noChangeArrowheads="1"/>
            </p:cNvSpPr>
            <p:nvPr/>
          </p:nvSpPr>
          <p:spPr bwMode="auto">
            <a:xfrm>
              <a:off x="5488133" y="3371850"/>
              <a:ext cx="10096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dirty="0" smtClean="0">
                  <a:solidFill>
                    <a:prstClr val="black"/>
                  </a:solidFill>
                  <a:latin typeface="Times New Roman" panose="02020603050405020304" pitchFamily="18" charset="0"/>
                </a:rPr>
                <a:t>Harmful</a:t>
              </a:r>
              <a:endParaRPr lang="en-US" altLang="en-US" sz="1500" dirty="0">
                <a:solidFill>
                  <a:prstClr val="black"/>
                </a:solidFill>
                <a:latin typeface="Times New Roman" panose="02020603050405020304" pitchFamily="18" charset="0"/>
              </a:endParaRPr>
            </a:p>
          </p:txBody>
        </p:sp>
        <p:sp>
          <p:nvSpPr>
            <p:cNvPr id="18" name="Line 16"/>
            <p:cNvSpPr>
              <a:spLocks noChangeShapeType="1"/>
            </p:cNvSpPr>
            <p:nvPr/>
          </p:nvSpPr>
          <p:spPr bwMode="auto">
            <a:xfrm>
              <a:off x="6286500" y="3429000"/>
              <a:ext cx="0" cy="514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solidFill>
                  <a:prstClr val="black"/>
                </a:solidFill>
              </a:endParaRPr>
            </a:p>
          </p:txBody>
        </p:sp>
        <p:sp>
          <p:nvSpPr>
            <p:cNvPr id="19" name="Text Box 17"/>
            <p:cNvSpPr txBox="1">
              <a:spLocks noChangeArrowheads="1"/>
            </p:cNvSpPr>
            <p:nvPr/>
          </p:nvSpPr>
          <p:spPr bwMode="auto">
            <a:xfrm>
              <a:off x="6400800" y="3771900"/>
              <a:ext cx="10858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dirty="0">
                  <a:solidFill>
                    <a:prstClr val="black"/>
                  </a:solidFill>
                  <a:latin typeface="Times New Roman" panose="02020603050405020304" pitchFamily="18" charset="0"/>
                </a:rPr>
                <a:t>Substance Use Disorder</a:t>
              </a:r>
            </a:p>
          </p:txBody>
        </p:sp>
        <p:sp>
          <p:nvSpPr>
            <p:cNvPr id="20" name="Oval 19"/>
            <p:cNvSpPr/>
            <p:nvPr/>
          </p:nvSpPr>
          <p:spPr>
            <a:xfrm>
              <a:off x="1543050" y="2743200"/>
              <a:ext cx="3200400" cy="18859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21" name="Oval 20"/>
            <p:cNvSpPr/>
            <p:nvPr/>
          </p:nvSpPr>
          <p:spPr>
            <a:xfrm>
              <a:off x="6286500" y="3314700"/>
              <a:ext cx="131445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22" name="Oval 21"/>
            <p:cNvSpPr/>
            <p:nvPr/>
          </p:nvSpPr>
          <p:spPr>
            <a:xfrm>
              <a:off x="4743450" y="2457450"/>
              <a:ext cx="1543050" cy="2571750"/>
            </a:xfrm>
            <a:prstGeom prst="ellipse">
              <a:avLst/>
            </a:prstGeom>
            <a:noFill/>
            <a:ln w="38100">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23" name="TextBox 22"/>
            <p:cNvSpPr txBox="1"/>
            <p:nvPr/>
          </p:nvSpPr>
          <p:spPr>
            <a:xfrm>
              <a:off x="4953000" y="3885644"/>
              <a:ext cx="1066800" cy="323165"/>
            </a:xfrm>
            <a:prstGeom prst="rect">
              <a:avLst/>
            </a:prstGeom>
            <a:noFill/>
          </p:spPr>
          <p:txBody>
            <a:bodyPr wrap="square" rtlCol="0">
              <a:spAutoFit/>
            </a:bodyPr>
            <a:lstStyle/>
            <a:p>
              <a:pPr algn="ctr"/>
              <a:r>
                <a:rPr lang="en-US" sz="1500" dirty="0" smtClean="0">
                  <a:latin typeface="Times New Roman" panose="02020603050405020304" pitchFamily="18" charset="0"/>
                  <a:cs typeface="Times New Roman" panose="02020603050405020304" pitchFamily="18" charset="0"/>
                </a:rPr>
                <a:t>Misuse</a:t>
              </a:r>
              <a:endParaRPr lang="en-US" sz="15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43835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t>
            </a:r>
            <a:r>
              <a:rPr lang="en-US" dirty="0"/>
              <a:t>T</a:t>
            </a:r>
            <a:r>
              <a:rPr lang="en-US" dirty="0" smtClean="0"/>
              <a:t>his is the U.S. Population…</a:t>
            </a:r>
            <a:endParaRPr lang="en-US" dirty="0"/>
          </a:p>
        </p:txBody>
      </p:sp>
      <p:grpSp>
        <p:nvGrpSpPr>
          <p:cNvPr id="4" name="Group 3"/>
          <p:cNvGrpSpPr/>
          <p:nvPr/>
        </p:nvGrpSpPr>
        <p:grpSpPr>
          <a:xfrm>
            <a:off x="2719321" y="1738992"/>
            <a:ext cx="4230291" cy="3967163"/>
            <a:chOff x="2226470" y="1543050"/>
            <a:chExt cx="4230291" cy="3967163"/>
          </a:xfrm>
          <a:solidFill>
            <a:srgbClr val="0070C0"/>
          </a:solidFill>
        </p:grpSpPr>
        <p:sp>
          <p:nvSpPr>
            <p:cNvPr id="5" name="Oval 214"/>
            <p:cNvSpPr>
              <a:spLocks noChangeArrowheads="1"/>
            </p:cNvSpPr>
            <p:nvPr/>
          </p:nvSpPr>
          <p:spPr bwMode="auto">
            <a:xfrm>
              <a:off x="4456511" y="1545431"/>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 name="Oval 215"/>
            <p:cNvSpPr>
              <a:spLocks noChangeArrowheads="1"/>
            </p:cNvSpPr>
            <p:nvPr/>
          </p:nvSpPr>
          <p:spPr bwMode="auto">
            <a:xfrm>
              <a:off x="4881564" y="1545431"/>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 name="Oval 216"/>
            <p:cNvSpPr>
              <a:spLocks noChangeArrowheads="1"/>
            </p:cNvSpPr>
            <p:nvPr/>
          </p:nvSpPr>
          <p:spPr bwMode="auto">
            <a:xfrm>
              <a:off x="5307808" y="1545431"/>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 name="Oval 217"/>
            <p:cNvSpPr>
              <a:spLocks noChangeArrowheads="1"/>
            </p:cNvSpPr>
            <p:nvPr/>
          </p:nvSpPr>
          <p:spPr bwMode="auto">
            <a:xfrm>
              <a:off x="5732860" y="1545431"/>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 name="Oval 218"/>
            <p:cNvSpPr>
              <a:spLocks noChangeArrowheads="1"/>
            </p:cNvSpPr>
            <p:nvPr/>
          </p:nvSpPr>
          <p:spPr bwMode="auto">
            <a:xfrm>
              <a:off x="6159105" y="1545431"/>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 name="Oval 219"/>
            <p:cNvSpPr>
              <a:spLocks noChangeArrowheads="1"/>
            </p:cNvSpPr>
            <p:nvPr/>
          </p:nvSpPr>
          <p:spPr bwMode="auto">
            <a:xfrm>
              <a:off x="4456511" y="1946672"/>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1" name="Oval 220"/>
            <p:cNvSpPr>
              <a:spLocks noChangeArrowheads="1"/>
            </p:cNvSpPr>
            <p:nvPr/>
          </p:nvSpPr>
          <p:spPr bwMode="auto">
            <a:xfrm>
              <a:off x="4881564" y="1946672"/>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2" name="Oval 221"/>
            <p:cNvSpPr>
              <a:spLocks noChangeArrowheads="1"/>
            </p:cNvSpPr>
            <p:nvPr/>
          </p:nvSpPr>
          <p:spPr bwMode="auto">
            <a:xfrm>
              <a:off x="5307808" y="1946672"/>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3" name="Oval 222"/>
            <p:cNvSpPr>
              <a:spLocks noChangeArrowheads="1"/>
            </p:cNvSpPr>
            <p:nvPr/>
          </p:nvSpPr>
          <p:spPr bwMode="auto">
            <a:xfrm>
              <a:off x="5732860" y="1946672"/>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4" name="Oval 223"/>
            <p:cNvSpPr>
              <a:spLocks noChangeArrowheads="1"/>
            </p:cNvSpPr>
            <p:nvPr/>
          </p:nvSpPr>
          <p:spPr bwMode="auto">
            <a:xfrm>
              <a:off x="6159105" y="1946672"/>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5" name="Oval 224"/>
            <p:cNvSpPr>
              <a:spLocks noChangeArrowheads="1"/>
            </p:cNvSpPr>
            <p:nvPr/>
          </p:nvSpPr>
          <p:spPr bwMode="auto">
            <a:xfrm>
              <a:off x="4456511" y="234672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6" name="Oval 225"/>
            <p:cNvSpPr>
              <a:spLocks noChangeArrowheads="1"/>
            </p:cNvSpPr>
            <p:nvPr/>
          </p:nvSpPr>
          <p:spPr bwMode="auto">
            <a:xfrm>
              <a:off x="4881564" y="234672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7" name="Oval 226"/>
            <p:cNvSpPr>
              <a:spLocks noChangeArrowheads="1"/>
            </p:cNvSpPr>
            <p:nvPr/>
          </p:nvSpPr>
          <p:spPr bwMode="auto">
            <a:xfrm>
              <a:off x="5307808" y="234672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8" name="Oval 227"/>
            <p:cNvSpPr>
              <a:spLocks noChangeArrowheads="1"/>
            </p:cNvSpPr>
            <p:nvPr/>
          </p:nvSpPr>
          <p:spPr bwMode="auto">
            <a:xfrm>
              <a:off x="5732860" y="234672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9" name="Oval 228"/>
            <p:cNvSpPr>
              <a:spLocks noChangeArrowheads="1"/>
            </p:cNvSpPr>
            <p:nvPr/>
          </p:nvSpPr>
          <p:spPr bwMode="auto">
            <a:xfrm>
              <a:off x="6159105" y="234672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0" name="Oval 229"/>
            <p:cNvSpPr>
              <a:spLocks noChangeArrowheads="1"/>
            </p:cNvSpPr>
            <p:nvPr/>
          </p:nvSpPr>
          <p:spPr bwMode="auto">
            <a:xfrm>
              <a:off x="4456511" y="2747964"/>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1" name="Oval 230"/>
            <p:cNvSpPr>
              <a:spLocks noChangeArrowheads="1"/>
            </p:cNvSpPr>
            <p:nvPr/>
          </p:nvSpPr>
          <p:spPr bwMode="auto">
            <a:xfrm>
              <a:off x="4881564" y="2747964"/>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2" name="Oval 231"/>
            <p:cNvSpPr>
              <a:spLocks noChangeArrowheads="1"/>
            </p:cNvSpPr>
            <p:nvPr/>
          </p:nvSpPr>
          <p:spPr bwMode="auto">
            <a:xfrm>
              <a:off x="5307808" y="2747964"/>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3" name="Oval 232"/>
            <p:cNvSpPr>
              <a:spLocks noChangeArrowheads="1"/>
            </p:cNvSpPr>
            <p:nvPr/>
          </p:nvSpPr>
          <p:spPr bwMode="auto">
            <a:xfrm>
              <a:off x="5732860" y="2747964"/>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4" name="Oval 233"/>
            <p:cNvSpPr>
              <a:spLocks noChangeArrowheads="1"/>
            </p:cNvSpPr>
            <p:nvPr/>
          </p:nvSpPr>
          <p:spPr bwMode="auto">
            <a:xfrm>
              <a:off x="6159105" y="2747964"/>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5" name="Oval 234"/>
            <p:cNvSpPr>
              <a:spLocks noChangeArrowheads="1"/>
            </p:cNvSpPr>
            <p:nvPr/>
          </p:nvSpPr>
          <p:spPr bwMode="auto">
            <a:xfrm>
              <a:off x="4456511" y="3150394"/>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6" name="Oval 235"/>
            <p:cNvSpPr>
              <a:spLocks noChangeArrowheads="1"/>
            </p:cNvSpPr>
            <p:nvPr/>
          </p:nvSpPr>
          <p:spPr bwMode="auto">
            <a:xfrm>
              <a:off x="4881564" y="3150394"/>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7" name="Oval 236"/>
            <p:cNvSpPr>
              <a:spLocks noChangeArrowheads="1"/>
            </p:cNvSpPr>
            <p:nvPr/>
          </p:nvSpPr>
          <p:spPr bwMode="auto">
            <a:xfrm>
              <a:off x="5307808" y="3150394"/>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8" name="Oval 237"/>
            <p:cNvSpPr>
              <a:spLocks noChangeArrowheads="1"/>
            </p:cNvSpPr>
            <p:nvPr/>
          </p:nvSpPr>
          <p:spPr bwMode="auto">
            <a:xfrm>
              <a:off x="5732860" y="3150394"/>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9" name="Oval 238"/>
            <p:cNvSpPr>
              <a:spLocks noChangeArrowheads="1"/>
            </p:cNvSpPr>
            <p:nvPr/>
          </p:nvSpPr>
          <p:spPr bwMode="auto">
            <a:xfrm>
              <a:off x="6159105" y="3150394"/>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0" name="Oval 214"/>
            <p:cNvSpPr>
              <a:spLocks noChangeArrowheads="1"/>
            </p:cNvSpPr>
            <p:nvPr/>
          </p:nvSpPr>
          <p:spPr bwMode="auto">
            <a:xfrm>
              <a:off x="4454130" y="361831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1" name="Oval 215"/>
            <p:cNvSpPr>
              <a:spLocks noChangeArrowheads="1"/>
            </p:cNvSpPr>
            <p:nvPr/>
          </p:nvSpPr>
          <p:spPr bwMode="auto">
            <a:xfrm>
              <a:off x="4879183" y="3618310"/>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2" name="Oval 216"/>
            <p:cNvSpPr>
              <a:spLocks noChangeArrowheads="1"/>
            </p:cNvSpPr>
            <p:nvPr/>
          </p:nvSpPr>
          <p:spPr bwMode="auto">
            <a:xfrm>
              <a:off x="5305426" y="361831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3" name="Oval 217"/>
            <p:cNvSpPr>
              <a:spLocks noChangeArrowheads="1"/>
            </p:cNvSpPr>
            <p:nvPr/>
          </p:nvSpPr>
          <p:spPr bwMode="auto">
            <a:xfrm>
              <a:off x="5730478" y="3618310"/>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4" name="Oval 218"/>
            <p:cNvSpPr>
              <a:spLocks noChangeArrowheads="1"/>
            </p:cNvSpPr>
            <p:nvPr/>
          </p:nvSpPr>
          <p:spPr bwMode="auto">
            <a:xfrm>
              <a:off x="6156724" y="361831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5" name="Oval 219"/>
            <p:cNvSpPr>
              <a:spLocks noChangeArrowheads="1"/>
            </p:cNvSpPr>
            <p:nvPr/>
          </p:nvSpPr>
          <p:spPr bwMode="auto">
            <a:xfrm>
              <a:off x="4454130" y="401955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6" name="Oval 220"/>
            <p:cNvSpPr>
              <a:spLocks noChangeArrowheads="1"/>
            </p:cNvSpPr>
            <p:nvPr/>
          </p:nvSpPr>
          <p:spPr bwMode="auto">
            <a:xfrm>
              <a:off x="4879183" y="4019551"/>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7" name="Oval 221"/>
            <p:cNvSpPr>
              <a:spLocks noChangeArrowheads="1"/>
            </p:cNvSpPr>
            <p:nvPr/>
          </p:nvSpPr>
          <p:spPr bwMode="auto">
            <a:xfrm>
              <a:off x="5305426" y="401955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8" name="Oval 222"/>
            <p:cNvSpPr>
              <a:spLocks noChangeArrowheads="1"/>
            </p:cNvSpPr>
            <p:nvPr/>
          </p:nvSpPr>
          <p:spPr bwMode="auto">
            <a:xfrm>
              <a:off x="5730478" y="4019551"/>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9" name="Oval 223"/>
            <p:cNvSpPr>
              <a:spLocks noChangeArrowheads="1"/>
            </p:cNvSpPr>
            <p:nvPr/>
          </p:nvSpPr>
          <p:spPr bwMode="auto">
            <a:xfrm>
              <a:off x="6156724" y="401955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0" name="Oval 224"/>
            <p:cNvSpPr>
              <a:spLocks noChangeArrowheads="1"/>
            </p:cNvSpPr>
            <p:nvPr/>
          </p:nvSpPr>
          <p:spPr bwMode="auto">
            <a:xfrm>
              <a:off x="4454130" y="441960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1" name="Oval 225"/>
            <p:cNvSpPr>
              <a:spLocks noChangeArrowheads="1"/>
            </p:cNvSpPr>
            <p:nvPr/>
          </p:nvSpPr>
          <p:spPr bwMode="auto">
            <a:xfrm>
              <a:off x="4879183" y="4419600"/>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2" name="Oval 226"/>
            <p:cNvSpPr>
              <a:spLocks noChangeArrowheads="1"/>
            </p:cNvSpPr>
            <p:nvPr/>
          </p:nvSpPr>
          <p:spPr bwMode="auto">
            <a:xfrm>
              <a:off x="5305426" y="441960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3" name="Oval 227"/>
            <p:cNvSpPr>
              <a:spLocks noChangeArrowheads="1"/>
            </p:cNvSpPr>
            <p:nvPr/>
          </p:nvSpPr>
          <p:spPr bwMode="auto">
            <a:xfrm>
              <a:off x="5730478" y="4419600"/>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4" name="Oval 228"/>
            <p:cNvSpPr>
              <a:spLocks noChangeArrowheads="1"/>
            </p:cNvSpPr>
            <p:nvPr/>
          </p:nvSpPr>
          <p:spPr bwMode="auto">
            <a:xfrm>
              <a:off x="6156724" y="441960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5" name="Oval 229"/>
            <p:cNvSpPr>
              <a:spLocks noChangeArrowheads="1"/>
            </p:cNvSpPr>
            <p:nvPr/>
          </p:nvSpPr>
          <p:spPr bwMode="auto">
            <a:xfrm>
              <a:off x="4454130" y="482084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6" name="Oval 230"/>
            <p:cNvSpPr>
              <a:spLocks noChangeArrowheads="1"/>
            </p:cNvSpPr>
            <p:nvPr/>
          </p:nvSpPr>
          <p:spPr bwMode="auto">
            <a:xfrm>
              <a:off x="4879183" y="4820841"/>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7" name="Oval 231"/>
            <p:cNvSpPr>
              <a:spLocks noChangeArrowheads="1"/>
            </p:cNvSpPr>
            <p:nvPr/>
          </p:nvSpPr>
          <p:spPr bwMode="auto">
            <a:xfrm>
              <a:off x="5305426" y="482084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8" name="Oval 232"/>
            <p:cNvSpPr>
              <a:spLocks noChangeArrowheads="1"/>
            </p:cNvSpPr>
            <p:nvPr/>
          </p:nvSpPr>
          <p:spPr bwMode="auto">
            <a:xfrm>
              <a:off x="5730478" y="4820841"/>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9" name="Oval 233"/>
            <p:cNvSpPr>
              <a:spLocks noChangeArrowheads="1"/>
            </p:cNvSpPr>
            <p:nvPr/>
          </p:nvSpPr>
          <p:spPr bwMode="auto">
            <a:xfrm>
              <a:off x="6156724" y="482084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0" name="Oval 234"/>
            <p:cNvSpPr>
              <a:spLocks noChangeArrowheads="1"/>
            </p:cNvSpPr>
            <p:nvPr/>
          </p:nvSpPr>
          <p:spPr bwMode="auto">
            <a:xfrm>
              <a:off x="4454130" y="522327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1" name="Oval 235"/>
            <p:cNvSpPr>
              <a:spLocks noChangeArrowheads="1"/>
            </p:cNvSpPr>
            <p:nvPr/>
          </p:nvSpPr>
          <p:spPr bwMode="auto">
            <a:xfrm>
              <a:off x="4879183" y="522327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2" name="Oval 236"/>
            <p:cNvSpPr>
              <a:spLocks noChangeArrowheads="1"/>
            </p:cNvSpPr>
            <p:nvPr/>
          </p:nvSpPr>
          <p:spPr bwMode="auto">
            <a:xfrm>
              <a:off x="5305426" y="522327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3" name="Oval 237"/>
            <p:cNvSpPr>
              <a:spLocks noChangeArrowheads="1"/>
            </p:cNvSpPr>
            <p:nvPr/>
          </p:nvSpPr>
          <p:spPr bwMode="auto">
            <a:xfrm>
              <a:off x="5730478" y="522327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4" name="Oval 238"/>
            <p:cNvSpPr>
              <a:spLocks noChangeArrowheads="1"/>
            </p:cNvSpPr>
            <p:nvPr/>
          </p:nvSpPr>
          <p:spPr bwMode="auto">
            <a:xfrm>
              <a:off x="6156724" y="522327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5" name="Oval 214"/>
            <p:cNvSpPr>
              <a:spLocks noChangeArrowheads="1"/>
            </p:cNvSpPr>
            <p:nvPr/>
          </p:nvSpPr>
          <p:spPr bwMode="auto">
            <a:xfrm>
              <a:off x="2228851" y="154305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6" name="Oval 215"/>
            <p:cNvSpPr>
              <a:spLocks noChangeArrowheads="1"/>
            </p:cNvSpPr>
            <p:nvPr/>
          </p:nvSpPr>
          <p:spPr bwMode="auto">
            <a:xfrm>
              <a:off x="2653903" y="1543050"/>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7" name="Oval 216"/>
            <p:cNvSpPr>
              <a:spLocks noChangeArrowheads="1"/>
            </p:cNvSpPr>
            <p:nvPr/>
          </p:nvSpPr>
          <p:spPr bwMode="auto">
            <a:xfrm>
              <a:off x="3080149" y="154305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8" name="Oval 217"/>
            <p:cNvSpPr>
              <a:spLocks noChangeArrowheads="1"/>
            </p:cNvSpPr>
            <p:nvPr/>
          </p:nvSpPr>
          <p:spPr bwMode="auto">
            <a:xfrm>
              <a:off x="3505201" y="1543050"/>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9" name="Oval 218"/>
            <p:cNvSpPr>
              <a:spLocks noChangeArrowheads="1"/>
            </p:cNvSpPr>
            <p:nvPr/>
          </p:nvSpPr>
          <p:spPr bwMode="auto">
            <a:xfrm>
              <a:off x="3931445" y="1543050"/>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0" name="Oval 219"/>
            <p:cNvSpPr>
              <a:spLocks noChangeArrowheads="1"/>
            </p:cNvSpPr>
            <p:nvPr/>
          </p:nvSpPr>
          <p:spPr bwMode="auto">
            <a:xfrm>
              <a:off x="2228851" y="194429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61" name="Oval 220"/>
            <p:cNvSpPr>
              <a:spLocks noChangeArrowheads="1"/>
            </p:cNvSpPr>
            <p:nvPr/>
          </p:nvSpPr>
          <p:spPr bwMode="auto">
            <a:xfrm>
              <a:off x="2653903" y="1944291"/>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2" name="Oval 221"/>
            <p:cNvSpPr>
              <a:spLocks noChangeArrowheads="1"/>
            </p:cNvSpPr>
            <p:nvPr/>
          </p:nvSpPr>
          <p:spPr bwMode="auto">
            <a:xfrm>
              <a:off x="3080149" y="194429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3" name="Oval 222"/>
            <p:cNvSpPr>
              <a:spLocks noChangeArrowheads="1"/>
            </p:cNvSpPr>
            <p:nvPr/>
          </p:nvSpPr>
          <p:spPr bwMode="auto">
            <a:xfrm>
              <a:off x="3505201" y="1944291"/>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4" name="Oval 223"/>
            <p:cNvSpPr>
              <a:spLocks noChangeArrowheads="1"/>
            </p:cNvSpPr>
            <p:nvPr/>
          </p:nvSpPr>
          <p:spPr bwMode="auto">
            <a:xfrm>
              <a:off x="3931445" y="1944291"/>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5" name="Oval 224"/>
            <p:cNvSpPr>
              <a:spLocks noChangeArrowheads="1"/>
            </p:cNvSpPr>
            <p:nvPr/>
          </p:nvSpPr>
          <p:spPr bwMode="auto">
            <a:xfrm>
              <a:off x="2228851" y="2344341"/>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66" name="Oval 225"/>
            <p:cNvSpPr>
              <a:spLocks noChangeArrowheads="1"/>
            </p:cNvSpPr>
            <p:nvPr/>
          </p:nvSpPr>
          <p:spPr bwMode="auto">
            <a:xfrm>
              <a:off x="2653903" y="2344341"/>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7" name="Oval 226"/>
            <p:cNvSpPr>
              <a:spLocks noChangeArrowheads="1"/>
            </p:cNvSpPr>
            <p:nvPr/>
          </p:nvSpPr>
          <p:spPr bwMode="auto">
            <a:xfrm>
              <a:off x="3080149" y="2344341"/>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8" name="Oval 227"/>
            <p:cNvSpPr>
              <a:spLocks noChangeArrowheads="1"/>
            </p:cNvSpPr>
            <p:nvPr/>
          </p:nvSpPr>
          <p:spPr bwMode="auto">
            <a:xfrm>
              <a:off x="3505201" y="2344341"/>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9" name="Oval 228"/>
            <p:cNvSpPr>
              <a:spLocks noChangeArrowheads="1"/>
            </p:cNvSpPr>
            <p:nvPr/>
          </p:nvSpPr>
          <p:spPr bwMode="auto">
            <a:xfrm>
              <a:off x="3931445" y="2344341"/>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0" name="Oval 229"/>
            <p:cNvSpPr>
              <a:spLocks noChangeArrowheads="1"/>
            </p:cNvSpPr>
            <p:nvPr/>
          </p:nvSpPr>
          <p:spPr bwMode="auto">
            <a:xfrm>
              <a:off x="2228851" y="274558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71" name="Oval 230"/>
            <p:cNvSpPr>
              <a:spLocks noChangeArrowheads="1"/>
            </p:cNvSpPr>
            <p:nvPr/>
          </p:nvSpPr>
          <p:spPr bwMode="auto">
            <a:xfrm>
              <a:off x="2653903" y="274558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2" name="Oval 231"/>
            <p:cNvSpPr>
              <a:spLocks noChangeArrowheads="1"/>
            </p:cNvSpPr>
            <p:nvPr/>
          </p:nvSpPr>
          <p:spPr bwMode="auto">
            <a:xfrm>
              <a:off x="3080149" y="274558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3" name="Oval 232"/>
            <p:cNvSpPr>
              <a:spLocks noChangeArrowheads="1"/>
            </p:cNvSpPr>
            <p:nvPr/>
          </p:nvSpPr>
          <p:spPr bwMode="auto">
            <a:xfrm>
              <a:off x="3505201" y="274558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4" name="Oval 233"/>
            <p:cNvSpPr>
              <a:spLocks noChangeArrowheads="1"/>
            </p:cNvSpPr>
            <p:nvPr/>
          </p:nvSpPr>
          <p:spPr bwMode="auto">
            <a:xfrm>
              <a:off x="3931445" y="274558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5" name="Oval 234"/>
            <p:cNvSpPr>
              <a:spLocks noChangeArrowheads="1"/>
            </p:cNvSpPr>
            <p:nvPr/>
          </p:nvSpPr>
          <p:spPr bwMode="auto">
            <a:xfrm>
              <a:off x="2228851" y="314801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76" name="Oval 235"/>
            <p:cNvSpPr>
              <a:spLocks noChangeArrowheads="1"/>
            </p:cNvSpPr>
            <p:nvPr/>
          </p:nvSpPr>
          <p:spPr bwMode="auto">
            <a:xfrm>
              <a:off x="2653903" y="314801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7" name="Oval 236"/>
            <p:cNvSpPr>
              <a:spLocks noChangeArrowheads="1"/>
            </p:cNvSpPr>
            <p:nvPr/>
          </p:nvSpPr>
          <p:spPr bwMode="auto">
            <a:xfrm>
              <a:off x="3080149" y="314801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8" name="Oval 237"/>
            <p:cNvSpPr>
              <a:spLocks noChangeArrowheads="1"/>
            </p:cNvSpPr>
            <p:nvPr/>
          </p:nvSpPr>
          <p:spPr bwMode="auto">
            <a:xfrm>
              <a:off x="3505201" y="314801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9" name="Oval 238"/>
            <p:cNvSpPr>
              <a:spLocks noChangeArrowheads="1"/>
            </p:cNvSpPr>
            <p:nvPr/>
          </p:nvSpPr>
          <p:spPr bwMode="auto">
            <a:xfrm>
              <a:off x="3931445" y="314801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0" name="Oval 214"/>
            <p:cNvSpPr>
              <a:spLocks noChangeArrowheads="1"/>
            </p:cNvSpPr>
            <p:nvPr/>
          </p:nvSpPr>
          <p:spPr bwMode="auto">
            <a:xfrm>
              <a:off x="2226470" y="362426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81" name="Oval 215"/>
            <p:cNvSpPr>
              <a:spLocks noChangeArrowheads="1"/>
            </p:cNvSpPr>
            <p:nvPr/>
          </p:nvSpPr>
          <p:spPr bwMode="auto">
            <a:xfrm>
              <a:off x="2651522" y="362426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2" name="Oval 216"/>
            <p:cNvSpPr>
              <a:spLocks noChangeArrowheads="1"/>
            </p:cNvSpPr>
            <p:nvPr/>
          </p:nvSpPr>
          <p:spPr bwMode="auto">
            <a:xfrm>
              <a:off x="3077767" y="362426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3" name="Oval 217"/>
            <p:cNvSpPr>
              <a:spLocks noChangeArrowheads="1"/>
            </p:cNvSpPr>
            <p:nvPr/>
          </p:nvSpPr>
          <p:spPr bwMode="auto">
            <a:xfrm>
              <a:off x="3502820" y="362426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4" name="Oval 218"/>
            <p:cNvSpPr>
              <a:spLocks noChangeArrowheads="1"/>
            </p:cNvSpPr>
            <p:nvPr/>
          </p:nvSpPr>
          <p:spPr bwMode="auto">
            <a:xfrm>
              <a:off x="3929064" y="362426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5" name="Oval 219"/>
            <p:cNvSpPr>
              <a:spLocks noChangeArrowheads="1"/>
            </p:cNvSpPr>
            <p:nvPr/>
          </p:nvSpPr>
          <p:spPr bwMode="auto">
            <a:xfrm>
              <a:off x="2226470" y="402550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86" name="Oval 220"/>
            <p:cNvSpPr>
              <a:spLocks noChangeArrowheads="1"/>
            </p:cNvSpPr>
            <p:nvPr/>
          </p:nvSpPr>
          <p:spPr bwMode="auto">
            <a:xfrm>
              <a:off x="2651522" y="402550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7" name="Oval 221"/>
            <p:cNvSpPr>
              <a:spLocks noChangeArrowheads="1"/>
            </p:cNvSpPr>
            <p:nvPr/>
          </p:nvSpPr>
          <p:spPr bwMode="auto">
            <a:xfrm>
              <a:off x="3077767" y="402550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8" name="Oval 222"/>
            <p:cNvSpPr>
              <a:spLocks noChangeArrowheads="1"/>
            </p:cNvSpPr>
            <p:nvPr/>
          </p:nvSpPr>
          <p:spPr bwMode="auto">
            <a:xfrm>
              <a:off x="3502820" y="402550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9" name="Oval 223"/>
            <p:cNvSpPr>
              <a:spLocks noChangeArrowheads="1"/>
            </p:cNvSpPr>
            <p:nvPr/>
          </p:nvSpPr>
          <p:spPr bwMode="auto">
            <a:xfrm>
              <a:off x="3929064" y="402550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0" name="Oval 224"/>
            <p:cNvSpPr>
              <a:spLocks noChangeArrowheads="1"/>
            </p:cNvSpPr>
            <p:nvPr/>
          </p:nvSpPr>
          <p:spPr bwMode="auto">
            <a:xfrm>
              <a:off x="2226470" y="4425553"/>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91" name="Oval 225"/>
            <p:cNvSpPr>
              <a:spLocks noChangeArrowheads="1"/>
            </p:cNvSpPr>
            <p:nvPr/>
          </p:nvSpPr>
          <p:spPr bwMode="auto">
            <a:xfrm>
              <a:off x="2651522" y="4425553"/>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2" name="Oval 226"/>
            <p:cNvSpPr>
              <a:spLocks noChangeArrowheads="1"/>
            </p:cNvSpPr>
            <p:nvPr/>
          </p:nvSpPr>
          <p:spPr bwMode="auto">
            <a:xfrm>
              <a:off x="3077767" y="4425553"/>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3" name="Oval 227"/>
            <p:cNvSpPr>
              <a:spLocks noChangeArrowheads="1"/>
            </p:cNvSpPr>
            <p:nvPr/>
          </p:nvSpPr>
          <p:spPr bwMode="auto">
            <a:xfrm>
              <a:off x="3502820" y="4425553"/>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4" name="Oval 228"/>
            <p:cNvSpPr>
              <a:spLocks noChangeArrowheads="1"/>
            </p:cNvSpPr>
            <p:nvPr/>
          </p:nvSpPr>
          <p:spPr bwMode="auto">
            <a:xfrm>
              <a:off x="3929064" y="4425553"/>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5" name="Oval 229"/>
            <p:cNvSpPr>
              <a:spLocks noChangeArrowheads="1"/>
            </p:cNvSpPr>
            <p:nvPr/>
          </p:nvSpPr>
          <p:spPr bwMode="auto">
            <a:xfrm>
              <a:off x="2226470" y="4826795"/>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96" name="Oval 230"/>
            <p:cNvSpPr>
              <a:spLocks noChangeArrowheads="1"/>
            </p:cNvSpPr>
            <p:nvPr/>
          </p:nvSpPr>
          <p:spPr bwMode="auto">
            <a:xfrm>
              <a:off x="2651522" y="4826795"/>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7" name="Oval 231"/>
            <p:cNvSpPr>
              <a:spLocks noChangeArrowheads="1"/>
            </p:cNvSpPr>
            <p:nvPr/>
          </p:nvSpPr>
          <p:spPr bwMode="auto">
            <a:xfrm>
              <a:off x="3077767" y="4826795"/>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8" name="Oval 232"/>
            <p:cNvSpPr>
              <a:spLocks noChangeArrowheads="1"/>
            </p:cNvSpPr>
            <p:nvPr/>
          </p:nvSpPr>
          <p:spPr bwMode="auto">
            <a:xfrm>
              <a:off x="3502820" y="4826795"/>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9" name="Oval 233"/>
            <p:cNvSpPr>
              <a:spLocks noChangeArrowheads="1"/>
            </p:cNvSpPr>
            <p:nvPr/>
          </p:nvSpPr>
          <p:spPr bwMode="auto">
            <a:xfrm>
              <a:off x="3929064" y="4826795"/>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0" name="Oval 234"/>
            <p:cNvSpPr>
              <a:spLocks noChangeArrowheads="1"/>
            </p:cNvSpPr>
            <p:nvPr/>
          </p:nvSpPr>
          <p:spPr bwMode="auto">
            <a:xfrm>
              <a:off x="2226470" y="5229225"/>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101" name="Oval 235"/>
            <p:cNvSpPr>
              <a:spLocks noChangeArrowheads="1"/>
            </p:cNvSpPr>
            <p:nvPr/>
          </p:nvSpPr>
          <p:spPr bwMode="auto">
            <a:xfrm>
              <a:off x="2651522" y="5229225"/>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2" name="Oval 236"/>
            <p:cNvSpPr>
              <a:spLocks noChangeArrowheads="1"/>
            </p:cNvSpPr>
            <p:nvPr/>
          </p:nvSpPr>
          <p:spPr bwMode="auto">
            <a:xfrm>
              <a:off x="3077767" y="5229225"/>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3" name="Oval 237"/>
            <p:cNvSpPr>
              <a:spLocks noChangeArrowheads="1"/>
            </p:cNvSpPr>
            <p:nvPr/>
          </p:nvSpPr>
          <p:spPr bwMode="auto">
            <a:xfrm>
              <a:off x="3502820" y="5229225"/>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4" name="Oval 238"/>
            <p:cNvSpPr>
              <a:spLocks noChangeArrowheads="1"/>
            </p:cNvSpPr>
            <p:nvPr/>
          </p:nvSpPr>
          <p:spPr bwMode="auto">
            <a:xfrm>
              <a:off x="3929064" y="5229225"/>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grpSp>
      <p:sp>
        <p:nvSpPr>
          <p:cNvPr id="105" name="Rectangle 104"/>
          <p:cNvSpPr>
            <a:spLocks noChangeArrowheads="1"/>
          </p:cNvSpPr>
          <p:nvPr/>
        </p:nvSpPr>
        <p:spPr bwMode="auto">
          <a:xfrm>
            <a:off x="2211350" y="5791082"/>
            <a:ext cx="53056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750" dirty="0">
                <a:solidFill>
                  <a:prstClr val="black"/>
                </a:solidFill>
                <a:latin typeface="Arial" panose="020B0604020202020204" pitchFamily="34" charset="0"/>
              </a:rPr>
              <a:t>Concept developed by Daniel Hungerford, PhD, Centers for Disease Control and Prevention (Used with Permission).</a:t>
            </a: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57418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SBIRT at the University of Iowa</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800" b="1" i="1" dirty="0">
                <a:solidFill>
                  <a:srgbClr val="006600"/>
                </a:solidFill>
              </a:rPr>
              <a:t>Screening, Brief Intervention, and Referral to Treatment – Training Iowa Preceptors and Students (SBIRT-TIPS)</a:t>
            </a:r>
          </a:p>
          <a:p>
            <a:pPr>
              <a:spcBef>
                <a:spcPts val="0"/>
              </a:spcBef>
              <a:spcAft>
                <a:spcPts val="1200"/>
              </a:spcAft>
            </a:pPr>
            <a:r>
              <a:rPr lang="en-US" sz="2600" dirty="0"/>
              <a:t>Sponsored by the University of Iowa College of Nursing in collaboration with the Carver College of Medicine Physician Assistant program</a:t>
            </a:r>
          </a:p>
          <a:p>
            <a:pPr>
              <a:spcBef>
                <a:spcPts val="0"/>
              </a:spcBef>
              <a:spcAft>
                <a:spcPts val="1200"/>
              </a:spcAft>
            </a:pPr>
            <a:r>
              <a:rPr lang="en-US" sz="2600" dirty="0"/>
              <a:t>Funded by the Substance Abuse and Mental Health Services Administration (</a:t>
            </a:r>
            <a:r>
              <a:rPr lang="en-US" sz="2600" dirty="0" smtClean="0"/>
              <a:t>SAMHSA)</a:t>
            </a:r>
            <a:endParaRPr lang="en-US" sz="2600" dirty="0"/>
          </a:p>
        </p:txBody>
      </p:sp>
    </p:spTree>
    <p:extLst>
      <p:ext uri="{BB962C8B-B14F-4D97-AF65-F5344CB8AC3E}">
        <p14:creationId xmlns:p14="http://schemas.microsoft.com/office/powerpoint/2010/main" val="23545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Substance Use Disorder: </a:t>
            </a:r>
            <a:endParaRPr lang="en-US" dirty="0"/>
          </a:p>
        </p:txBody>
      </p:sp>
      <p:sp>
        <p:nvSpPr>
          <p:cNvPr id="5" name="Oval 214"/>
          <p:cNvSpPr>
            <a:spLocks noChangeArrowheads="1"/>
          </p:cNvSpPr>
          <p:nvPr/>
        </p:nvSpPr>
        <p:spPr bwMode="auto">
          <a:xfrm>
            <a:off x="4949362" y="174137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 name="Oval 215"/>
          <p:cNvSpPr>
            <a:spLocks noChangeArrowheads="1"/>
          </p:cNvSpPr>
          <p:nvPr/>
        </p:nvSpPr>
        <p:spPr bwMode="auto">
          <a:xfrm>
            <a:off x="5374415" y="174137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 name="Oval 216"/>
          <p:cNvSpPr>
            <a:spLocks noChangeArrowheads="1"/>
          </p:cNvSpPr>
          <p:nvPr/>
        </p:nvSpPr>
        <p:spPr bwMode="auto">
          <a:xfrm>
            <a:off x="5800659" y="174137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 name="Oval 217"/>
          <p:cNvSpPr>
            <a:spLocks noChangeArrowheads="1"/>
          </p:cNvSpPr>
          <p:nvPr/>
        </p:nvSpPr>
        <p:spPr bwMode="auto">
          <a:xfrm>
            <a:off x="6225711" y="174137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 name="Oval 218"/>
          <p:cNvSpPr>
            <a:spLocks noChangeArrowheads="1"/>
          </p:cNvSpPr>
          <p:nvPr/>
        </p:nvSpPr>
        <p:spPr bwMode="auto">
          <a:xfrm>
            <a:off x="6651956" y="174137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 name="Oval 219"/>
          <p:cNvSpPr>
            <a:spLocks noChangeArrowheads="1"/>
          </p:cNvSpPr>
          <p:nvPr/>
        </p:nvSpPr>
        <p:spPr bwMode="auto">
          <a:xfrm>
            <a:off x="4949362" y="2142614"/>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1" name="Oval 220"/>
          <p:cNvSpPr>
            <a:spLocks noChangeArrowheads="1"/>
          </p:cNvSpPr>
          <p:nvPr/>
        </p:nvSpPr>
        <p:spPr bwMode="auto">
          <a:xfrm>
            <a:off x="5374415" y="2142614"/>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2" name="Oval 221"/>
          <p:cNvSpPr>
            <a:spLocks noChangeArrowheads="1"/>
          </p:cNvSpPr>
          <p:nvPr/>
        </p:nvSpPr>
        <p:spPr bwMode="auto">
          <a:xfrm>
            <a:off x="5800659" y="2142614"/>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3" name="Oval 222"/>
          <p:cNvSpPr>
            <a:spLocks noChangeArrowheads="1"/>
          </p:cNvSpPr>
          <p:nvPr/>
        </p:nvSpPr>
        <p:spPr bwMode="auto">
          <a:xfrm>
            <a:off x="6225711" y="2142614"/>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4" name="Oval 223"/>
          <p:cNvSpPr>
            <a:spLocks noChangeArrowheads="1"/>
          </p:cNvSpPr>
          <p:nvPr/>
        </p:nvSpPr>
        <p:spPr bwMode="auto">
          <a:xfrm>
            <a:off x="6651956" y="2142614"/>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5" name="Oval 224"/>
          <p:cNvSpPr>
            <a:spLocks noChangeArrowheads="1"/>
          </p:cNvSpPr>
          <p:nvPr/>
        </p:nvSpPr>
        <p:spPr bwMode="auto">
          <a:xfrm>
            <a:off x="4949362" y="254266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6" name="Oval 225"/>
          <p:cNvSpPr>
            <a:spLocks noChangeArrowheads="1"/>
          </p:cNvSpPr>
          <p:nvPr/>
        </p:nvSpPr>
        <p:spPr bwMode="auto">
          <a:xfrm>
            <a:off x="5374415" y="254266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7" name="Oval 226"/>
          <p:cNvSpPr>
            <a:spLocks noChangeArrowheads="1"/>
          </p:cNvSpPr>
          <p:nvPr/>
        </p:nvSpPr>
        <p:spPr bwMode="auto">
          <a:xfrm>
            <a:off x="5800659" y="254266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8" name="Oval 227"/>
          <p:cNvSpPr>
            <a:spLocks noChangeArrowheads="1"/>
          </p:cNvSpPr>
          <p:nvPr/>
        </p:nvSpPr>
        <p:spPr bwMode="auto">
          <a:xfrm>
            <a:off x="6225711" y="254266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9" name="Oval 228"/>
          <p:cNvSpPr>
            <a:spLocks noChangeArrowheads="1"/>
          </p:cNvSpPr>
          <p:nvPr/>
        </p:nvSpPr>
        <p:spPr bwMode="auto">
          <a:xfrm>
            <a:off x="6651956" y="254266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0" name="Oval 229"/>
          <p:cNvSpPr>
            <a:spLocks noChangeArrowheads="1"/>
          </p:cNvSpPr>
          <p:nvPr/>
        </p:nvSpPr>
        <p:spPr bwMode="auto">
          <a:xfrm>
            <a:off x="4949362" y="2943906"/>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1" name="Oval 230"/>
          <p:cNvSpPr>
            <a:spLocks noChangeArrowheads="1"/>
          </p:cNvSpPr>
          <p:nvPr/>
        </p:nvSpPr>
        <p:spPr bwMode="auto">
          <a:xfrm>
            <a:off x="5374415" y="2943906"/>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2" name="Oval 231"/>
          <p:cNvSpPr>
            <a:spLocks noChangeArrowheads="1"/>
          </p:cNvSpPr>
          <p:nvPr/>
        </p:nvSpPr>
        <p:spPr bwMode="auto">
          <a:xfrm>
            <a:off x="5800659" y="2943906"/>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3" name="Oval 232"/>
          <p:cNvSpPr>
            <a:spLocks noChangeArrowheads="1"/>
          </p:cNvSpPr>
          <p:nvPr/>
        </p:nvSpPr>
        <p:spPr bwMode="auto">
          <a:xfrm>
            <a:off x="6225711" y="2943906"/>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4" name="Oval 233"/>
          <p:cNvSpPr>
            <a:spLocks noChangeArrowheads="1"/>
          </p:cNvSpPr>
          <p:nvPr/>
        </p:nvSpPr>
        <p:spPr bwMode="auto">
          <a:xfrm>
            <a:off x="6651956" y="2943906"/>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5" name="Oval 234"/>
          <p:cNvSpPr>
            <a:spLocks noChangeArrowheads="1"/>
          </p:cNvSpPr>
          <p:nvPr/>
        </p:nvSpPr>
        <p:spPr bwMode="auto">
          <a:xfrm>
            <a:off x="4949362" y="3346336"/>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6" name="Oval 235"/>
          <p:cNvSpPr>
            <a:spLocks noChangeArrowheads="1"/>
          </p:cNvSpPr>
          <p:nvPr/>
        </p:nvSpPr>
        <p:spPr bwMode="auto">
          <a:xfrm>
            <a:off x="5374415" y="3346336"/>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7" name="Oval 236"/>
          <p:cNvSpPr>
            <a:spLocks noChangeArrowheads="1"/>
          </p:cNvSpPr>
          <p:nvPr/>
        </p:nvSpPr>
        <p:spPr bwMode="auto">
          <a:xfrm>
            <a:off x="5800659" y="3346336"/>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8" name="Oval 237"/>
          <p:cNvSpPr>
            <a:spLocks noChangeArrowheads="1"/>
          </p:cNvSpPr>
          <p:nvPr/>
        </p:nvSpPr>
        <p:spPr bwMode="auto">
          <a:xfrm>
            <a:off x="6225711" y="3346336"/>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9" name="Oval 238"/>
          <p:cNvSpPr>
            <a:spLocks noChangeArrowheads="1"/>
          </p:cNvSpPr>
          <p:nvPr/>
        </p:nvSpPr>
        <p:spPr bwMode="auto">
          <a:xfrm>
            <a:off x="6651956" y="3346336"/>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0" name="Oval 214"/>
          <p:cNvSpPr>
            <a:spLocks noChangeArrowheads="1"/>
          </p:cNvSpPr>
          <p:nvPr/>
        </p:nvSpPr>
        <p:spPr bwMode="auto">
          <a:xfrm>
            <a:off x="4946981" y="381425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1" name="Oval 215"/>
          <p:cNvSpPr>
            <a:spLocks noChangeArrowheads="1"/>
          </p:cNvSpPr>
          <p:nvPr/>
        </p:nvSpPr>
        <p:spPr bwMode="auto">
          <a:xfrm>
            <a:off x="5372034" y="381425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2" name="Oval 216"/>
          <p:cNvSpPr>
            <a:spLocks noChangeArrowheads="1"/>
          </p:cNvSpPr>
          <p:nvPr/>
        </p:nvSpPr>
        <p:spPr bwMode="auto">
          <a:xfrm>
            <a:off x="5798277" y="381425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3" name="Oval 217"/>
          <p:cNvSpPr>
            <a:spLocks noChangeArrowheads="1"/>
          </p:cNvSpPr>
          <p:nvPr/>
        </p:nvSpPr>
        <p:spPr bwMode="auto">
          <a:xfrm>
            <a:off x="6223329" y="381425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4" name="Oval 218"/>
          <p:cNvSpPr>
            <a:spLocks noChangeArrowheads="1"/>
          </p:cNvSpPr>
          <p:nvPr/>
        </p:nvSpPr>
        <p:spPr bwMode="auto">
          <a:xfrm>
            <a:off x="6649575" y="381425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5" name="Oval 219"/>
          <p:cNvSpPr>
            <a:spLocks noChangeArrowheads="1"/>
          </p:cNvSpPr>
          <p:nvPr/>
        </p:nvSpPr>
        <p:spPr bwMode="auto">
          <a:xfrm>
            <a:off x="4946981" y="421549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6" name="Oval 220"/>
          <p:cNvSpPr>
            <a:spLocks noChangeArrowheads="1"/>
          </p:cNvSpPr>
          <p:nvPr/>
        </p:nvSpPr>
        <p:spPr bwMode="auto">
          <a:xfrm>
            <a:off x="5372034" y="421549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7" name="Oval 221"/>
          <p:cNvSpPr>
            <a:spLocks noChangeArrowheads="1"/>
          </p:cNvSpPr>
          <p:nvPr/>
        </p:nvSpPr>
        <p:spPr bwMode="auto">
          <a:xfrm>
            <a:off x="5798277" y="421549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8" name="Oval 222"/>
          <p:cNvSpPr>
            <a:spLocks noChangeArrowheads="1"/>
          </p:cNvSpPr>
          <p:nvPr/>
        </p:nvSpPr>
        <p:spPr bwMode="auto">
          <a:xfrm>
            <a:off x="6223329" y="421549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9" name="Oval 223"/>
          <p:cNvSpPr>
            <a:spLocks noChangeArrowheads="1"/>
          </p:cNvSpPr>
          <p:nvPr/>
        </p:nvSpPr>
        <p:spPr bwMode="auto">
          <a:xfrm>
            <a:off x="6649575" y="421549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0" name="Oval 224"/>
          <p:cNvSpPr>
            <a:spLocks noChangeArrowheads="1"/>
          </p:cNvSpPr>
          <p:nvPr/>
        </p:nvSpPr>
        <p:spPr bwMode="auto">
          <a:xfrm>
            <a:off x="4946981" y="461554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1" name="Oval 225"/>
          <p:cNvSpPr>
            <a:spLocks noChangeArrowheads="1"/>
          </p:cNvSpPr>
          <p:nvPr/>
        </p:nvSpPr>
        <p:spPr bwMode="auto">
          <a:xfrm>
            <a:off x="5372034" y="461554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2" name="Oval 226"/>
          <p:cNvSpPr>
            <a:spLocks noChangeArrowheads="1"/>
          </p:cNvSpPr>
          <p:nvPr/>
        </p:nvSpPr>
        <p:spPr bwMode="auto">
          <a:xfrm>
            <a:off x="5798277" y="461554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3" name="Oval 227"/>
          <p:cNvSpPr>
            <a:spLocks noChangeArrowheads="1"/>
          </p:cNvSpPr>
          <p:nvPr/>
        </p:nvSpPr>
        <p:spPr bwMode="auto">
          <a:xfrm>
            <a:off x="6223329" y="461554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4" name="Oval 228"/>
          <p:cNvSpPr>
            <a:spLocks noChangeArrowheads="1"/>
          </p:cNvSpPr>
          <p:nvPr/>
        </p:nvSpPr>
        <p:spPr bwMode="auto">
          <a:xfrm>
            <a:off x="6649575" y="461554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5" name="Oval 229"/>
          <p:cNvSpPr>
            <a:spLocks noChangeArrowheads="1"/>
          </p:cNvSpPr>
          <p:nvPr/>
        </p:nvSpPr>
        <p:spPr bwMode="auto">
          <a:xfrm>
            <a:off x="4946981" y="501678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6" name="Oval 230"/>
          <p:cNvSpPr>
            <a:spLocks noChangeArrowheads="1"/>
          </p:cNvSpPr>
          <p:nvPr/>
        </p:nvSpPr>
        <p:spPr bwMode="auto">
          <a:xfrm>
            <a:off x="5372034" y="501678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7" name="Oval 231"/>
          <p:cNvSpPr>
            <a:spLocks noChangeArrowheads="1"/>
          </p:cNvSpPr>
          <p:nvPr/>
        </p:nvSpPr>
        <p:spPr bwMode="auto">
          <a:xfrm>
            <a:off x="5798277" y="501678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8" name="Oval 232"/>
          <p:cNvSpPr>
            <a:spLocks noChangeArrowheads="1"/>
          </p:cNvSpPr>
          <p:nvPr/>
        </p:nvSpPr>
        <p:spPr bwMode="auto">
          <a:xfrm>
            <a:off x="6223329" y="501678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9" name="Oval 233"/>
          <p:cNvSpPr>
            <a:spLocks noChangeArrowheads="1"/>
          </p:cNvSpPr>
          <p:nvPr/>
        </p:nvSpPr>
        <p:spPr bwMode="auto">
          <a:xfrm>
            <a:off x="6649575" y="501678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0" name="Oval 234"/>
          <p:cNvSpPr>
            <a:spLocks noChangeArrowheads="1"/>
          </p:cNvSpPr>
          <p:nvPr/>
        </p:nvSpPr>
        <p:spPr bwMode="auto">
          <a:xfrm>
            <a:off x="4946981" y="541921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1" name="Oval 235"/>
          <p:cNvSpPr>
            <a:spLocks noChangeArrowheads="1"/>
          </p:cNvSpPr>
          <p:nvPr/>
        </p:nvSpPr>
        <p:spPr bwMode="auto">
          <a:xfrm>
            <a:off x="5372034" y="541921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2" name="Oval 236"/>
          <p:cNvSpPr>
            <a:spLocks noChangeArrowheads="1"/>
          </p:cNvSpPr>
          <p:nvPr/>
        </p:nvSpPr>
        <p:spPr bwMode="auto">
          <a:xfrm>
            <a:off x="5798277" y="541921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3" name="Oval 237"/>
          <p:cNvSpPr>
            <a:spLocks noChangeArrowheads="1"/>
          </p:cNvSpPr>
          <p:nvPr/>
        </p:nvSpPr>
        <p:spPr bwMode="auto">
          <a:xfrm>
            <a:off x="6223329" y="541921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4" name="Oval 238"/>
          <p:cNvSpPr>
            <a:spLocks noChangeArrowheads="1"/>
          </p:cNvSpPr>
          <p:nvPr/>
        </p:nvSpPr>
        <p:spPr bwMode="auto">
          <a:xfrm>
            <a:off x="6649575" y="541921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5" name="Oval 214"/>
          <p:cNvSpPr>
            <a:spLocks noChangeArrowheads="1"/>
          </p:cNvSpPr>
          <p:nvPr/>
        </p:nvSpPr>
        <p:spPr bwMode="auto">
          <a:xfrm>
            <a:off x="2721702" y="173899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6" name="Oval 215"/>
          <p:cNvSpPr>
            <a:spLocks noChangeArrowheads="1"/>
          </p:cNvSpPr>
          <p:nvPr/>
        </p:nvSpPr>
        <p:spPr bwMode="auto">
          <a:xfrm>
            <a:off x="3146754" y="173899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7" name="Oval 216"/>
          <p:cNvSpPr>
            <a:spLocks noChangeArrowheads="1"/>
          </p:cNvSpPr>
          <p:nvPr/>
        </p:nvSpPr>
        <p:spPr bwMode="auto">
          <a:xfrm>
            <a:off x="3573000" y="173899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8" name="Oval 217"/>
          <p:cNvSpPr>
            <a:spLocks noChangeArrowheads="1"/>
          </p:cNvSpPr>
          <p:nvPr/>
        </p:nvSpPr>
        <p:spPr bwMode="auto">
          <a:xfrm>
            <a:off x="3998052" y="173899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9" name="Oval 218"/>
          <p:cNvSpPr>
            <a:spLocks noChangeArrowheads="1"/>
          </p:cNvSpPr>
          <p:nvPr/>
        </p:nvSpPr>
        <p:spPr bwMode="auto">
          <a:xfrm>
            <a:off x="4424296" y="173899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0" name="Oval 219"/>
          <p:cNvSpPr>
            <a:spLocks noChangeArrowheads="1"/>
          </p:cNvSpPr>
          <p:nvPr/>
        </p:nvSpPr>
        <p:spPr bwMode="auto">
          <a:xfrm>
            <a:off x="2721702" y="214023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61" name="Oval 220"/>
          <p:cNvSpPr>
            <a:spLocks noChangeArrowheads="1"/>
          </p:cNvSpPr>
          <p:nvPr/>
        </p:nvSpPr>
        <p:spPr bwMode="auto">
          <a:xfrm>
            <a:off x="3146754" y="214023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2" name="Oval 221"/>
          <p:cNvSpPr>
            <a:spLocks noChangeArrowheads="1"/>
          </p:cNvSpPr>
          <p:nvPr/>
        </p:nvSpPr>
        <p:spPr bwMode="auto">
          <a:xfrm>
            <a:off x="3573000" y="214023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3" name="Oval 222"/>
          <p:cNvSpPr>
            <a:spLocks noChangeArrowheads="1"/>
          </p:cNvSpPr>
          <p:nvPr/>
        </p:nvSpPr>
        <p:spPr bwMode="auto">
          <a:xfrm>
            <a:off x="3998052" y="214023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4" name="Oval 223"/>
          <p:cNvSpPr>
            <a:spLocks noChangeArrowheads="1"/>
          </p:cNvSpPr>
          <p:nvPr/>
        </p:nvSpPr>
        <p:spPr bwMode="auto">
          <a:xfrm>
            <a:off x="4424296" y="214023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5" name="Oval 224"/>
          <p:cNvSpPr>
            <a:spLocks noChangeArrowheads="1"/>
          </p:cNvSpPr>
          <p:nvPr/>
        </p:nvSpPr>
        <p:spPr bwMode="auto">
          <a:xfrm>
            <a:off x="2721702" y="254028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66" name="Oval 225"/>
          <p:cNvSpPr>
            <a:spLocks noChangeArrowheads="1"/>
          </p:cNvSpPr>
          <p:nvPr/>
        </p:nvSpPr>
        <p:spPr bwMode="auto">
          <a:xfrm>
            <a:off x="3146754" y="254028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7" name="Oval 226"/>
          <p:cNvSpPr>
            <a:spLocks noChangeArrowheads="1"/>
          </p:cNvSpPr>
          <p:nvPr/>
        </p:nvSpPr>
        <p:spPr bwMode="auto">
          <a:xfrm>
            <a:off x="3573000" y="254028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8" name="Oval 227"/>
          <p:cNvSpPr>
            <a:spLocks noChangeArrowheads="1"/>
          </p:cNvSpPr>
          <p:nvPr/>
        </p:nvSpPr>
        <p:spPr bwMode="auto">
          <a:xfrm>
            <a:off x="3998052" y="254028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9" name="Oval 228"/>
          <p:cNvSpPr>
            <a:spLocks noChangeArrowheads="1"/>
          </p:cNvSpPr>
          <p:nvPr/>
        </p:nvSpPr>
        <p:spPr bwMode="auto">
          <a:xfrm>
            <a:off x="4424296" y="254028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0" name="Oval 229"/>
          <p:cNvSpPr>
            <a:spLocks noChangeArrowheads="1"/>
          </p:cNvSpPr>
          <p:nvPr/>
        </p:nvSpPr>
        <p:spPr bwMode="auto">
          <a:xfrm>
            <a:off x="2721702" y="294152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71" name="Oval 230"/>
          <p:cNvSpPr>
            <a:spLocks noChangeArrowheads="1"/>
          </p:cNvSpPr>
          <p:nvPr/>
        </p:nvSpPr>
        <p:spPr bwMode="auto">
          <a:xfrm>
            <a:off x="3146754" y="294152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2" name="Oval 231"/>
          <p:cNvSpPr>
            <a:spLocks noChangeArrowheads="1"/>
          </p:cNvSpPr>
          <p:nvPr/>
        </p:nvSpPr>
        <p:spPr bwMode="auto">
          <a:xfrm>
            <a:off x="3573000" y="294152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3" name="Oval 232"/>
          <p:cNvSpPr>
            <a:spLocks noChangeArrowheads="1"/>
          </p:cNvSpPr>
          <p:nvPr/>
        </p:nvSpPr>
        <p:spPr bwMode="auto">
          <a:xfrm>
            <a:off x="3998052" y="294152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4" name="Oval 233"/>
          <p:cNvSpPr>
            <a:spLocks noChangeArrowheads="1"/>
          </p:cNvSpPr>
          <p:nvPr/>
        </p:nvSpPr>
        <p:spPr bwMode="auto">
          <a:xfrm>
            <a:off x="4424296" y="294152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5" name="Oval 234"/>
          <p:cNvSpPr>
            <a:spLocks noChangeArrowheads="1"/>
          </p:cNvSpPr>
          <p:nvPr/>
        </p:nvSpPr>
        <p:spPr bwMode="auto">
          <a:xfrm>
            <a:off x="2721702" y="334395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76" name="Oval 235"/>
          <p:cNvSpPr>
            <a:spLocks noChangeArrowheads="1"/>
          </p:cNvSpPr>
          <p:nvPr/>
        </p:nvSpPr>
        <p:spPr bwMode="auto">
          <a:xfrm>
            <a:off x="3146754" y="334395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7" name="Oval 236"/>
          <p:cNvSpPr>
            <a:spLocks noChangeArrowheads="1"/>
          </p:cNvSpPr>
          <p:nvPr/>
        </p:nvSpPr>
        <p:spPr bwMode="auto">
          <a:xfrm>
            <a:off x="3573000" y="334395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8" name="Oval 237"/>
          <p:cNvSpPr>
            <a:spLocks noChangeArrowheads="1"/>
          </p:cNvSpPr>
          <p:nvPr/>
        </p:nvSpPr>
        <p:spPr bwMode="auto">
          <a:xfrm>
            <a:off x="3998052" y="334395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9" name="Oval 238"/>
          <p:cNvSpPr>
            <a:spLocks noChangeArrowheads="1"/>
          </p:cNvSpPr>
          <p:nvPr/>
        </p:nvSpPr>
        <p:spPr bwMode="auto">
          <a:xfrm>
            <a:off x="4424296" y="334395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0" name="Oval 214"/>
          <p:cNvSpPr>
            <a:spLocks noChangeArrowheads="1"/>
          </p:cNvSpPr>
          <p:nvPr/>
        </p:nvSpPr>
        <p:spPr bwMode="auto">
          <a:xfrm>
            <a:off x="2719321" y="382020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81" name="Oval 215"/>
          <p:cNvSpPr>
            <a:spLocks noChangeArrowheads="1"/>
          </p:cNvSpPr>
          <p:nvPr/>
        </p:nvSpPr>
        <p:spPr bwMode="auto">
          <a:xfrm>
            <a:off x="3144373" y="382020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2" name="Oval 216"/>
          <p:cNvSpPr>
            <a:spLocks noChangeArrowheads="1"/>
          </p:cNvSpPr>
          <p:nvPr/>
        </p:nvSpPr>
        <p:spPr bwMode="auto">
          <a:xfrm>
            <a:off x="3570618" y="382020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3" name="Oval 217"/>
          <p:cNvSpPr>
            <a:spLocks noChangeArrowheads="1"/>
          </p:cNvSpPr>
          <p:nvPr/>
        </p:nvSpPr>
        <p:spPr bwMode="auto">
          <a:xfrm>
            <a:off x="3995671" y="382020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4" name="Oval 218"/>
          <p:cNvSpPr>
            <a:spLocks noChangeArrowheads="1"/>
          </p:cNvSpPr>
          <p:nvPr/>
        </p:nvSpPr>
        <p:spPr bwMode="auto">
          <a:xfrm>
            <a:off x="4421915" y="3820204"/>
            <a:ext cx="297656" cy="280988"/>
          </a:xfrm>
          <a:prstGeom prst="ellipse">
            <a:avLst/>
          </a:prstGeom>
          <a:solidFill>
            <a:srgbClr val="FFFF00"/>
          </a:solidFill>
          <a:ln>
            <a:solidFill>
              <a:srgbClr val="0070C0"/>
            </a:solid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5" name="Oval 219"/>
          <p:cNvSpPr>
            <a:spLocks noChangeArrowheads="1"/>
          </p:cNvSpPr>
          <p:nvPr/>
        </p:nvSpPr>
        <p:spPr bwMode="auto">
          <a:xfrm>
            <a:off x="2719321" y="422144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86" name="Oval 220"/>
          <p:cNvSpPr>
            <a:spLocks noChangeArrowheads="1"/>
          </p:cNvSpPr>
          <p:nvPr/>
        </p:nvSpPr>
        <p:spPr bwMode="auto">
          <a:xfrm>
            <a:off x="3144373" y="422144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7" name="Oval 221"/>
          <p:cNvSpPr>
            <a:spLocks noChangeArrowheads="1"/>
          </p:cNvSpPr>
          <p:nvPr/>
        </p:nvSpPr>
        <p:spPr bwMode="auto">
          <a:xfrm>
            <a:off x="3570618" y="422144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8" name="Oval 222"/>
          <p:cNvSpPr>
            <a:spLocks noChangeArrowheads="1"/>
          </p:cNvSpPr>
          <p:nvPr/>
        </p:nvSpPr>
        <p:spPr bwMode="auto">
          <a:xfrm>
            <a:off x="3995671" y="422144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9" name="Oval 223"/>
          <p:cNvSpPr>
            <a:spLocks noChangeArrowheads="1"/>
          </p:cNvSpPr>
          <p:nvPr/>
        </p:nvSpPr>
        <p:spPr bwMode="auto">
          <a:xfrm>
            <a:off x="4421915" y="4221445"/>
            <a:ext cx="297656" cy="279797"/>
          </a:xfrm>
          <a:prstGeom prst="ellipse">
            <a:avLst/>
          </a:prstGeom>
          <a:solidFill>
            <a:srgbClr val="FFFF00"/>
          </a:solidFill>
          <a:ln>
            <a:solidFill>
              <a:srgbClr val="0070C0"/>
            </a:solid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0" name="Oval 224"/>
          <p:cNvSpPr>
            <a:spLocks noChangeArrowheads="1"/>
          </p:cNvSpPr>
          <p:nvPr/>
        </p:nvSpPr>
        <p:spPr bwMode="auto">
          <a:xfrm>
            <a:off x="2719321" y="4621495"/>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91" name="Oval 225"/>
          <p:cNvSpPr>
            <a:spLocks noChangeArrowheads="1"/>
          </p:cNvSpPr>
          <p:nvPr/>
        </p:nvSpPr>
        <p:spPr bwMode="auto">
          <a:xfrm>
            <a:off x="3144373" y="4621495"/>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2" name="Oval 226"/>
          <p:cNvSpPr>
            <a:spLocks noChangeArrowheads="1"/>
          </p:cNvSpPr>
          <p:nvPr/>
        </p:nvSpPr>
        <p:spPr bwMode="auto">
          <a:xfrm>
            <a:off x="3570618" y="4621495"/>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3" name="Oval 227"/>
          <p:cNvSpPr>
            <a:spLocks noChangeArrowheads="1"/>
          </p:cNvSpPr>
          <p:nvPr/>
        </p:nvSpPr>
        <p:spPr bwMode="auto">
          <a:xfrm>
            <a:off x="3995671" y="4621495"/>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4" name="Oval 228"/>
          <p:cNvSpPr>
            <a:spLocks noChangeArrowheads="1"/>
          </p:cNvSpPr>
          <p:nvPr/>
        </p:nvSpPr>
        <p:spPr bwMode="auto">
          <a:xfrm>
            <a:off x="4421915" y="4621495"/>
            <a:ext cx="297656" cy="280988"/>
          </a:xfrm>
          <a:prstGeom prst="ellipse">
            <a:avLst/>
          </a:prstGeom>
          <a:solidFill>
            <a:srgbClr val="FFFF00"/>
          </a:solidFill>
          <a:ln>
            <a:solidFill>
              <a:srgbClr val="0070C0"/>
            </a:solid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5" name="Oval 229"/>
          <p:cNvSpPr>
            <a:spLocks noChangeArrowheads="1"/>
          </p:cNvSpPr>
          <p:nvPr/>
        </p:nvSpPr>
        <p:spPr bwMode="auto">
          <a:xfrm>
            <a:off x="2719321" y="5022737"/>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96" name="Oval 230"/>
          <p:cNvSpPr>
            <a:spLocks noChangeArrowheads="1"/>
          </p:cNvSpPr>
          <p:nvPr/>
        </p:nvSpPr>
        <p:spPr bwMode="auto">
          <a:xfrm>
            <a:off x="3144373" y="5022737"/>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7" name="Oval 231"/>
          <p:cNvSpPr>
            <a:spLocks noChangeArrowheads="1"/>
          </p:cNvSpPr>
          <p:nvPr/>
        </p:nvSpPr>
        <p:spPr bwMode="auto">
          <a:xfrm>
            <a:off x="3570618" y="5022737"/>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8" name="Oval 232"/>
          <p:cNvSpPr>
            <a:spLocks noChangeArrowheads="1"/>
          </p:cNvSpPr>
          <p:nvPr/>
        </p:nvSpPr>
        <p:spPr bwMode="auto">
          <a:xfrm>
            <a:off x="3995671" y="5022737"/>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9" name="Oval 233"/>
          <p:cNvSpPr>
            <a:spLocks noChangeArrowheads="1"/>
          </p:cNvSpPr>
          <p:nvPr/>
        </p:nvSpPr>
        <p:spPr bwMode="auto">
          <a:xfrm>
            <a:off x="4421915" y="5022737"/>
            <a:ext cx="297656" cy="279797"/>
          </a:xfrm>
          <a:prstGeom prst="ellipse">
            <a:avLst/>
          </a:prstGeom>
          <a:solidFill>
            <a:srgbClr val="FFFF00"/>
          </a:solidFill>
          <a:ln>
            <a:solidFill>
              <a:srgbClr val="0070C0"/>
            </a:solid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0" name="Oval 234"/>
          <p:cNvSpPr>
            <a:spLocks noChangeArrowheads="1"/>
          </p:cNvSpPr>
          <p:nvPr/>
        </p:nvSpPr>
        <p:spPr bwMode="auto">
          <a:xfrm>
            <a:off x="2719321" y="5425167"/>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101" name="Oval 235"/>
          <p:cNvSpPr>
            <a:spLocks noChangeArrowheads="1"/>
          </p:cNvSpPr>
          <p:nvPr/>
        </p:nvSpPr>
        <p:spPr bwMode="auto">
          <a:xfrm>
            <a:off x="3144373" y="5425167"/>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2" name="Oval 236"/>
          <p:cNvSpPr>
            <a:spLocks noChangeArrowheads="1"/>
          </p:cNvSpPr>
          <p:nvPr/>
        </p:nvSpPr>
        <p:spPr bwMode="auto">
          <a:xfrm>
            <a:off x="3570618" y="5425167"/>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3" name="Oval 237"/>
          <p:cNvSpPr>
            <a:spLocks noChangeArrowheads="1"/>
          </p:cNvSpPr>
          <p:nvPr/>
        </p:nvSpPr>
        <p:spPr bwMode="auto">
          <a:xfrm>
            <a:off x="3995671" y="5425167"/>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4" name="Oval 238"/>
          <p:cNvSpPr>
            <a:spLocks noChangeArrowheads="1"/>
          </p:cNvSpPr>
          <p:nvPr/>
        </p:nvSpPr>
        <p:spPr bwMode="auto">
          <a:xfrm>
            <a:off x="4421915" y="5425167"/>
            <a:ext cx="297656" cy="280988"/>
          </a:xfrm>
          <a:prstGeom prst="ellipse">
            <a:avLst/>
          </a:prstGeom>
          <a:solidFill>
            <a:srgbClr val="FFFF00"/>
          </a:solidFill>
          <a:ln>
            <a:solidFill>
              <a:srgbClr val="0070C0"/>
            </a:solid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5" name="Rectangle 104"/>
          <p:cNvSpPr>
            <a:spLocks noChangeArrowheads="1"/>
          </p:cNvSpPr>
          <p:nvPr/>
        </p:nvSpPr>
        <p:spPr bwMode="auto">
          <a:xfrm>
            <a:off x="2211350" y="5791082"/>
            <a:ext cx="53056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750" dirty="0">
                <a:solidFill>
                  <a:prstClr val="black"/>
                </a:solidFill>
                <a:latin typeface="Arial" panose="020B0604020202020204" pitchFamily="34" charset="0"/>
              </a:rPr>
              <a:t>Concept developed by Daniel Hungerford, PhD, Centers for Disease Control and Prevention (Used with Permission).</a:t>
            </a:r>
            <a:endParaRPr lang="en-US" altLang="en-US" sz="1350" dirty="0">
              <a:solidFill>
                <a:prstClr val="black"/>
              </a:solidFill>
              <a:latin typeface="Arial" panose="020B0604020202020204" pitchFamily="34" charset="0"/>
            </a:endParaRPr>
          </a:p>
        </p:txBody>
      </p:sp>
      <p:sp>
        <p:nvSpPr>
          <p:cNvPr id="108" name="Oval 218"/>
          <p:cNvSpPr>
            <a:spLocks noChangeArrowheads="1"/>
          </p:cNvSpPr>
          <p:nvPr/>
        </p:nvSpPr>
        <p:spPr bwMode="auto">
          <a:xfrm>
            <a:off x="8119948" y="1126766"/>
            <a:ext cx="297656" cy="280988"/>
          </a:xfrm>
          <a:prstGeom prst="ellipse">
            <a:avLst/>
          </a:prstGeom>
          <a:solidFill>
            <a:srgbClr val="FFFF00"/>
          </a:solidFill>
          <a:ln>
            <a:solidFill>
              <a:srgbClr val="0070C0"/>
            </a:solid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Tree>
    <p:extLst>
      <p:ext uri="{BB962C8B-B14F-4D97-AF65-F5344CB8AC3E}">
        <p14:creationId xmlns:p14="http://schemas.microsoft.com/office/powerpoint/2010/main" val="185682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 is Harmful Use: </a:t>
            </a:r>
            <a:endParaRPr lang="en-US" dirty="0"/>
          </a:p>
        </p:txBody>
      </p:sp>
      <p:sp>
        <p:nvSpPr>
          <p:cNvPr id="5" name="Oval 214"/>
          <p:cNvSpPr>
            <a:spLocks noChangeArrowheads="1"/>
          </p:cNvSpPr>
          <p:nvPr/>
        </p:nvSpPr>
        <p:spPr bwMode="auto">
          <a:xfrm>
            <a:off x="4949362" y="174137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 name="Oval 215"/>
          <p:cNvSpPr>
            <a:spLocks noChangeArrowheads="1"/>
          </p:cNvSpPr>
          <p:nvPr/>
        </p:nvSpPr>
        <p:spPr bwMode="auto">
          <a:xfrm>
            <a:off x="5374415" y="174137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 name="Oval 216"/>
          <p:cNvSpPr>
            <a:spLocks noChangeArrowheads="1"/>
          </p:cNvSpPr>
          <p:nvPr/>
        </p:nvSpPr>
        <p:spPr bwMode="auto">
          <a:xfrm>
            <a:off x="5800659" y="174137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 name="Oval 217"/>
          <p:cNvSpPr>
            <a:spLocks noChangeArrowheads="1"/>
          </p:cNvSpPr>
          <p:nvPr/>
        </p:nvSpPr>
        <p:spPr bwMode="auto">
          <a:xfrm>
            <a:off x="6225711" y="174137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 name="Oval 218"/>
          <p:cNvSpPr>
            <a:spLocks noChangeArrowheads="1"/>
          </p:cNvSpPr>
          <p:nvPr/>
        </p:nvSpPr>
        <p:spPr bwMode="auto">
          <a:xfrm>
            <a:off x="6651956" y="174137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 name="Oval 219"/>
          <p:cNvSpPr>
            <a:spLocks noChangeArrowheads="1"/>
          </p:cNvSpPr>
          <p:nvPr/>
        </p:nvSpPr>
        <p:spPr bwMode="auto">
          <a:xfrm>
            <a:off x="4949362" y="2142614"/>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1" name="Oval 220"/>
          <p:cNvSpPr>
            <a:spLocks noChangeArrowheads="1"/>
          </p:cNvSpPr>
          <p:nvPr/>
        </p:nvSpPr>
        <p:spPr bwMode="auto">
          <a:xfrm>
            <a:off x="5374415" y="2142614"/>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2" name="Oval 221"/>
          <p:cNvSpPr>
            <a:spLocks noChangeArrowheads="1"/>
          </p:cNvSpPr>
          <p:nvPr/>
        </p:nvSpPr>
        <p:spPr bwMode="auto">
          <a:xfrm>
            <a:off x="5800659" y="2142614"/>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3" name="Oval 222"/>
          <p:cNvSpPr>
            <a:spLocks noChangeArrowheads="1"/>
          </p:cNvSpPr>
          <p:nvPr/>
        </p:nvSpPr>
        <p:spPr bwMode="auto">
          <a:xfrm>
            <a:off x="6225711" y="2142614"/>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4" name="Oval 223"/>
          <p:cNvSpPr>
            <a:spLocks noChangeArrowheads="1"/>
          </p:cNvSpPr>
          <p:nvPr/>
        </p:nvSpPr>
        <p:spPr bwMode="auto">
          <a:xfrm>
            <a:off x="6651956" y="2142614"/>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5" name="Oval 224"/>
          <p:cNvSpPr>
            <a:spLocks noChangeArrowheads="1"/>
          </p:cNvSpPr>
          <p:nvPr/>
        </p:nvSpPr>
        <p:spPr bwMode="auto">
          <a:xfrm>
            <a:off x="4949362" y="254266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6" name="Oval 225"/>
          <p:cNvSpPr>
            <a:spLocks noChangeArrowheads="1"/>
          </p:cNvSpPr>
          <p:nvPr/>
        </p:nvSpPr>
        <p:spPr bwMode="auto">
          <a:xfrm>
            <a:off x="5374415" y="254266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7" name="Oval 226"/>
          <p:cNvSpPr>
            <a:spLocks noChangeArrowheads="1"/>
          </p:cNvSpPr>
          <p:nvPr/>
        </p:nvSpPr>
        <p:spPr bwMode="auto">
          <a:xfrm>
            <a:off x="5800659" y="254266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8" name="Oval 227"/>
          <p:cNvSpPr>
            <a:spLocks noChangeArrowheads="1"/>
          </p:cNvSpPr>
          <p:nvPr/>
        </p:nvSpPr>
        <p:spPr bwMode="auto">
          <a:xfrm>
            <a:off x="6225711" y="254266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9" name="Oval 228"/>
          <p:cNvSpPr>
            <a:spLocks noChangeArrowheads="1"/>
          </p:cNvSpPr>
          <p:nvPr/>
        </p:nvSpPr>
        <p:spPr bwMode="auto">
          <a:xfrm>
            <a:off x="6651956" y="254266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0" name="Oval 229"/>
          <p:cNvSpPr>
            <a:spLocks noChangeArrowheads="1"/>
          </p:cNvSpPr>
          <p:nvPr/>
        </p:nvSpPr>
        <p:spPr bwMode="auto">
          <a:xfrm>
            <a:off x="4949362" y="2943906"/>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1" name="Oval 230"/>
          <p:cNvSpPr>
            <a:spLocks noChangeArrowheads="1"/>
          </p:cNvSpPr>
          <p:nvPr/>
        </p:nvSpPr>
        <p:spPr bwMode="auto">
          <a:xfrm>
            <a:off x="5374415" y="2943906"/>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2" name="Oval 231"/>
          <p:cNvSpPr>
            <a:spLocks noChangeArrowheads="1"/>
          </p:cNvSpPr>
          <p:nvPr/>
        </p:nvSpPr>
        <p:spPr bwMode="auto">
          <a:xfrm>
            <a:off x="5800659" y="2943906"/>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3" name="Oval 232"/>
          <p:cNvSpPr>
            <a:spLocks noChangeArrowheads="1"/>
          </p:cNvSpPr>
          <p:nvPr/>
        </p:nvSpPr>
        <p:spPr bwMode="auto">
          <a:xfrm>
            <a:off x="6225711" y="2943906"/>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4" name="Oval 233"/>
          <p:cNvSpPr>
            <a:spLocks noChangeArrowheads="1"/>
          </p:cNvSpPr>
          <p:nvPr/>
        </p:nvSpPr>
        <p:spPr bwMode="auto">
          <a:xfrm>
            <a:off x="6651956" y="2943906"/>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5" name="Oval 234"/>
          <p:cNvSpPr>
            <a:spLocks noChangeArrowheads="1"/>
          </p:cNvSpPr>
          <p:nvPr/>
        </p:nvSpPr>
        <p:spPr bwMode="auto">
          <a:xfrm>
            <a:off x="4949362" y="3346336"/>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6" name="Oval 235"/>
          <p:cNvSpPr>
            <a:spLocks noChangeArrowheads="1"/>
          </p:cNvSpPr>
          <p:nvPr/>
        </p:nvSpPr>
        <p:spPr bwMode="auto">
          <a:xfrm>
            <a:off x="5374415" y="3346336"/>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7" name="Oval 236"/>
          <p:cNvSpPr>
            <a:spLocks noChangeArrowheads="1"/>
          </p:cNvSpPr>
          <p:nvPr/>
        </p:nvSpPr>
        <p:spPr bwMode="auto">
          <a:xfrm>
            <a:off x="5800659" y="3346336"/>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8" name="Oval 237"/>
          <p:cNvSpPr>
            <a:spLocks noChangeArrowheads="1"/>
          </p:cNvSpPr>
          <p:nvPr/>
        </p:nvSpPr>
        <p:spPr bwMode="auto">
          <a:xfrm>
            <a:off x="6225711" y="3346336"/>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29" name="Oval 238"/>
          <p:cNvSpPr>
            <a:spLocks noChangeArrowheads="1"/>
          </p:cNvSpPr>
          <p:nvPr/>
        </p:nvSpPr>
        <p:spPr bwMode="auto">
          <a:xfrm>
            <a:off x="6651956" y="3346336"/>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0" name="Oval 214"/>
          <p:cNvSpPr>
            <a:spLocks noChangeArrowheads="1"/>
          </p:cNvSpPr>
          <p:nvPr/>
        </p:nvSpPr>
        <p:spPr bwMode="auto">
          <a:xfrm>
            <a:off x="4946981" y="381425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1" name="Oval 215"/>
          <p:cNvSpPr>
            <a:spLocks noChangeArrowheads="1"/>
          </p:cNvSpPr>
          <p:nvPr/>
        </p:nvSpPr>
        <p:spPr bwMode="auto">
          <a:xfrm>
            <a:off x="5372034" y="381425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2" name="Oval 216"/>
          <p:cNvSpPr>
            <a:spLocks noChangeArrowheads="1"/>
          </p:cNvSpPr>
          <p:nvPr/>
        </p:nvSpPr>
        <p:spPr bwMode="auto">
          <a:xfrm>
            <a:off x="5798277" y="381425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3" name="Oval 217"/>
          <p:cNvSpPr>
            <a:spLocks noChangeArrowheads="1"/>
          </p:cNvSpPr>
          <p:nvPr/>
        </p:nvSpPr>
        <p:spPr bwMode="auto">
          <a:xfrm>
            <a:off x="6223329" y="381425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4" name="Oval 218"/>
          <p:cNvSpPr>
            <a:spLocks noChangeArrowheads="1"/>
          </p:cNvSpPr>
          <p:nvPr/>
        </p:nvSpPr>
        <p:spPr bwMode="auto">
          <a:xfrm>
            <a:off x="6649575" y="381425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grpSp>
        <p:nvGrpSpPr>
          <p:cNvPr id="4" name="Group 3"/>
          <p:cNvGrpSpPr/>
          <p:nvPr/>
        </p:nvGrpSpPr>
        <p:grpSpPr>
          <a:xfrm>
            <a:off x="4946981" y="4215493"/>
            <a:ext cx="2000250" cy="1484709"/>
            <a:chOff x="4946981" y="4215493"/>
            <a:chExt cx="2000250" cy="1484709"/>
          </a:xfrm>
          <a:solidFill>
            <a:srgbClr val="FF9900"/>
          </a:solidFill>
        </p:grpSpPr>
        <p:sp>
          <p:nvSpPr>
            <p:cNvPr id="35" name="Oval 219"/>
            <p:cNvSpPr>
              <a:spLocks noChangeArrowheads="1"/>
            </p:cNvSpPr>
            <p:nvPr/>
          </p:nvSpPr>
          <p:spPr bwMode="auto">
            <a:xfrm>
              <a:off x="4946981" y="4215493"/>
              <a:ext cx="297656" cy="279797"/>
            </a:xfrm>
            <a:prstGeom prst="ellipse">
              <a:avLst/>
            </a:prstGeom>
            <a:grpFill/>
            <a:ln>
              <a:no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6" name="Oval 220"/>
            <p:cNvSpPr>
              <a:spLocks noChangeArrowheads="1"/>
            </p:cNvSpPr>
            <p:nvPr/>
          </p:nvSpPr>
          <p:spPr bwMode="auto">
            <a:xfrm>
              <a:off x="5372034" y="421549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7" name="Oval 221"/>
            <p:cNvSpPr>
              <a:spLocks noChangeArrowheads="1"/>
            </p:cNvSpPr>
            <p:nvPr/>
          </p:nvSpPr>
          <p:spPr bwMode="auto">
            <a:xfrm>
              <a:off x="5798277" y="421549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8" name="Oval 222"/>
            <p:cNvSpPr>
              <a:spLocks noChangeArrowheads="1"/>
            </p:cNvSpPr>
            <p:nvPr/>
          </p:nvSpPr>
          <p:spPr bwMode="auto">
            <a:xfrm>
              <a:off x="6223329" y="421549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39" name="Oval 223"/>
            <p:cNvSpPr>
              <a:spLocks noChangeArrowheads="1"/>
            </p:cNvSpPr>
            <p:nvPr/>
          </p:nvSpPr>
          <p:spPr bwMode="auto">
            <a:xfrm>
              <a:off x="6649575" y="421549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0" name="Oval 224"/>
            <p:cNvSpPr>
              <a:spLocks noChangeArrowheads="1"/>
            </p:cNvSpPr>
            <p:nvPr/>
          </p:nvSpPr>
          <p:spPr bwMode="auto">
            <a:xfrm>
              <a:off x="4946981" y="461554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1" name="Oval 225"/>
            <p:cNvSpPr>
              <a:spLocks noChangeArrowheads="1"/>
            </p:cNvSpPr>
            <p:nvPr/>
          </p:nvSpPr>
          <p:spPr bwMode="auto">
            <a:xfrm>
              <a:off x="5372034" y="461554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2" name="Oval 226"/>
            <p:cNvSpPr>
              <a:spLocks noChangeArrowheads="1"/>
            </p:cNvSpPr>
            <p:nvPr/>
          </p:nvSpPr>
          <p:spPr bwMode="auto">
            <a:xfrm>
              <a:off x="5798277" y="461554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3" name="Oval 227"/>
            <p:cNvSpPr>
              <a:spLocks noChangeArrowheads="1"/>
            </p:cNvSpPr>
            <p:nvPr/>
          </p:nvSpPr>
          <p:spPr bwMode="auto">
            <a:xfrm>
              <a:off x="6223329" y="4615542"/>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4" name="Oval 228"/>
            <p:cNvSpPr>
              <a:spLocks noChangeArrowheads="1"/>
            </p:cNvSpPr>
            <p:nvPr/>
          </p:nvSpPr>
          <p:spPr bwMode="auto">
            <a:xfrm>
              <a:off x="6649575" y="4615542"/>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5" name="Oval 229"/>
            <p:cNvSpPr>
              <a:spLocks noChangeArrowheads="1"/>
            </p:cNvSpPr>
            <p:nvPr/>
          </p:nvSpPr>
          <p:spPr bwMode="auto">
            <a:xfrm>
              <a:off x="4946981" y="501678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6" name="Oval 230"/>
            <p:cNvSpPr>
              <a:spLocks noChangeArrowheads="1"/>
            </p:cNvSpPr>
            <p:nvPr/>
          </p:nvSpPr>
          <p:spPr bwMode="auto">
            <a:xfrm>
              <a:off x="5372034" y="501678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7" name="Oval 231"/>
            <p:cNvSpPr>
              <a:spLocks noChangeArrowheads="1"/>
            </p:cNvSpPr>
            <p:nvPr/>
          </p:nvSpPr>
          <p:spPr bwMode="auto">
            <a:xfrm>
              <a:off x="5798277" y="501678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8" name="Oval 232"/>
            <p:cNvSpPr>
              <a:spLocks noChangeArrowheads="1"/>
            </p:cNvSpPr>
            <p:nvPr/>
          </p:nvSpPr>
          <p:spPr bwMode="auto">
            <a:xfrm>
              <a:off x="6223329" y="5016783"/>
              <a:ext cx="298847"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49" name="Oval 233"/>
            <p:cNvSpPr>
              <a:spLocks noChangeArrowheads="1"/>
            </p:cNvSpPr>
            <p:nvPr/>
          </p:nvSpPr>
          <p:spPr bwMode="auto">
            <a:xfrm>
              <a:off x="6649575" y="5016783"/>
              <a:ext cx="297656" cy="27979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0" name="Oval 234"/>
            <p:cNvSpPr>
              <a:spLocks noChangeArrowheads="1"/>
            </p:cNvSpPr>
            <p:nvPr/>
          </p:nvSpPr>
          <p:spPr bwMode="auto">
            <a:xfrm>
              <a:off x="4946981" y="5419214"/>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1" name="Oval 235"/>
            <p:cNvSpPr>
              <a:spLocks noChangeArrowheads="1"/>
            </p:cNvSpPr>
            <p:nvPr/>
          </p:nvSpPr>
          <p:spPr bwMode="auto">
            <a:xfrm>
              <a:off x="5372034" y="5419214"/>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2" name="Oval 236"/>
            <p:cNvSpPr>
              <a:spLocks noChangeArrowheads="1"/>
            </p:cNvSpPr>
            <p:nvPr/>
          </p:nvSpPr>
          <p:spPr bwMode="auto">
            <a:xfrm>
              <a:off x="5798277" y="5419214"/>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3" name="Oval 237"/>
            <p:cNvSpPr>
              <a:spLocks noChangeArrowheads="1"/>
            </p:cNvSpPr>
            <p:nvPr/>
          </p:nvSpPr>
          <p:spPr bwMode="auto">
            <a:xfrm>
              <a:off x="6223329" y="5419214"/>
              <a:ext cx="298847"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4" name="Oval 238"/>
            <p:cNvSpPr>
              <a:spLocks noChangeArrowheads="1"/>
            </p:cNvSpPr>
            <p:nvPr/>
          </p:nvSpPr>
          <p:spPr bwMode="auto">
            <a:xfrm>
              <a:off x="6649575" y="5419214"/>
              <a:ext cx="297656" cy="280988"/>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grpSp>
      <p:sp>
        <p:nvSpPr>
          <p:cNvPr id="55" name="Oval 214"/>
          <p:cNvSpPr>
            <a:spLocks noChangeArrowheads="1"/>
          </p:cNvSpPr>
          <p:nvPr/>
        </p:nvSpPr>
        <p:spPr bwMode="auto">
          <a:xfrm>
            <a:off x="2721702" y="173899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6" name="Oval 215"/>
          <p:cNvSpPr>
            <a:spLocks noChangeArrowheads="1"/>
          </p:cNvSpPr>
          <p:nvPr/>
        </p:nvSpPr>
        <p:spPr bwMode="auto">
          <a:xfrm>
            <a:off x="3146754" y="173899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7" name="Oval 216"/>
          <p:cNvSpPr>
            <a:spLocks noChangeArrowheads="1"/>
          </p:cNvSpPr>
          <p:nvPr/>
        </p:nvSpPr>
        <p:spPr bwMode="auto">
          <a:xfrm>
            <a:off x="3573000" y="173899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8" name="Oval 217"/>
          <p:cNvSpPr>
            <a:spLocks noChangeArrowheads="1"/>
          </p:cNvSpPr>
          <p:nvPr/>
        </p:nvSpPr>
        <p:spPr bwMode="auto">
          <a:xfrm>
            <a:off x="3998052" y="1738992"/>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59" name="Oval 218"/>
          <p:cNvSpPr>
            <a:spLocks noChangeArrowheads="1"/>
          </p:cNvSpPr>
          <p:nvPr/>
        </p:nvSpPr>
        <p:spPr bwMode="auto">
          <a:xfrm>
            <a:off x="4424296" y="1738992"/>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0" name="Oval 219"/>
          <p:cNvSpPr>
            <a:spLocks noChangeArrowheads="1"/>
          </p:cNvSpPr>
          <p:nvPr/>
        </p:nvSpPr>
        <p:spPr bwMode="auto">
          <a:xfrm>
            <a:off x="2721702" y="214023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61" name="Oval 220"/>
          <p:cNvSpPr>
            <a:spLocks noChangeArrowheads="1"/>
          </p:cNvSpPr>
          <p:nvPr/>
        </p:nvSpPr>
        <p:spPr bwMode="auto">
          <a:xfrm>
            <a:off x="3146754" y="214023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2" name="Oval 221"/>
          <p:cNvSpPr>
            <a:spLocks noChangeArrowheads="1"/>
          </p:cNvSpPr>
          <p:nvPr/>
        </p:nvSpPr>
        <p:spPr bwMode="auto">
          <a:xfrm>
            <a:off x="3573000" y="214023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3" name="Oval 222"/>
          <p:cNvSpPr>
            <a:spLocks noChangeArrowheads="1"/>
          </p:cNvSpPr>
          <p:nvPr/>
        </p:nvSpPr>
        <p:spPr bwMode="auto">
          <a:xfrm>
            <a:off x="3998052" y="2140233"/>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4" name="Oval 223"/>
          <p:cNvSpPr>
            <a:spLocks noChangeArrowheads="1"/>
          </p:cNvSpPr>
          <p:nvPr/>
        </p:nvSpPr>
        <p:spPr bwMode="auto">
          <a:xfrm>
            <a:off x="4424296" y="2140233"/>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5" name="Oval 224"/>
          <p:cNvSpPr>
            <a:spLocks noChangeArrowheads="1"/>
          </p:cNvSpPr>
          <p:nvPr/>
        </p:nvSpPr>
        <p:spPr bwMode="auto">
          <a:xfrm>
            <a:off x="2721702" y="254028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66" name="Oval 225"/>
          <p:cNvSpPr>
            <a:spLocks noChangeArrowheads="1"/>
          </p:cNvSpPr>
          <p:nvPr/>
        </p:nvSpPr>
        <p:spPr bwMode="auto">
          <a:xfrm>
            <a:off x="3146754" y="254028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7" name="Oval 226"/>
          <p:cNvSpPr>
            <a:spLocks noChangeArrowheads="1"/>
          </p:cNvSpPr>
          <p:nvPr/>
        </p:nvSpPr>
        <p:spPr bwMode="auto">
          <a:xfrm>
            <a:off x="3573000" y="254028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8" name="Oval 227"/>
          <p:cNvSpPr>
            <a:spLocks noChangeArrowheads="1"/>
          </p:cNvSpPr>
          <p:nvPr/>
        </p:nvSpPr>
        <p:spPr bwMode="auto">
          <a:xfrm>
            <a:off x="3998052" y="2540283"/>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69" name="Oval 228"/>
          <p:cNvSpPr>
            <a:spLocks noChangeArrowheads="1"/>
          </p:cNvSpPr>
          <p:nvPr/>
        </p:nvSpPr>
        <p:spPr bwMode="auto">
          <a:xfrm>
            <a:off x="4424296" y="2540283"/>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0" name="Oval 229"/>
          <p:cNvSpPr>
            <a:spLocks noChangeArrowheads="1"/>
          </p:cNvSpPr>
          <p:nvPr/>
        </p:nvSpPr>
        <p:spPr bwMode="auto">
          <a:xfrm>
            <a:off x="2721702" y="294152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71" name="Oval 230"/>
          <p:cNvSpPr>
            <a:spLocks noChangeArrowheads="1"/>
          </p:cNvSpPr>
          <p:nvPr/>
        </p:nvSpPr>
        <p:spPr bwMode="auto">
          <a:xfrm>
            <a:off x="3146754" y="294152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2" name="Oval 231"/>
          <p:cNvSpPr>
            <a:spLocks noChangeArrowheads="1"/>
          </p:cNvSpPr>
          <p:nvPr/>
        </p:nvSpPr>
        <p:spPr bwMode="auto">
          <a:xfrm>
            <a:off x="3573000" y="294152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3" name="Oval 232"/>
          <p:cNvSpPr>
            <a:spLocks noChangeArrowheads="1"/>
          </p:cNvSpPr>
          <p:nvPr/>
        </p:nvSpPr>
        <p:spPr bwMode="auto">
          <a:xfrm>
            <a:off x="3998052" y="294152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4" name="Oval 233"/>
          <p:cNvSpPr>
            <a:spLocks noChangeArrowheads="1"/>
          </p:cNvSpPr>
          <p:nvPr/>
        </p:nvSpPr>
        <p:spPr bwMode="auto">
          <a:xfrm>
            <a:off x="4424296" y="294152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5" name="Oval 234"/>
          <p:cNvSpPr>
            <a:spLocks noChangeArrowheads="1"/>
          </p:cNvSpPr>
          <p:nvPr/>
        </p:nvSpPr>
        <p:spPr bwMode="auto">
          <a:xfrm>
            <a:off x="2721702" y="334395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76" name="Oval 235"/>
          <p:cNvSpPr>
            <a:spLocks noChangeArrowheads="1"/>
          </p:cNvSpPr>
          <p:nvPr/>
        </p:nvSpPr>
        <p:spPr bwMode="auto">
          <a:xfrm>
            <a:off x="3146754" y="334395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7" name="Oval 236"/>
          <p:cNvSpPr>
            <a:spLocks noChangeArrowheads="1"/>
          </p:cNvSpPr>
          <p:nvPr/>
        </p:nvSpPr>
        <p:spPr bwMode="auto">
          <a:xfrm>
            <a:off x="3573000" y="334395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8" name="Oval 237"/>
          <p:cNvSpPr>
            <a:spLocks noChangeArrowheads="1"/>
          </p:cNvSpPr>
          <p:nvPr/>
        </p:nvSpPr>
        <p:spPr bwMode="auto">
          <a:xfrm>
            <a:off x="3998052" y="334395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79" name="Oval 238"/>
          <p:cNvSpPr>
            <a:spLocks noChangeArrowheads="1"/>
          </p:cNvSpPr>
          <p:nvPr/>
        </p:nvSpPr>
        <p:spPr bwMode="auto">
          <a:xfrm>
            <a:off x="4424296" y="334395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0" name="Oval 214"/>
          <p:cNvSpPr>
            <a:spLocks noChangeArrowheads="1"/>
          </p:cNvSpPr>
          <p:nvPr/>
        </p:nvSpPr>
        <p:spPr bwMode="auto">
          <a:xfrm>
            <a:off x="2719321" y="382020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81" name="Oval 215"/>
          <p:cNvSpPr>
            <a:spLocks noChangeArrowheads="1"/>
          </p:cNvSpPr>
          <p:nvPr/>
        </p:nvSpPr>
        <p:spPr bwMode="auto">
          <a:xfrm>
            <a:off x="3144373" y="382020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2" name="Oval 216"/>
          <p:cNvSpPr>
            <a:spLocks noChangeArrowheads="1"/>
          </p:cNvSpPr>
          <p:nvPr/>
        </p:nvSpPr>
        <p:spPr bwMode="auto">
          <a:xfrm>
            <a:off x="3570618" y="3820204"/>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3" name="Oval 217"/>
          <p:cNvSpPr>
            <a:spLocks noChangeArrowheads="1"/>
          </p:cNvSpPr>
          <p:nvPr/>
        </p:nvSpPr>
        <p:spPr bwMode="auto">
          <a:xfrm>
            <a:off x="3995671" y="3820204"/>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4" name="Oval 218"/>
          <p:cNvSpPr>
            <a:spLocks noChangeArrowheads="1"/>
          </p:cNvSpPr>
          <p:nvPr/>
        </p:nvSpPr>
        <p:spPr bwMode="auto">
          <a:xfrm>
            <a:off x="4421915" y="3820204"/>
            <a:ext cx="297656" cy="280988"/>
          </a:xfrm>
          <a:prstGeom prst="ellipse">
            <a:avLst/>
          </a:prstGeom>
          <a:solidFill>
            <a:srgbClr val="0070C0"/>
          </a:solidFill>
          <a:ln>
            <a:no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5" name="Oval 219"/>
          <p:cNvSpPr>
            <a:spLocks noChangeArrowheads="1"/>
          </p:cNvSpPr>
          <p:nvPr/>
        </p:nvSpPr>
        <p:spPr bwMode="auto">
          <a:xfrm>
            <a:off x="2719321" y="422144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86" name="Oval 220"/>
          <p:cNvSpPr>
            <a:spLocks noChangeArrowheads="1"/>
          </p:cNvSpPr>
          <p:nvPr/>
        </p:nvSpPr>
        <p:spPr bwMode="auto">
          <a:xfrm>
            <a:off x="3144373" y="422144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7" name="Oval 221"/>
          <p:cNvSpPr>
            <a:spLocks noChangeArrowheads="1"/>
          </p:cNvSpPr>
          <p:nvPr/>
        </p:nvSpPr>
        <p:spPr bwMode="auto">
          <a:xfrm>
            <a:off x="3570618" y="4221445"/>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8" name="Oval 222"/>
          <p:cNvSpPr>
            <a:spLocks noChangeArrowheads="1"/>
          </p:cNvSpPr>
          <p:nvPr/>
        </p:nvSpPr>
        <p:spPr bwMode="auto">
          <a:xfrm>
            <a:off x="3995671" y="4221445"/>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89" name="Oval 223"/>
          <p:cNvSpPr>
            <a:spLocks noChangeArrowheads="1"/>
          </p:cNvSpPr>
          <p:nvPr/>
        </p:nvSpPr>
        <p:spPr bwMode="auto">
          <a:xfrm>
            <a:off x="4421915" y="4221445"/>
            <a:ext cx="297656" cy="279797"/>
          </a:xfrm>
          <a:prstGeom prst="ellipse">
            <a:avLst/>
          </a:prstGeom>
          <a:solidFill>
            <a:srgbClr val="0070C0"/>
          </a:solidFill>
          <a:ln>
            <a:no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0" name="Oval 224"/>
          <p:cNvSpPr>
            <a:spLocks noChangeArrowheads="1"/>
          </p:cNvSpPr>
          <p:nvPr/>
        </p:nvSpPr>
        <p:spPr bwMode="auto">
          <a:xfrm>
            <a:off x="2719321" y="4621495"/>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91" name="Oval 225"/>
          <p:cNvSpPr>
            <a:spLocks noChangeArrowheads="1"/>
          </p:cNvSpPr>
          <p:nvPr/>
        </p:nvSpPr>
        <p:spPr bwMode="auto">
          <a:xfrm>
            <a:off x="3144373" y="4621495"/>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2" name="Oval 226"/>
          <p:cNvSpPr>
            <a:spLocks noChangeArrowheads="1"/>
          </p:cNvSpPr>
          <p:nvPr/>
        </p:nvSpPr>
        <p:spPr bwMode="auto">
          <a:xfrm>
            <a:off x="3570618" y="4621495"/>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3" name="Oval 227"/>
          <p:cNvSpPr>
            <a:spLocks noChangeArrowheads="1"/>
          </p:cNvSpPr>
          <p:nvPr/>
        </p:nvSpPr>
        <p:spPr bwMode="auto">
          <a:xfrm>
            <a:off x="3995671" y="4621495"/>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4" name="Oval 228"/>
          <p:cNvSpPr>
            <a:spLocks noChangeArrowheads="1"/>
          </p:cNvSpPr>
          <p:nvPr/>
        </p:nvSpPr>
        <p:spPr bwMode="auto">
          <a:xfrm>
            <a:off x="4421915" y="4621495"/>
            <a:ext cx="297656" cy="280988"/>
          </a:xfrm>
          <a:prstGeom prst="ellipse">
            <a:avLst/>
          </a:prstGeom>
          <a:solidFill>
            <a:srgbClr val="0070C0"/>
          </a:solidFill>
          <a:ln>
            <a:no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5" name="Oval 229"/>
          <p:cNvSpPr>
            <a:spLocks noChangeArrowheads="1"/>
          </p:cNvSpPr>
          <p:nvPr/>
        </p:nvSpPr>
        <p:spPr bwMode="auto">
          <a:xfrm>
            <a:off x="2719321" y="5022737"/>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96" name="Oval 230"/>
          <p:cNvSpPr>
            <a:spLocks noChangeArrowheads="1"/>
          </p:cNvSpPr>
          <p:nvPr/>
        </p:nvSpPr>
        <p:spPr bwMode="auto">
          <a:xfrm>
            <a:off x="3144373" y="5022737"/>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7" name="Oval 231"/>
          <p:cNvSpPr>
            <a:spLocks noChangeArrowheads="1"/>
          </p:cNvSpPr>
          <p:nvPr/>
        </p:nvSpPr>
        <p:spPr bwMode="auto">
          <a:xfrm>
            <a:off x="3570618" y="5022737"/>
            <a:ext cx="297656"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8" name="Oval 232"/>
          <p:cNvSpPr>
            <a:spLocks noChangeArrowheads="1"/>
          </p:cNvSpPr>
          <p:nvPr/>
        </p:nvSpPr>
        <p:spPr bwMode="auto">
          <a:xfrm>
            <a:off x="3995671" y="5022737"/>
            <a:ext cx="298847" cy="279797"/>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99" name="Oval 233"/>
          <p:cNvSpPr>
            <a:spLocks noChangeArrowheads="1"/>
          </p:cNvSpPr>
          <p:nvPr/>
        </p:nvSpPr>
        <p:spPr bwMode="auto">
          <a:xfrm>
            <a:off x="4421915" y="5022737"/>
            <a:ext cx="297656" cy="279797"/>
          </a:xfrm>
          <a:prstGeom prst="ellipse">
            <a:avLst/>
          </a:prstGeom>
          <a:solidFill>
            <a:srgbClr val="0070C0"/>
          </a:solidFill>
          <a:ln>
            <a:no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0" name="Oval 234"/>
          <p:cNvSpPr>
            <a:spLocks noChangeArrowheads="1"/>
          </p:cNvSpPr>
          <p:nvPr/>
        </p:nvSpPr>
        <p:spPr bwMode="auto">
          <a:xfrm>
            <a:off x="2719321" y="5425167"/>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FFFFFF"/>
              </a:solidFill>
              <a:latin typeface="Arial" panose="020B0604020202020204" pitchFamily="34" charset="0"/>
            </a:endParaRPr>
          </a:p>
        </p:txBody>
      </p:sp>
      <p:sp>
        <p:nvSpPr>
          <p:cNvPr id="101" name="Oval 235"/>
          <p:cNvSpPr>
            <a:spLocks noChangeArrowheads="1"/>
          </p:cNvSpPr>
          <p:nvPr/>
        </p:nvSpPr>
        <p:spPr bwMode="auto">
          <a:xfrm>
            <a:off x="3144373" y="5425167"/>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2" name="Oval 236"/>
          <p:cNvSpPr>
            <a:spLocks noChangeArrowheads="1"/>
          </p:cNvSpPr>
          <p:nvPr/>
        </p:nvSpPr>
        <p:spPr bwMode="auto">
          <a:xfrm>
            <a:off x="3570618" y="5425167"/>
            <a:ext cx="297656"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3" name="Oval 237"/>
          <p:cNvSpPr>
            <a:spLocks noChangeArrowheads="1"/>
          </p:cNvSpPr>
          <p:nvPr/>
        </p:nvSpPr>
        <p:spPr bwMode="auto">
          <a:xfrm>
            <a:off x="3995671" y="5425167"/>
            <a:ext cx="298847" cy="280988"/>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4" name="Oval 238"/>
          <p:cNvSpPr>
            <a:spLocks noChangeArrowheads="1"/>
          </p:cNvSpPr>
          <p:nvPr/>
        </p:nvSpPr>
        <p:spPr bwMode="auto">
          <a:xfrm>
            <a:off x="4421915" y="5425167"/>
            <a:ext cx="297656" cy="280988"/>
          </a:xfrm>
          <a:prstGeom prst="ellipse">
            <a:avLst/>
          </a:prstGeom>
          <a:solidFill>
            <a:srgbClr val="0070C0"/>
          </a:solidFill>
          <a:ln>
            <a:no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
        <p:nvSpPr>
          <p:cNvPr id="105" name="Rectangle 104"/>
          <p:cNvSpPr>
            <a:spLocks noChangeArrowheads="1"/>
          </p:cNvSpPr>
          <p:nvPr/>
        </p:nvSpPr>
        <p:spPr bwMode="auto">
          <a:xfrm>
            <a:off x="2211350" y="5791082"/>
            <a:ext cx="53056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750" dirty="0">
                <a:solidFill>
                  <a:prstClr val="black"/>
                </a:solidFill>
                <a:latin typeface="Arial" panose="020B0604020202020204" pitchFamily="34" charset="0"/>
              </a:rPr>
              <a:t>Concept developed by Daniel Hungerford, PhD, Centers for Disease Control and Prevention (Used with Permission).</a:t>
            </a:r>
            <a:endParaRPr lang="en-US" altLang="en-US" sz="1350" dirty="0">
              <a:solidFill>
                <a:prstClr val="black"/>
              </a:solidFill>
              <a:latin typeface="Arial" panose="020B0604020202020204" pitchFamily="34" charset="0"/>
            </a:endParaRPr>
          </a:p>
        </p:txBody>
      </p:sp>
      <p:sp>
        <p:nvSpPr>
          <p:cNvPr id="108" name="Oval 218"/>
          <p:cNvSpPr>
            <a:spLocks noChangeArrowheads="1"/>
          </p:cNvSpPr>
          <p:nvPr/>
        </p:nvSpPr>
        <p:spPr bwMode="auto">
          <a:xfrm>
            <a:off x="7448144" y="1140602"/>
            <a:ext cx="297656" cy="280988"/>
          </a:xfrm>
          <a:prstGeom prst="ellipse">
            <a:avLst/>
          </a:prstGeom>
          <a:solidFill>
            <a:srgbClr val="FF9900"/>
          </a:solidFill>
          <a:ln>
            <a:noFill/>
          </a:ln>
          <a:extLst/>
        </p:spPr>
        <p:txBody>
          <a:bodyPr lIns="68565" tIns="34283" rIns="68565" bIns="34283" anchor="ct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200" dirty="0">
              <a:solidFill>
                <a:srgbClr val="00B050"/>
              </a:solidFill>
              <a:latin typeface="Arial" panose="020B0604020202020204" pitchFamily="34" charset="0"/>
            </a:endParaRPr>
          </a:p>
        </p:txBody>
      </p:sp>
    </p:spTree>
    <p:extLst>
      <p:ext uri="{BB962C8B-B14F-4D97-AF65-F5344CB8AC3E}">
        <p14:creationId xmlns:p14="http://schemas.microsoft.com/office/powerpoint/2010/main" val="3258663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SBIRT Goal</a:t>
            </a:r>
            <a:endParaRPr lang="en-US" dirty="0"/>
          </a:p>
        </p:txBody>
      </p:sp>
      <p:grpSp>
        <p:nvGrpSpPr>
          <p:cNvPr id="5" name="Group 4"/>
          <p:cNvGrpSpPr/>
          <p:nvPr/>
        </p:nvGrpSpPr>
        <p:grpSpPr>
          <a:xfrm>
            <a:off x="624999" y="1765812"/>
            <a:ext cx="8362950" cy="3921740"/>
            <a:chOff x="395097" y="1706880"/>
            <a:chExt cx="8362950" cy="3921740"/>
          </a:xfrm>
        </p:grpSpPr>
        <p:pic>
          <p:nvPicPr>
            <p:cNvPr id="6" name="Picture 3" descr="V:\PROJECTS\DSI\SBIRT-MedRes\Graphics\OVERVIEW\SUBST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97" y="1706880"/>
              <a:ext cx="8362950" cy="3762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2764" y="5105400"/>
              <a:ext cx="3429000" cy="523220"/>
            </a:xfrm>
            <a:prstGeom prst="rect">
              <a:avLst/>
            </a:prstGeom>
            <a:noFill/>
          </p:spPr>
          <p:txBody>
            <a:bodyPr wrap="square" rtlCol="0">
              <a:spAutoFit/>
            </a:bodyPr>
            <a:lstStyle/>
            <a:p>
              <a:r>
                <a:rPr lang="en-US" sz="2800" dirty="0" smtClean="0"/>
                <a:t>Referral to Treatment </a:t>
              </a:r>
              <a:endParaRPr lang="en-US" sz="2800" dirty="0"/>
            </a:p>
          </p:txBody>
        </p:sp>
        <p:sp>
          <p:nvSpPr>
            <p:cNvPr id="8" name="TextBox 7"/>
            <p:cNvSpPr txBox="1"/>
            <p:nvPr/>
          </p:nvSpPr>
          <p:spPr>
            <a:xfrm>
              <a:off x="5257800" y="5105400"/>
              <a:ext cx="3048000" cy="523220"/>
            </a:xfrm>
            <a:prstGeom prst="rect">
              <a:avLst/>
            </a:prstGeom>
            <a:noFill/>
          </p:spPr>
          <p:txBody>
            <a:bodyPr wrap="square" rtlCol="0">
              <a:spAutoFit/>
            </a:bodyPr>
            <a:lstStyle/>
            <a:p>
              <a:r>
                <a:rPr lang="en-US" sz="2800" dirty="0" smtClean="0"/>
                <a:t>Brief Intervention</a:t>
              </a:r>
              <a:endParaRPr lang="en-US" sz="2800" dirty="0"/>
            </a:p>
          </p:txBody>
        </p:sp>
      </p:grpSp>
    </p:spTree>
    <p:extLst>
      <p:ext uri="{BB962C8B-B14F-4D97-AF65-F5344CB8AC3E}">
        <p14:creationId xmlns:p14="http://schemas.microsoft.com/office/powerpoint/2010/main" val="398162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SBIRT Goal</a:t>
            </a:r>
            <a:endParaRPr lang="en-US" dirty="0"/>
          </a:p>
        </p:txBody>
      </p:sp>
      <p:sp>
        <p:nvSpPr>
          <p:cNvPr id="3" name="Content Placeholder 2"/>
          <p:cNvSpPr>
            <a:spLocks noGrp="1"/>
          </p:cNvSpPr>
          <p:nvPr>
            <p:ph idx="1"/>
          </p:nvPr>
        </p:nvSpPr>
        <p:spPr>
          <a:xfrm>
            <a:off x="982134" y="2194560"/>
            <a:ext cx="7350103" cy="2470746"/>
          </a:xfrm>
        </p:spPr>
        <p:txBody>
          <a:bodyPr>
            <a:noAutofit/>
          </a:bodyPr>
          <a:lstStyle/>
          <a:p>
            <a:pPr marL="0" indent="0">
              <a:spcBef>
                <a:spcPts val="0"/>
              </a:spcBef>
              <a:spcAft>
                <a:spcPts val="1200"/>
              </a:spcAft>
              <a:buNone/>
            </a:pPr>
            <a:r>
              <a:rPr lang="en-US" sz="2800" dirty="0"/>
              <a:t>The primary goal is to identify and effectively intervene with those who are at moderate or high risk for psychosocial or health care problems related to their substance use</a:t>
            </a:r>
            <a:r>
              <a:rPr lang="en-US" sz="2800" dirty="0" smtClean="0"/>
              <a:t>.</a:t>
            </a:r>
          </a:p>
          <a:p>
            <a:pPr>
              <a:spcBef>
                <a:spcPts val="0"/>
              </a:spcBef>
              <a:spcAft>
                <a:spcPts val="1200"/>
              </a:spcAft>
            </a:pPr>
            <a:endParaRPr lang="en-US" sz="2800" dirty="0">
              <a:latin typeface="Calibri" panose="020F0502020204030204" pitchFamily="34" charset="0"/>
              <a:sym typeface="Wingdings" panose="05000000000000000000" pitchFamily="2" charset="2"/>
            </a:endParaRPr>
          </a:p>
          <a:p>
            <a:pPr marL="0" indent="0">
              <a:spcBef>
                <a:spcPts val="0"/>
              </a:spcBef>
              <a:spcAft>
                <a:spcPts val="1200"/>
              </a:spcAft>
              <a:buNone/>
            </a:pPr>
            <a:endParaRPr lang="en-US" sz="2600" dirty="0">
              <a:latin typeface="Calibri" panose="020F0502020204030204" pitchFamily="34" charset="0"/>
              <a:sym typeface="Wingdings" panose="05000000000000000000" pitchFamily="2" charset="2"/>
            </a:endParaRPr>
          </a:p>
        </p:txBody>
      </p:sp>
      <p:pic>
        <p:nvPicPr>
          <p:cNvPr id="4" name="Picture 2" descr="V:\PROJECTS\DSI\SBIRT-MedRes\Graphics\OVERVIEW\TAGET.png"/>
          <p:cNvPicPr>
            <a:picLocks noChangeAspect="1" noChangeArrowheads="1"/>
          </p:cNvPicPr>
          <p:nvPr/>
        </p:nvPicPr>
        <p:blipFill>
          <a:blip r:embed="rId3">
            <a:duotone>
              <a:prstClr val="black"/>
              <a:srgbClr val="008000">
                <a:tint val="45000"/>
                <a:satMod val="400000"/>
              </a:srgbClr>
            </a:duotone>
            <a:extLst>
              <a:ext uri="{28A0092B-C50C-407E-A947-70E740481C1C}">
                <a14:useLocalDpi xmlns:a14="http://schemas.microsoft.com/office/drawing/2010/main" val="0"/>
              </a:ext>
            </a:extLst>
          </a:blip>
          <a:srcRect/>
          <a:stretch>
            <a:fillRect/>
          </a:stretch>
        </p:blipFill>
        <p:spPr bwMode="auto">
          <a:xfrm>
            <a:off x="2413607" y="3383889"/>
            <a:ext cx="399898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33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Evidence</a:t>
            </a:r>
            <a:endParaRPr lang="en-US" dirty="0"/>
          </a:p>
        </p:txBody>
      </p:sp>
      <p:sp>
        <p:nvSpPr>
          <p:cNvPr id="3" name="Content Placeholder 2"/>
          <p:cNvSpPr>
            <a:spLocks noGrp="1"/>
          </p:cNvSpPr>
          <p:nvPr>
            <p:ph idx="1"/>
          </p:nvPr>
        </p:nvSpPr>
        <p:spPr>
          <a:xfrm>
            <a:off x="982134" y="1784020"/>
            <a:ext cx="7834488" cy="4206240"/>
          </a:xfrm>
        </p:spPr>
        <p:txBody>
          <a:bodyPr>
            <a:noAutofit/>
          </a:bodyPr>
          <a:lstStyle/>
          <a:p>
            <a:pPr>
              <a:lnSpc>
                <a:spcPct val="90000"/>
              </a:lnSpc>
              <a:spcBef>
                <a:spcPts val="0"/>
              </a:spcBef>
              <a:spcAft>
                <a:spcPts val="1200"/>
              </a:spcAft>
            </a:pPr>
            <a:r>
              <a:rPr lang="en-US" sz="2600" dirty="0"/>
              <a:t>A growing body of evidence </a:t>
            </a:r>
            <a:r>
              <a:rPr lang="en-US" sz="2600" dirty="0" smtClean="0"/>
              <a:t>about </a:t>
            </a:r>
            <a:r>
              <a:rPr lang="en-US" sz="2600" dirty="0"/>
              <a:t>SBIRT’s </a:t>
            </a:r>
            <a:r>
              <a:rPr lang="en-US" sz="2600" b="1" dirty="0" smtClean="0">
                <a:solidFill>
                  <a:srgbClr val="002060"/>
                </a:solidFill>
              </a:rPr>
              <a:t>effectiveness</a:t>
            </a:r>
            <a:r>
              <a:rPr lang="en-US" sz="2600" dirty="0" smtClean="0"/>
              <a:t>—including </a:t>
            </a:r>
            <a:r>
              <a:rPr lang="en-US" sz="2600" b="1" dirty="0" smtClean="0">
                <a:solidFill>
                  <a:srgbClr val="C00000"/>
                </a:solidFill>
              </a:rPr>
              <a:t>cost-effectiveness</a:t>
            </a:r>
            <a:r>
              <a:rPr lang="en-US" sz="2600" dirty="0" smtClean="0"/>
              <a:t>—demonstrates </a:t>
            </a:r>
            <a:r>
              <a:rPr lang="en-US" sz="2600" dirty="0"/>
              <a:t>its </a:t>
            </a:r>
            <a:r>
              <a:rPr lang="en-US" sz="2600" b="1" dirty="0">
                <a:solidFill>
                  <a:srgbClr val="006600"/>
                </a:solidFill>
              </a:rPr>
              <a:t>positive outcomes </a:t>
            </a:r>
          </a:p>
          <a:p>
            <a:pPr>
              <a:lnSpc>
                <a:spcPct val="90000"/>
              </a:lnSpc>
              <a:spcBef>
                <a:spcPts val="0"/>
              </a:spcBef>
              <a:spcAft>
                <a:spcPts val="600"/>
              </a:spcAft>
            </a:pPr>
            <a:r>
              <a:rPr lang="en-US" sz="2600" dirty="0"/>
              <a:t>Recent example </a:t>
            </a:r>
            <a:r>
              <a:rPr lang="en-US" sz="2600" dirty="0">
                <a:sym typeface="Wingdings" panose="05000000000000000000" pitchFamily="2" charset="2"/>
              </a:rPr>
              <a:t> S</a:t>
            </a:r>
            <a:r>
              <a:rPr lang="en-US" sz="2600" dirty="0"/>
              <a:t>tudy in Wisconsin</a:t>
            </a:r>
          </a:p>
          <a:p>
            <a:pPr marL="801688" lvl="1" indent="-325438">
              <a:lnSpc>
                <a:spcPct val="90000"/>
              </a:lnSpc>
              <a:spcBef>
                <a:spcPts val="0"/>
              </a:spcBef>
              <a:spcAft>
                <a:spcPts val="600"/>
              </a:spcAft>
              <a:buFont typeface="Wingdings" panose="05000000000000000000" pitchFamily="2" charset="2"/>
              <a:buChar char="ü"/>
            </a:pPr>
            <a:r>
              <a:rPr lang="en-US" sz="2200" u="sng" dirty="0">
                <a:hlinkClick r:id="rId3"/>
              </a:rPr>
              <a:t>http://www.drugfree.org/news-service/alcohol-screening-program-can-save-money-reduce-hospitalization-study-suggests/</a:t>
            </a:r>
            <a:endParaRPr lang="en-US" sz="2200" dirty="0"/>
          </a:p>
          <a:p>
            <a:pPr marL="801688" lvl="1" indent="-325438">
              <a:lnSpc>
                <a:spcPct val="90000"/>
              </a:lnSpc>
              <a:spcBef>
                <a:spcPts val="0"/>
              </a:spcBef>
              <a:spcAft>
                <a:spcPts val="600"/>
              </a:spcAft>
              <a:buFont typeface="Wingdings" panose="05000000000000000000" pitchFamily="2" charset="2"/>
              <a:buChar char="ü"/>
            </a:pPr>
            <a:r>
              <a:rPr lang="en-US" sz="2200" dirty="0"/>
              <a:t>Increased use of low-cost outpatient services</a:t>
            </a:r>
          </a:p>
          <a:p>
            <a:pPr marL="801688" lvl="1" indent="-325438">
              <a:lnSpc>
                <a:spcPct val="90000"/>
              </a:lnSpc>
              <a:spcBef>
                <a:spcPts val="0"/>
              </a:spcBef>
              <a:spcAft>
                <a:spcPts val="600"/>
              </a:spcAft>
              <a:buFont typeface="Wingdings" panose="05000000000000000000" pitchFamily="2" charset="2"/>
              <a:buChar char="ü"/>
            </a:pPr>
            <a:r>
              <a:rPr lang="en-US" sz="2200" dirty="0"/>
              <a:t>Decreased use of high-cost inpatient and emergency services by Medicaid patients</a:t>
            </a:r>
          </a:p>
          <a:p>
            <a:pPr marL="801688" lvl="1" indent="-325438">
              <a:lnSpc>
                <a:spcPct val="90000"/>
              </a:lnSpc>
              <a:spcBef>
                <a:spcPts val="0"/>
              </a:spcBef>
              <a:spcAft>
                <a:spcPts val="600"/>
              </a:spcAft>
              <a:buFont typeface="Wingdings" panose="05000000000000000000" pitchFamily="2" charset="2"/>
              <a:buChar char="ü"/>
            </a:pPr>
            <a:r>
              <a:rPr lang="en-US" sz="2200" dirty="0"/>
              <a:t>Two-year average savings of $782 per patient </a:t>
            </a:r>
            <a:r>
              <a:rPr lang="en-US" sz="2200" dirty="0" smtClean="0"/>
              <a:t>screened</a:t>
            </a:r>
          </a:p>
        </p:txBody>
      </p:sp>
    </p:spTree>
    <p:extLst>
      <p:ext uri="{BB962C8B-B14F-4D97-AF65-F5344CB8AC3E}">
        <p14:creationId xmlns:p14="http://schemas.microsoft.com/office/powerpoint/2010/main" val="4002084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SAMHSA Survey</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a:lnSpc>
                <a:spcPct val="90000"/>
              </a:lnSpc>
              <a:spcBef>
                <a:spcPts val="0"/>
              </a:spcBef>
              <a:spcAft>
                <a:spcPts val="1200"/>
              </a:spcAft>
            </a:pPr>
            <a:r>
              <a:rPr lang="en-US" sz="2600" dirty="0"/>
              <a:t>More than 1.5 million persons </a:t>
            </a:r>
            <a:r>
              <a:rPr lang="en-US" sz="2600" dirty="0" smtClean="0"/>
              <a:t/>
            </a:r>
            <a:br>
              <a:rPr lang="en-US" sz="2600" dirty="0" smtClean="0"/>
            </a:br>
            <a:r>
              <a:rPr lang="en-US" sz="2600" dirty="0" smtClean="0"/>
              <a:t>screened </a:t>
            </a:r>
            <a:r>
              <a:rPr lang="en-US" sz="2600" dirty="0"/>
              <a:t>via SBIRT</a:t>
            </a:r>
          </a:p>
          <a:p>
            <a:pPr>
              <a:lnSpc>
                <a:spcPct val="90000"/>
              </a:lnSpc>
              <a:spcBef>
                <a:spcPts val="0"/>
              </a:spcBef>
              <a:spcAft>
                <a:spcPts val="1200"/>
              </a:spcAft>
            </a:pPr>
            <a:r>
              <a:rPr lang="en-US" sz="2600" dirty="0"/>
              <a:t>40% reduction in harmful </a:t>
            </a:r>
            <a:r>
              <a:rPr lang="en-US" sz="2600" dirty="0" smtClean="0"/>
              <a:t/>
            </a:r>
            <a:br>
              <a:rPr lang="en-US" sz="2600" dirty="0" smtClean="0"/>
            </a:br>
            <a:r>
              <a:rPr lang="en-US" sz="2600" dirty="0" smtClean="0"/>
              <a:t>alcohol </a:t>
            </a:r>
            <a:r>
              <a:rPr lang="en-US" sz="2600" dirty="0"/>
              <a:t>use by those drinking at risky levels</a:t>
            </a:r>
          </a:p>
          <a:p>
            <a:pPr>
              <a:lnSpc>
                <a:spcPct val="90000"/>
              </a:lnSpc>
              <a:spcBef>
                <a:spcPts val="0"/>
              </a:spcBef>
              <a:spcAft>
                <a:spcPts val="1200"/>
              </a:spcAft>
            </a:pPr>
            <a:r>
              <a:rPr lang="en-US" sz="2600" dirty="0"/>
              <a:t>55% reduction in negative social consequences </a:t>
            </a:r>
            <a:r>
              <a:rPr lang="en-US" sz="2600" dirty="0" smtClean="0"/>
              <a:t/>
            </a:r>
            <a:br>
              <a:rPr lang="en-US" sz="2600" dirty="0" smtClean="0"/>
            </a:br>
            <a:r>
              <a:rPr lang="en-US" sz="2600" dirty="0" smtClean="0"/>
              <a:t>of </a:t>
            </a:r>
            <a:r>
              <a:rPr lang="en-US" sz="2600" dirty="0"/>
              <a:t>drinking</a:t>
            </a:r>
          </a:p>
          <a:p>
            <a:pPr>
              <a:lnSpc>
                <a:spcPct val="90000"/>
              </a:lnSpc>
              <a:spcBef>
                <a:spcPts val="0"/>
              </a:spcBef>
              <a:spcAft>
                <a:spcPts val="1200"/>
              </a:spcAft>
            </a:pPr>
            <a:r>
              <a:rPr lang="en-US" sz="2600" dirty="0"/>
              <a:t>Positive benefits for reduced illicit substance use</a:t>
            </a:r>
          </a:p>
          <a:p>
            <a:pPr>
              <a:lnSpc>
                <a:spcPct val="90000"/>
              </a:lnSpc>
              <a:spcBef>
                <a:spcPts val="0"/>
              </a:spcBef>
              <a:spcAft>
                <a:spcPts val="600"/>
              </a:spcAft>
            </a:pPr>
            <a:r>
              <a:rPr lang="en-US" sz="2600" dirty="0"/>
              <a:t>Based on review of SBIRT </a:t>
            </a:r>
            <a:r>
              <a:rPr lang="en-US" sz="2600" dirty="0" smtClean="0"/>
              <a:t>GPRA* </a:t>
            </a:r>
            <a:r>
              <a:rPr lang="en-US" sz="2600" dirty="0"/>
              <a:t>data (2003−2011</a:t>
            </a:r>
            <a:r>
              <a:rPr lang="en-US" sz="2600" dirty="0" smtClean="0"/>
              <a:t>)</a:t>
            </a:r>
          </a:p>
          <a:p>
            <a:pPr marL="0" indent="0">
              <a:lnSpc>
                <a:spcPct val="90000"/>
              </a:lnSpc>
              <a:spcBef>
                <a:spcPts val="0"/>
              </a:spcBef>
              <a:spcAft>
                <a:spcPts val="1200"/>
              </a:spcAft>
              <a:buNone/>
            </a:pPr>
            <a:r>
              <a:rPr lang="en-US" sz="1600" dirty="0" smtClean="0"/>
              <a:t>     *GPRA: Government Performance and Results Act of 1993</a:t>
            </a:r>
            <a:endParaRPr lang="en-US" sz="1600"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3584" y="1850311"/>
            <a:ext cx="3383280" cy="1355755"/>
          </a:xfrm>
          <a:prstGeom prst="rect">
            <a:avLst/>
          </a:prstGeom>
        </p:spPr>
      </p:pic>
    </p:spTree>
    <p:extLst>
      <p:ext uri="{BB962C8B-B14F-4D97-AF65-F5344CB8AC3E}">
        <p14:creationId xmlns:p14="http://schemas.microsoft.com/office/powerpoint/2010/main" val="3615823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SBIRT: Flexible Intervention</a:t>
            </a:r>
            <a:endParaRPr lang="en-US" dirty="0"/>
          </a:p>
        </p:txBody>
      </p:sp>
      <p:graphicFrame>
        <p:nvGraphicFramePr>
          <p:cNvPr id="5" name="Table 4"/>
          <p:cNvGraphicFramePr>
            <a:graphicFrameLocks noGrp="1" noChangeAspect="1"/>
          </p:cNvGraphicFramePr>
          <p:nvPr>
            <p:extLst>
              <p:ext uri="{D42A27DB-BD31-4B8C-83A1-F6EECF244321}">
                <p14:modId xmlns:p14="http://schemas.microsoft.com/office/powerpoint/2010/main" val="2649871182"/>
              </p:ext>
            </p:extLst>
          </p:nvPr>
        </p:nvGraphicFramePr>
        <p:xfrm>
          <a:off x="917586" y="1994815"/>
          <a:ext cx="8028128" cy="3556135"/>
        </p:xfrm>
        <a:graphic>
          <a:graphicData uri="http://schemas.openxmlformats.org/drawingml/2006/table">
            <a:tbl>
              <a:tblPr firstRow="1" firstCol="1" bandRow="1"/>
              <a:tblGrid>
                <a:gridCol w="4254221"/>
                <a:gridCol w="3773907"/>
              </a:tblGrid>
              <a:tr h="499231">
                <a:tc gridSpan="2">
                  <a:txBody>
                    <a:bodyPr/>
                    <a:lstStyle/>
                    <a:p>
                      <a:pPr marL="0" marR="0" algn="ctr">
                        <a:lnSpc>
                          <a:spcPct val="115000"/>
                        </a:lnSpc>
                        <a:spcBef>
                          <a:spcPts val="0"/>
                        </a:spcBef>
                        <a:spcAft>
                          <a:spcPts val="0"/>
                        </a:spcAft>
                      </a:pPr>
                      <a:r>
                        <a:rPr lang="en-US" sz="2600" b="1" dirty="0" smtClean="0">
                          <a:solidFill>
                            <a:schemeClr val="bg1"/>
                          </a:solidFill>
                          <a:effectLst/>
                          <a:latin typeface="Arial" panose="020B0604020202020204" pitchFamily="34" charset="0"/>
                          <a:ea typeface="Times New Roman"/>
                          <a:cs typeface="Arial" panose="020B0604020202020204" pitchFamily="34" charset="0"/>
                        </a:rPr>
                        <a:t>SBIRT Settings</a:t>
                      </a:r>
                      <a:endParaRPr lang="en-US" sz="2600" b="1" dirty="0">
                        <a:solidFill>
                          <a:schemeClr val="bg1"/>
                        </a:solidFill>
                        <a:effectLst/>
                        <a:latin typeface="Arial" panose="020B0604020202020204" pitchFamily="34" charset="0"/>
                        <a:ea typeface="Times New Roman"/>
                        <a:cs typeface="Arial" panose="020B0604020202020204" pitchFamily="34" charset="0"/>
                      </a:endParaRPr>
                    </a:p>
                  </a:txBody>
                  <a:tcPr marL="58308" marR="58308" marT="0" marB="0" anchor="ctr">
                    <a:lnL w="12700" cap="flat" cmpd="sng" algn="ctr">
                      <a:solidFill>
                        <a:srgbClr val="84171A"/>
                      </a:solidFill>
                      <a:prstDash val="solid"/>
                      <a:round/>
                      <a:headEnd type="none" w="med" len="med"/>
                      <a:tailEnd type="none" w="med" len="med"/>
                    </a:lnL>
                    <a:lnR w="12700" cap="flat" cmpd="sng" algn="ctr">
                      <a:solidFill>
                        <a:srgbClr val="84171A"/>
                      </a:solidFill>
                      <a:prstDash val="solid"/>
                      <a:round/>
                      <a:headEnd type="none" w="med" len="med"/>
                      <a:tailEnd type="none" w="med" len="med"/>
                    </a:lnR>
                    <a:lnT w="12700" cap="flat" cmpd="sng" algn="ctr">
                      <a:solidFill>
                        <a:srgbClr val="84171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pPr marL="0" marR="0" algn="ctr">
                        <a:lnSpc>
                          <a:spcPct val="115000"/>
                        </a:lnSpc>
                        <a:spcBef>
                          <a:spcPts val="0"/>
                        </a:spcBef>
                        <a:spcAft>
                          <a:spcPts val="0"/>
                        </a:spcAft>
                      </a:pPr>
                      <a:endParaRPr lang="en-US" sz="1400" b="1" dirty="0">
                        <a:solidFill>
                          <a:schemeClr val="bg1"/>
                        </a:solidFill>
                        <a:effectLst/>
                        <a:latin typeface="Century Gothic" pitchFamily="34"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39656">
                <a:tc>
                  <a:txBody>
                    <a:bodyPr/>
                    <a:lstStyle/>
                    <a:p>
                      <a:pPr marL="0" marR="0" algn="ctr">
                        <a:lnSpc>
                          <a:spcPct val="115000"/>
                        </a:lnSpc>
                        <a:spcBef>
                          <a:spcPts val="0"/>
                        </a:spcBef>
                        <a:spcAft>
                          <a:spcPts val="0"/>
                        </a:spcAft>
                      </a:pPr>
                      <a:r>
                        <a:rPr lang="en-US" sz="1800" b="1" dirty="0" smtClean="0">
                          <a:solidFill>
                            <a:schemeClr val="bg1"/>
                          </a:solidFill>
                          <a:effectLst/>
                          <a:latin typeface="Book Antiqua" panose="02040602050305030304" pitchFamily="18" charset="0"/>
                          <a:ea typeface="Times New Roman"/>
                          <a:cs typeface="Times New Roman" panose="02020603050405020304" pitchFamily="18" charset="0"/>
                        </a:rPr>
                        <a:t>Aging/Senior</a:t>
                      </a:r>
                      <a:r>
                        <a:rPr lang="en-US" sz="1800" b="1" baseline="0" dirty="0" smtClean="0">
                          <a:solidFill>
                            <a:schemeClr val="bg1"/>
                          </a:solidFill>
                          <a:effectLst/>
                          <a:latin typeface="Book Antiqua" panose="02040602050305030304" pitchFamily="18" charset="0"/>
                          <a:ea typeface="Times New Roman"/>
                          <a:cs typeface="Times New Roman" panose="02020603050405020304" pitchFamily="18" charset="0"/>
                        </a:rPr>
                        <a:t> </a:t>
                      </a:r>
                      <a:r>
                        <a:rPr lang="en-US" sz="1800" b="1" dirty="0" smtClean="0">
                          <a:solidFill>
                            <a:schemeClr val="bg1"/>
                          </a:solidFill>
                          <a:effectLst/>
                          <a:latin typeface="Book Antiqua" panose="02040602050305030304" pitchFamily="18" charset="0"/>
                          <a:ea typeface="Times New Roman"/>
                          <a:cs typeface="Times New Roman" panose="02020603050405020304" pitchFamily="18" charset="0"/>
                        </a:rPr>
                        <a:t>Services</a:t>
                      </a:r>
                      <a:endParaRPr lang="en-US" sz="1800" b="1" dirty="0">
                        <a:solidFill>
                          <a:schemeClr val="bg1"/>
                        </a:solidFill>
                        <a:effectLst/>
                        <a:latin typeface="Book Antiqua" panose="02040602050305030304" pitchFamily="18" charset="0"/>
                        <a:ea typeface="Times New Roman"/>
                        <a:cs typeface="Times New Roman" panose="02020603050405020304" pitchFamily="18" charset="0"/>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Inpatient</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Behavioral Health Clinic</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Primary Care Clinic</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Community Health Center</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Psychiatric Clinic</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smtClean="0">
                          <a:solidFill>
                            <a:schemeClr val="bg1"/>
                          </a:solidFill>
                          <a:effectLst/>
                          <a:latin typeface="Book Antiqua" panose="02040602050305030304" pitchFamily="18" charset="0"/>
                          <a:ea typeface="Times New Roman"/>
                          <a:cs typeface="Calibri"/>
                        </a:rPr>
                        <a:t>Community </a:t>
                      </a:r>
                      <a:r>
                        <a:rPr lang="en-US" sz="1800" b="1" dirty="0">
                          <a:solidFill>
                            <a:schemeClr val="bg1"/>
                          </a:solidFill>
                          <a:effectLst/>
                          <a:latin typeface="Book Antiqua" panose="02040602050305030304" pitchFamily="18" charset="0"/>
                          <a:ea typeface="Times New Roman"/>
                          <a:cs typeface="Calibri"/>
                        </a:rPr>
                        <a:t>Mental Health Center</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smtClean="0">
                          <a:solidFill>
                            <a:schemeClr val="bg1"/>
                          </a:solidFill>
                          <a:effectLst/>
                          <a:latin typeface="Book Antiqua" panose="02040602050305030304" pitchFamily="18" charset="0"/>
                          <a:ea typeface="Times New Roman"/>
                          <a:cs typeface="Calibri"/>
                        </a:rPr>
                        <a:t>School-Based/Student </a:t>
                      </a:r>
                      <a:r>
                        <a:rPr lang="en-US" sz="1800" b="1" dirty="0">
                          <a:solidFill>
                            <a:schemeClr val="bg1"/>
                          </a:solidFill>
                          <a:effectLst/>
                          <a:latin typeface="Book Antiqua" panose="02040602050305030304" pitchFamily="18" charset="0"/>
                          <a:ea typeface="Times New Roman"/>
                          <a:cs typeface="Calibri"/>
                        </a:rPr>
                        <a:t>Health</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Drug </a:t>
                      </a:r>
                      <a:r>
                        <a:rPr lang="en-US" sz="1800" b="1" dirty="0" smtClean="0">
                          <a:solidFill>
                            <a:schemeClr val="bg1"/>
                          </a:solidFill>
                          <a:effectLst/>
                          <a:latin typeface="Book Antiqua" panose="02040602050305030304" pitchFamily="18" charset="0"/>
                          <a:ea typeface="Times New Roman"/>
                          <a:cs typeface="Calibri"/>
                        </a:rPr>
                        <a:t>Abuse/Addiction </a:t>
                      </a:r>
                      <a:r>
                        <a:rPr lang="en-US" sz="1800" b="1" dirty="0">
                          <a:solidFill>
                            <a:schemeClr val="bg1"/>
                          </a:solidFill>
                          <a:effectLst/>
                          <a:latin typeface="Book Antiqua" panose="02040602050305030304" pitchFamily="18" charset="0"/>
                          <a:ea typeface="Times New Roman"/>
                          <a:cs typeface="Calibri"/>
                        </a:rPr>
                        <a:t>Services</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Trauma </a:t>
                      </a:r>
                      <a:r>
                        <a:rPr lang="en-US" sz="1800" b="1" dirty="0" smtClean="0">
                          <a:solidFill>
                            <a:schemeClr val="bg1"/>
                          </a:solidFill>
                          <a:effectLst/>
                          <a:latin typeface="Book Antiqua" panose="02040602050305030304" pitchFamily="18" charset="0"/>
                          <a:ea typeface="Times New Roman"/>
                          <a:cs typeface="Calibri"/>
                        </a:rPr>
                        <a:t>Centers/Trauma Units</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Emergency Room</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Urgent Care</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smtClean="0">
                          <a:solidFill>
                            <a:schemeClr val="bg1"/>
                          </a:solidFill>
                          <a:effectLst/>
                          <a:latin typeface="Book Antiqua" panose="02040602050305030304" pitchFamily="18" charset="0"/>
                          <a:ea typeface="Times New Roman"/>
                          <a:cs typeface="Calibri"/>
                        </a:rPr>
                        <a:t>Federally</a:t>
                      </a:r>
                      <a:r>
                        <a:rPr lang="en-US" sz="1800" b="1" baseline="0" dirty="0" smtClean="0">
                          <a:solidFill>
                            <a:schemeClr val="bg1"/>
                          </a:solidFill>
                          <a:effectLst/>
                          <a:latin typeface="Book Antiqua" panose="02040602050305030304" pitchFamily="18" charset="0"/>
                          <a:ea typeface="Times New Roman"/>
                          <a:cs typeface="Calibri"/>
                        </a:rPr>
                        <a:t> Qualified Health Center</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smtClean="0">
                          <a:solidFill>
                            <a:schemeClr val="bg1"/>
                          </a:solidFill>
                          <a:effectLst/>
                          <a:latin typeface="Book Antiqua" panose="02040602050305030304" pitchFamily="18" charset="0"/>
                          <a:ea typeface="Times New Roman"/>
                          <a:cs typeface="Calibri"/>
                        </a:rPr>
                        <a:t>Veterans </a:t>
                      </a:r>
                      <a:r>
                        <a:rPr lang="en-US" sz="1800" b="1" dirty="0">
                          <a:solidFill>
                            <a:schemeClr val="bg1"/>
                          </a:solidFill>
                          <a:effectLst/>
                          <a:latin typeface="Book Antiqua" panose="02040602050305030304" pitchFamily="18" charset="0"/>
                          <a:ea typeface="Times New Roman"/>
                          <a:cs typeface="Calibri"/>
                        </a:rPr>
                        <a:t>Hospital</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Homeless Facility</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Other Agency </a:t>
                      </a:r>
                      <a:r>
                        <a:rPr lang="en-US" sz="1800" b="1" dirty="0" smtClean="0">
                          <a:solidFill>
                            <a:schemeClr val="bg1"/>
                          </a:solidFill>
                          <a:effectLst/>
                          <a:latin typeface="Book Antiqua" panose="02040602050305030304" pitchFamily="18" charset="0"/>
                          <a:ea typeface="Times New Roman"/>
                          <a:cs typeface="Calibri"/>
                        </a:rPr>
                        <a:t>Sites</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339656">
                <a:tc>
                  <a:txBody>
                    <a:bodyPr/>
                    <a:lstStyle/>
                    <a:p>
                      <a:pPr marL="0" marR="0" algn="ctr">
                        <a:lnSpc>
                          <a:spcPct val="115000"/>
                        </a:lnSpc>
                        <a:spcBef>
                          <a:spcPts val="0"/>
                        </a:spcBef>
                        <a:spcAft>
                          <a:spcPts val="0"/>
                        </a:spcAft>
                      </a:pPr>
                      <a:r>
                        <a:rPr lang="en-US" sz="1800" b="1" dirty="0">
                          <a:solidFill>
                            <a:schemeClr val="bg1"/>
                          </a:solidFill>
                          <a:effectLst/>
                          <a:latin typeface="Book Antiqua" panose="02040602050305030304" pitchFamily="18" charset="0"/>
                          <a:ea typeface="Times New Roman"/>
                          <a:cs typeface="Calibri"/>
                        </a:rPr>
                        <a:t>Hospital</a:t>
                      </a:r>
                      <a:endParaRPr lang="en-US" sz="1800" b="1" dirty="0">
                        <a:solidFill>
                          <a:schemeClr val="bg1"/>
                        </a:solidFill>
                        <a:effectLst/>
                        <a:latin typeface="Book Antiqua" panose="02040602050305030304" pitchFamily="18" charset="0"/>
                        <a:ea typeface="Times New Roman"/>
                        <a:cs typeface="Times New Roman"/>
                      </a:endParaRPr>
                    </a:p>
                  </a:txBody>
                  <a:tcPr marL="58308" marR="58308" marT="0" marB="0" anchor="ctr">
                    <a:lnL w="12700" cap="flat" cmpd="sng" algn="ctr">
                      <a:solidFill>
                        <a:srgbClr val="51738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1738E"/>
                      </a:solidFill>
                      <a:prstDash val="solid"/>
                      <a:round/>
                      <a:headEnd type="none" w="med" len="med"/>
                      <a:tailEnd type="none" w="med" len="med"/>
                    </a:lnB>
                    <a:solidFill>
                      <a:srgbClr val="51738E"/>
                    </a:solidFill>
                  </a:tcPr>
                </a:tc>
                <a:tc>
                  <a:txBody>
                    <a:bodyPr/>
                    <a:lstStyle/>
                    <a:p>
                      <a:pPr marL="0" marR="0" algn="ctr">
                        <a:lnSpc>
                          <a:spcPct val="115000"/>
                        </a:lnSpc>
                        <a:spcBef>
                          <a:spcPts val="0"/>
                        </a:spcBef>
                        <a:spcAft>
                          <a:spcPts val="0"/>
                        </a:spcAft>
                      </a:pPr>
                      <a:endParaRPr lang="en-US" sz="1800" b="1" dirty="0">
                        <a:solidFill>
                          <a:schemeClr val="bg1"/>
                        </a:solidFill>
                        <a:effectLst/>
                        <a:latin typeface="Century Gothic" pitchFamily="34" charset="0"/>
                        <a:ea typeface="Times New Roman"/>
                        <a:cs typeface="Times New Roman"/>
                      </a:endParaRPr>
                    </a:p>
                  </a:txBody>
                  <a:tcPr marL="58308" marR="58308" marT="0" marB="0" anchor="ctr">
                    <a:lnL w="12700" cap="flat" cmpd="sng" algn="ctr">
                      <a:solidFill>
                        <a:schemeClr val="bg1"/>
                      </a:solidFill>
                      <a:prstDash val="solid"/>
                      <a:round/>
                      <a:headEnd type="none" w="med" len="med"/>
                      <a:tailEnd type="none" w="med" len="med"/>
                    </a:lnL>
                    <a:lnR w="12700" cap="flat" cmpd="sng" algn="ctr">
                      <a:solidFill>
                        <a:srgbClr val="51738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25E49"/>
                      </a:solidFill>
                      <a:prstDash val="solid"/>
                      <a:round/>
                      <a:headEnd type="none" w="med" len="med"/>
                      <a:tailEnd type="none" w="med" len="med"/>
                    </a:lnB>
                    <a:solidFill>
                      <a:srgbClr val="51738E"/>
                    </a:solidFill>
                  </a:tcPr>
                </a:tc>
              </a:tr>
            </a:tbl>
          </a:graphicData>
        </a:graphic>
      </p:graphicFrame>
    </p:spTree>
    <p:extLst>
      <p:ext uri="{BB962C8B-B14F-4D97-AF65-F5344CB8AC3E}">
        <p14:creationId xmlns:p14="http://schemas.microsoft.com/office/powerpoint/2010/main" val="3628662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SBIRT Important?</a:t>
            </a:r>
            <a:endParaRPr lang="en-US" dirty="0"/>
          </a:p>
        </p:txBody>
      </p:sp>
      <p:pic>
        <p:nvPicPr>
          <p:cNvPr id="6" name="Picture 2" descr="V:\PROJECTS\DSI\SBIRT-MedRes\Graphics\OVERVIEW\PHYSICI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973" y="1905000"/>
            <a:ext cx="72009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36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a:spcBef>
                <a:spcPts val="0"/>
              </a:spcBef>
              <a:spcAft>
                <a:spcPts val="1800"/>
              </a:spcAft>
              <a:buClr>
                <a:schemeClr val="tx1"/>
              </a:buClr>
            </a:pPr>
            <a:r>
              <a:rPr lang="en-US" sz="2600" dirty="0"/>
              <a:t>By intervening early, </a:t>
            </a:r>
            <a:r>
              <a:rPr lang="en-US" sz="2600" b="1" dirty="0">
                <a:solidFill>
                  <a:srgbClr val="002060"/>
                </a:solidFill>
              </a:rPr>
              <a:t>SBIRT saves lives and money </a:t>
            </a:r>
            <a:r>
              <a:rPr lang="en-US" sz="2600" dirty="0"/>
              <a:t>and is consistent with patient wellness goals</a:t>
            </a:r>
          </a:p>
          <a:p>
            <a:pPr>
              <a:spcBef>
                <a:spcPts val="0"/>
              </a:spcBef>
              <a:spcAft>
                <a:spcPts val="1800"/>
              </a:spcAft>
              <a:buClr>
                <a:schemeClr val="tx1"/>
              </a:buClr>
            </a:pPr>
            <a:r>
              <a:rPr lang="en-US" sz="2600" b="1" dirty="0">
                <a:solidFill>
                  <a:srgbClr val="002060"/>
                </a:solidFill>
              </a:rPr>
              <a:t>Late-stage intervention and substance use disorder treatment is expensive</a:t>
            </a:r>
            <a:r>
              <a:rPr lang="en-US" sz="2600" dirty="0"/>
              <a:t>, and the patient has often developed comorbid mental and physical health </a:t>
            </a:r>
            <a:r>
              <a:rPr lang="en-US" sz="2600" dirty="0" smtClean="0"/>
              <a:t>conditions</a:t>
            </a:r>
            <a:endParaRPr lang="en-US" sz="2600" dirty="0"/>
          </a:p>
        </p:txBody>
      </p:sp>
    </p:spTree>
    <p:extLst>
      <p:ext uri="{BB962C8B-B14F-4D97-AF65-F5344CB8AC3E}">
        <p14:creationId xmlns:p14="http://schemas.microsoft.com/office/powerpoint/2010/main" val="3657163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a:spcBef>
                <a:spcPts val="0"/>
              </a:spcBef>
              <a:spcAft>
                <a:spcPts val="1800"/>
              </a:spcAft>
              <a:buClr>
                <a:schemeClr val="tx1"/>
              </a:buClr>
            </a:pPr>
            <a:r>
              <a:rPr lang="en-US" sz="2600" b="1" dirty="0">
                <a:solidFill>
                  <a:srgbClr val="002060"/>
                </a:solidFill>
              </a:rPr>
              <a:t>Primary care </a:t>
            </a:r>
            <a:r>
              <a:rPr lang="en-US" sz="2600" dirty="0"/>
              <a:t>is one of the most </a:t>
            </a:r>
            <a:r>
              <a:rPr lang="en-US" sz="2600" b="1" dirty="0">
                <a:solidFill>
                  <a:srgbClr val="002060"/>
                </a:solidFill>
              </a:rPr>
              <a:t>convenient points of contact</a:t>
            </a:r>
            <a:r>
              <a:rPr lang="en-US" sz="2600" dirty="0"/>
              <a:t> for substance issues</a:t>
            </a:r>
          </a:p>
          <a:p>
            <a:pPr>
              <a:spcBef>
                <a:spcPts val="0"/>
              </a:spcBef>
              <a:spcAft>
                <a:spcPts val="1800"/>
              </a:spcAft>
            </a:pPr>
            <a:r>
              <a:rPr lang="en-US" sz="2600" dirty="0"/>
              <a:t>Patients are </a:t>
            </a:r>
            <a:r>
              <a:rPr lang="en-US" sz="2600" b="1" dirty="0">
                <a:solidFill>
                  <a:srgbClr val="002060"/>
                </a:solidFill>
              </a:rPr>
              <a:t>more likely </a:t>
            </a:r>
            <a:br>
              <a:rPr lang="en-US" sz="2600" b="1" dirty="0">
                <a:solidFill>
                  <a:srgbClr val="002060"/>
                </a:solidFill>
              </a:rPr>
            </a:br>
            <a:r>
              <a:rPr lang="en-US" sz="2600" b="1" dirty="0">
                <a:solidFill>
                  <a:srgbClr val="002060"/>
                </a:solidFill>
              </a:rPr>
              <a:t>to have conversations  </a:t>
            </a:r>
            <a:br>
              <a:rPr lang="en-US" sz="2600" b="1" dirty="0">
                <a:solidFill>
                  <a:srgbClr val="002060"/>
                </a:solidFill>
              </a:rPr>
            </a:br>
            <a:r>
              <a:rPr lang="en-US" sz="2600" dirty="0"/>
              <a:t>with their primary care </a:t>
            </a:r>
            <a:br>
              <a:rPr lang="en-US" sz="2600" dirty="0"/>
            </a:br>
            <a:r>
              <a:rPr lang="en-US" sz="2600" dirty="0"/>
              <a:t>provider than a relative, </a:t>
            </a:r>
            <a:br>
              <a:rPr lang="en-US" sz="2600" dirty="0"/>
            </a:br>
            <a:r>
              <a:rPr lang="en-US" sz="2600" dirty="0"/>
              <a:t>therapist, or rehab </a:t>
            </a:r>
            <a:br>
              <a:rPr lang="en-US" sz="2600" dirty="0"/>
            </a:br>
            <a:r>
              <a:rPr lang="en-US" sz="2600" dirty="0" smtClean="0"/>
              <a:t>specialist</a:t>
            </a:r>
            <a:endParaRPr lang="en-US" sz="26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2" t="5320" r="2500" b="4610"/>
          <a:stretch/>
        </p:blipFill>
        <p:spPr bwMode="auto">
          <a:xfrm>
            <a:off x="5334000" y="3268824"/>
            <a:ext cx="2926080" cy="21668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48998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SBIRT at the University of Iowa</a:t>
            </a:r>
          </a:p>
        </p:txBody>
      </p:sp>
      <p:sp>
        <p:nvSpPr>
          <p:cNvPr id="3" name="Content Placeholder 2"/>
          <p:cNvSpPr>
            <a:spLocks noGrp="1"/>
          </p:cNvSpPr>
          <p:nvPr>
            <p:ph idx="1"/>
          </p:nvPr>
        </p:nvSpPr>
        <p:spPr/>
        <p:txBody>
          <a:bodyPr/>
          <a:lstStyle/>
          <a:p>
            <a:pPr marL="0" indent="0">
              <a:spcBef>
                <a:spcPts val="0"/>
              </a:spcBef>
              <a:spcAft>
                <a:spcPts val="1200"/>
              </a:spcAft>
              <a:buNone/>
            </a:pPr>
            <a:r>
              <a:rPr lang="en-US" sz="2800" b="1" dirty="0">
                <a:solidFill>
                  <a:srgbClr val="002060"/>
                </a:solidFill>
              </a:rPr>
              <a:t>The 3-year project has 2 main </a:t>
            </a:r>
            <a:r>
              <a:rPr lang="en-US" sz="2800" b="1" dirty="0" smtClean="0">
                <a:solidFill>
                  <a:srgbClr val="002060"/>
                </a:solidFill>
              </a:rPr>
              <a:t>goals:</a:t>
            </a:r>
            <a:endParaRPr lang="en-US" sz="2800" b="1" dirty="0">
              <a:solidFill>
                <a:srgbClr val="002060"/>
              </a:solidFill>
            </a:endParaRPr>
          </a:p>
          <a:p>
            <a:pPr marL="342900" indent="-342900">
              <a:spcBef>
                <a:spcPts val="0"/>
              </a:spcBef>
              <a:spcAft>
                <a:spcPts val="1200"/>
              </a:spcAft>
              <a:buFont typeface="+mj-lt"/>
              <a:buAutoNum type="arabicPeriod"/>
            </a:pPr>
            <a:r>
              <a:rPr lang="en-US" sz="2600" dirty="0"/>
              <a:t>To </a:t>
            </a:r>
            <a:r>
              <a:rPr lang="en-US" sz="2600" b="1" dirty="0">
                <a:solidFill>
                  <a:srgbClr val="C00000"/>
                </a:solidFill>
              </a:rPr>
              <a:t>educate </a:t>
            </a:r>
            <a:r>
              <a:rPr lang="en-US" sz="2600" dirty="0"/>
              <a:t>doctor of nursing practice (DNP) and physician assistant (PA) students on applying SBIRT in clinical practice</a:t>
            </a:r>
          </a:p>
          <a:p>
            <a:pPr marL="342900" indent="-342900">
              <a:spcBef>
                <a:spcPts val="0"/>
              </a:spcBef>
              <a:spcAft>
                <a:spcPts val="1200"/>
              </a:spcAft>
              <a:buFont typeface="+mj-lt"/>
              <a:buAutoNum type="arabicPeriod"/>
            </a:pPr>
            <a:r>
              <a:rPr lang="en-US" sz="2600" dirty="0"/>
              <a:t>To </a:t>
            </a:r>
            <a:r>
              <a:rPr lang="en-US" sz="2600" b="1" dirty="0">
                <a:solidFill>
                  <a:srgbClr val="0000FF"/>
                </a:solidFill>
              </a:rPr>
              <a:t>promote adoption </a:t>
            </a:r>
            <a:r>
              <a:rPr lang="en-US" sz="2600" dirty="0"/>
              <a:t>of SBIRT as </a:t>
            </a:r>
            <a:r>
              <a:rPr lang="en-US" sz="2600" dirty="0" smtClean="0"/>
              <a:t>“</a:t>
            </a:r>
            <a:r>
              <a:rPr lang="en-US" sz="2600" dirty="0"/>
              <a:t>standard of care” by health systems, settings, and practitioners in cooperation with SBIRT Iowa, the statewide </a:t>
            </a:r>
            <a:r>
              <a:rPr lang="en-US" sz="2600" dirty="0" smtClean="0"/>
              <a:t>initiative</a:t>
            </a:r>
            <a:endParaRPr lang="en-US" sz="2600" dirty="0"/>
          </a:p>
        </p:txBody>
      </p:sp>
    </p:spTree>
    <p:extLst>
      <p:ext uri="{BB962C8B-B14F-4D97-AF65-F5344CB8AC3E}">
        <p14:creationId xmlns:p14="http://schemas.microsoft.com/office/powerpoint/2010/main" val="3454732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Society</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marL="0" indent="0">
              <a:spcBef>
                <a:spcPts val="0"/>
              </a:spcBef>
              <a:spcAft>
                <a:spcPts val="1200"/>
              </a:spcAft>
              <a:buNone/>
            </a:pPr>
            <a:r>
              <a:rPr lang="en-US" sz="2800" b="1" dirty="0">
                <a:solidFill>
                  <a:srgbClr val="002060"/>
                </a:solidFill>
              </a:rPr>
              <a:t>Loss of life </a:t>
            </a:r>
            <a:r>
              <a:rPr lang="en-US" sz="2800" b="1" dirty="0">
                <a:solidFill>
                  <a:srgbClr val="002060"/>
                </a:solidFill>
                <a:sym typeface="Wingdings" panose="05000000000000000000" pitchFamily="2" charset="2"/>
              </a:rPr>
              <a:t></a:t>
            </a:r>
          </a:p>
          <a:p>
            <a:pPr>
              <a:spcBef>
                <a:spcPts val="0"/>
              </a:spcBef>
              <a:spcAft>
                <a:spcPts val="1200"/>
              </a:spcAft>
            </a:pPr>
            <a:r>
              <a:rPr lang="en-US" sz="2600" dirty="0">
                <a:sym typeface="Wingdings" panose="05000000000000000000" pitchFamily="2" charset="2"/>
              </a:rPr>
              <a:t>More </a:t>
            </a:r>
            <a:r>
              <a:rPr lang="en-US" sz="2600" b="1" dirty="0">
                <a:solidFill>
                  <a:srgbClr val="002060"/>
                </a:solidFill>
                <a:sym typeface="Wingdings" panose="05000000000000000000" pitchFamily="2" charset="2"/>
              </a:rPr>
              <a:t>die from alcohol and drug overdoses </a:t>
            </a:r>
            <a:r>
              <a:rPr lang="en-US" sz="2600" dirty="0">
                <a:sym typeface="Wingdings" panose="05000000000000000000" pitchFamily="2" charset="2"/>
              </a:rPr>
              <a:t>per</a:t>
            </a:r>
            <a:r>
              <a:rPr lang="en-US" sz="2600" b="1" dirty="0">
                <a:solidFill>
                  <a:srgbClr val="002060"/>
                </a:solidFill>
                <a:sym typeface="Wingdings" panose="05000000000000000000" pitchFamily="2" charset="2"/>
              </a:rPr>
              <a:t> </a:t>
            </a:r>
            <a:r>
              <a:rPr lang="en-US" sz="2600" dirty="0">
                <a:sym typeface="Wingdings" panose="05000000000000000000" pitchFamily="2" charset="2"/>
              </a:rPr>
              <a:t>year than are killed in </a:t>
            </a:r>
            <a:r>
              <a:rPr lang="en-US" sz="2600" b="1" dirty="0">
                <a:solidFill>
                  <a:srgbClr val="002060"/>
                </a:solidFill>
                <a:sym typeface="Wingdings" panose="05000000000000000000" pitchFamily="2" charset="2"/>
              </a:rPr>
              <a:t>automobile accidents</a:t>
            </a:r>
          </a:p>
          <a:p>
            <a:pPr>
              <a:spcBef>
                <a:spcPts val="0"/>
              </a:spcBef>
              <a:spcAft>
                <a:spcPts val="1200"/>
              </a:spcAft>
            </a:pPr>
            <a:r>
              <a:rPr lang="en-US" sz="2600" dirty="0" smtClean="0">
                <a:sym typeface="Wingdings" panose="05000000000000000000" pitchFamily="2" charset="2"/>
              </a:rPr>
              <a:t>More than </a:t>
            </a:r>
            <a:r>
              <a:rPr lang="en-US" sz="2600" b="1" dirty="0" smtClean="0">
                <a:solidFill>
                  <a:srgbClr val="002060"/>
                </a:solidFill>
                <a:sym typeface="Wingdings" panose="05000000000000000000" pitchFamily="2" charset="2"/>
              </a:rPr>
              <a:t>64,000 </a:t>
            </a:r>
            <a:r>
              <a:rPr lang="en-US" sz="2600" dirty="0" smtClean="0">
                <a:sym typeface="Wingdings" panose="05000000000000000000" pitchFamily="2" charset="2"/>
              </a:rPr>
              <a:t>died from drug overdoses in 2016, including illicit drugs and prescription opioids</a:t>
            </a:r>
            <a:endParaRPr lang="en-US" sz="2600" dirty="0">
              <a:sym typeface="Wingdings" panose="05000000000000000000" pitchFamily="2" charset="2"/>
            </a:endParaRPr>
          </a:p>
          <a:p>
            <a:pPr>
              <a:spcBef>
                <a:spcPts val="0"/>
              </a:spcBef>
              <a:spcAft>
                <a:spcPts val="1200"/>
              </a:spcAft>
              <a:buClr>
                <a:schemeClr val="tx1"/>
              </a:buClr>
            </a:pPr>
            <a:r>
              <a:rPr lang="en-US" sz="2600" dirty="0" smtClean="0">
                <a:sym typeface="Wingdings" panose="05000000000000000000" pitchFamily="2" charset="2"/>
              </a:rPr>
              <a:t>Approximately</a:t>
            </a:r>
            <a:r>
              <a:rPr lang="en-US" sz="2600" b="1" dirty="0" smtClean="0">
                <a:solidFill>
                  <a:srgbClr val="002060"/>
                </a:solidFill>
                <a:sym typeface="Wingdings" panose="05000000000000000000" pitchFamily="2" charset="2"/>
              </a:rPr>
              <a:t> 88,000 </a:t>
            </a:r>
            <a:r>
              <a:rPr lang="en-US" sz="2600" dirty="0" smtClean="0">
                <a:sym typeface="Wingdings" panose="05000000000000000000" pitchFamily="2" charset="2"/>
              </a:rPr>
              <a:t>die annually from alcohol-related causes</a:t>
            </a:r>
            <a:endParaRPr lang="en-US" sz="2600" dirty="0"/>
          </a:p>
        </p:txBody>
      </p:sp>
    </p:spTree>
    <p:extLst>
      <p:ext uri="{BB962C8B-B14F-4D97-AF65-F5344CB8AC3E}">
        <p14:creationId xmlns:p14="http://schemas.microsoft.com/office/powerpoint/2010/main" val="2388775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to Society</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marL="0" indent="0">
              <a:spcBef>
                <a:spcPts val="0"/>
              </a:spcBef>
              <a:spcAft>
                <a:spcPts val="1200"/>
              </a:spcAft>
              <a:buNone/>
            </a:pPr>
            <a:r>
              <a:rPr lang="en-US" sz="2800" b="1" dirty="0">
                <a:solidFill>
                  <a:srgbClr val="002060"/>
                </a:solidFill>
              </a:rPr>
              <a:t>Yearly economic impact </a:t>
            </a:r>
            <a:r>
              <a:rPr lang="en-US" sz="2800" b="1" dirty="0">
                <a:solidFill>
                  <a:srgbClr val="002060"/>
                </a:solidFill>
                <a:sym typeface="Wingdings" panose="05000000000000000000" pitchFamily="2" charset="2"/>
              </a:rPr>
              <a:t> </a:t>
            </a:r>
            <a:r>
              <a:rPr lang="en-US" sz="2800" b="1" dirty="0">
                <a:solidFill>
                  <a:srgbClr val="C00000"/>
                </a:solidFill>
                <a:sym typeface="Wingdings" panose="05000000000000000000" pitchFamily="2" charset="2"/>
              </a:rPr>
              <a:t>$442 billion</a:t>
            </a:r>
            <a:endParaRPr lang="en-US" sz="2800" b="1" dirty="0">
              <a:solidFill>
                <a:srgbClr val="C00000"/>
              </a:solidFill>
            </a:endParaRPr>
          </a:p>
          <a:p>
            <a:pPr>
              <a:spcBef>
                <a:spcPts val="0"/>
              </a:spcBef>
              <a:spcAft>
                <a:spcPts val="1200"/>
              </a:spcAft>
              <a:buClr>
                <a:schemeClr val="tx1"/>
              </a:buClr>
            </a:pPr>
            <a:r>
              <a:rPr lang="en-US" sz="2600" b="1" dirty="0">
                <a:solidFill>
                  <a:srgbClr val="C00000"/>
                </a:solidFill>
              </a:rPr>
              <a:t>$249 billion </a:t>
            </a:r>
            <a:r>
              <a:rPr lang="en-US" sz="2600" dirty="0"/>
              <a:t>for alcohol misuse and alcohol use disorders </a:t>
            </a:r>
          </a:p>
          <a:p>
            <a:pPr>
              <a:spcBef>
                <a:spcPts val="0"/>
              </a:spcBef>
              <a:spcAft>
                <a:spcPts val="1200"/>
              </a:spcAft>
              <a:buClr>
                <a:schemeClr val="tx1"/>
              </a:buClr>
            </a:pPr>
            <a:r>
              <a:rPr lang="en-US" sz="2600" b="1" dirty="0">
                <a:solidFill>
                  <a:srgbClr val="C00000"/>
                </a:solidFill>
              </a:rPr>
              <a:t>$193 billion </a:t>
            </a:r>
            <a:r>
              <a:rPr lang="en-US" sz="2600" dirty="0"/>
              <a:t>for illicit drug use and drug use disorders</a:t>
            </a:r>
          </a:p>
          <a:p>
            <a:pPr>
              <a:spcBef>
                <a:spcPts val="0"/>
              </a:spcBef>
              <a:spcAft>
                <a:spcPts val="1200"/>
              </a:spcAft>
            </a:pPr>
            <a:r>
              <a:rPr lang="en-US" sz="2600" i="1" dirty="0"/>
              <a:t>By comparison</a:t>
            </a:r>
            <a:r>
              <a:rPr lang="en-US" sz="2600" dirty="0"/>
              <a:t>:</a:t>
            </a:r>
            <a:r>
              <a:rPr lang="en-US" sz="2600" b="1" dirty="0"/>
              <a:t> </a:t>
            </a:r>
            <a:r>
              <a:rPr lang="en-US" sz="2600" b="1" dirty="0">
                <a:solidFill>
                  <a:srgbClr val="C00000"/>
                </a:solidFill>
              </a:rPr>
              <a:t>Diabetes costs $245 billion</a:t>
            </a:r>
          </a:p>
          <a:p>
            <a:pPr>
              <a:lnSpc>
                <a:spcPct val="90000"/>
              </a:lnSpc>
              <a:spcBef>
                <a:spcPts val="0"/>
              </a:spcBef>
              <a:spcAft>
                <a:spcPts val="1200"/>
              </a:spcAft>
            </a:pPr>
            <a:endParaRPr lang="en-US" sz="2600" dirty="0"/>
          </a:p>
        </p:txBody>
      </p:sp>
    </p:spTree>
    <p:extLst>
      <p:ext uri="{BB962C8B-B14F-4D97-AF65-F5344CB8AC3E}">
        <p14:creationId xmlns:p14="http://schemas.microsoft.com/office/powerpoint/2010/main" val="111423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a:spcBef>
                <a:spcPts val="0"/>
              </a:spcBef>
              <a:spcAft>
                <a:spcPts val="1800"/>
              </a:spcAft>
            </a:pPr>
            <a:r>
              <a:rPr lang="en-US" sz="2600" dirty="0"/>
              <a:t>SBIRT is a brief and highly adaptive evidence-based practice with demonstrated results</a:t>
            </a:r>
          </a:p>
          <a:p>
            <a:pPr>
              <a:spcBef>
                <a:spcPts val="0"/>
              </a:spcBef>
              <a:spcAft>
                <a:spcPts val="1800"/>
              </a:spcAft>
            </a:pPr>
            <a:r>
              <a:rPr lang="en-US" sz="2600" dirty="0"/>
              <a:t>SBIRT has been successfully implemented in diverse sites across the life span</a:t>
            </a:r>
          </a:p>
          <a:p>
            <a:pPr>
              <a:spcBef>
                <a:spcPts val="0"/>
              </a:spcBef>
              <a:spcAft>
                <a:spcPts val="1800"/>
              </a:spcAft>
            </a:pPr>
            <a:r>
              <a:rPr lang="en-US" sz="2600" dirty="0"/>
              <a:t>SBIRT makes good clinical and financial </a:t>
            </a:r>
            <a:r>
              <a:rPr lang="en-US" sz="2600" dirty="0" smtClean="0"/>
              <a:t>sense</a:t>
            </a:r>
            <a:endParaRPr lang="en-US" sz="2600" dirty="0"/>
          </a:p>
        </p:txBody>
      </p:sp>
    </p:spTree>
    <p:extLst>
      <p:ext uri="{BB962C8B-B14F-4D97-AF65-F5344CB8AC3E}">
        <p14:creationId xmlns:p14="http://schemas.microsoft.com/office/powerpoint/2010/main" val="4194197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marL="0" indent="0">
              <a:buNone/>
            </a:pPr>
            <a:r>
              <a:rPr lang="en-US" sz="2800" dirty="0"/>
              <a:t>In the next session, you will learn about screening patients for substance use in a clinical setting.</a:t>
            </a:r>
          </a:p>
        </p:txBody>
      </p:sp>
    </p:spTree>
    <p:extLst>
      <p:ext uri="{BB962C8B-B14F-4D97-AF65-F5344CB8AC3E}">
        <p14:creationId xmlns:p14="http://schemas.microsoft.com/office/powerpoint/2010/main" val="2339486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82134" y="2550765"/>
            <a:ext cx="7704667" cy="3332816"/>
          </a:xfrm>
        </p:spPr>
        <p:txBody>
          <a:bodyPr/>
          <a:lstStyle/>
          <a:p>
            <a:pPr marL="0" indent="0">
              <a:buNone/>
            </a:pPr>
            <a:r>
              <a:rPr lang="en-US" sz="3000" dirty="0"/>
              <a:t>Content in this educational module was provided by the Substance Abuse and Mental Health Services Administration (SAMHSA) under grant to the University of Iowa with permission to adapt and use in training.</a:t>
            </a:r>
          </a:p>
          <a:p>
            <a:pPr marL="0" indent="0" algn="ctr">
              <a:buNone/>
            </a:pPr>
            <a:r>
              <a:rPr lang="en-US" sz="3000" dirty="0"/>
              <a:t>Grant #1H79TI025939-01</a:t>
            </a:r>
          </a:p>
          <a:p>
            <a:endParaRPr lang="en-US" dirty="0"/>
          </a:p>
        </p:txBody>
      </p:sp>
    </p:spTree>
    <p:extLst>
      <p:ext uri="{BB962C8B-B14F-4D97-AF65-F5344CB8AC3E}">
        <p14:creationId xmlns:p14="http://schemas.microsoft.com/office/powerpoint/2010/main" val="3550708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217252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Curriculum Modules</a:t>
            </a:r>
            <a:endParaRPr lang="en-US" dirty="0"/>
          </a:p>
        </p:txBody>
      </p:sp>
      <p:sp>
        <p:nvSpPr>
          <p:cNvPr id="3" name="Content Placeholder 2"/>
          <p:cNvSpPr>
            <a:spLocks noGrp="1"/>
          </p:cNvSpPr>
          <p:nvPr>
            <p:ph idx="1"/>
          </p:nvPr>
        </p:nvSpPr>
        <p:spPr/>
        <p:txBody>
          <a:bodyPr/>
          <a:lstStyle/>
          <a:p>
            <a:pPr lvl="0">
              <a:spcBef>
                <a:spcPts val="0"/>
              </a:spcBef>
              <a:spcAft>
                <a:spcPts val="1200"/>
              </a:spcAft>
            </a:pPr>
            <a:r>
              <a:rPr lang="en-US" sz="2600" dirty="0">
                <a:cs typeface="Calibri" panose="020F0502020204030204" pitchFamily="34" charset="0"/>
              </a:rPr>
              <a:t>What Is SBIRT and Why Use It? </a:t>
            </a:r>
          </a:p>
          <a:p>
            <a:pPr lvl="0">
              <a:spcBef>
                <a:spcPts val="0"/>
              </a:spcBef>
              <a:spcAft>
                <a:spcPts val="1200"/>
              </a:spcAft>
            </a:pPr>
            <a:r>
              <a:rPr lang="en-US" sz="2600" dirty="0">
                <a:cs typeface="Calibri" panose="020F0502020204030204" pitchFamily="34" charset="0"/>
              </a:rPr>
              <a:t>Screening for Substance Use Disorders</a:t>
            </a:r>
          </a:p>
          <a:p>
            <a:pPr lvl="0">
              <a:spcBef>
                <a:spcPts val="0"/>
              </a:spcBef>
              <a:spcAft>
                <a:spcPts val="1200"/>
              </a:spcAft>
            </a:pPr>
            <a:r>
              <a:rPr lang="en-US" sz="2600" dirty="0">
                <a:cs typeface="Calibri" panose="020F0502020204030204" pitchFamily="34" charset="0"/>
              </a:rPr>
              <a:t>Brief Intervention</a:t>
            </a:r>
          </a:p>
          <a:p>
            <a:pPr>
              <a:spcBef>
                <a:spcPts val="0"/>
              </a:spcBef>
              <a:spcAft>
                <a:spcPts val="1200"/>
              </a:spcAft>
            </a:pPr>
            <a:r>
              <a:rPr lang="en-US" sz="2600" dirty="0">
                <a:cs typeface="Calibri" panose="020F0502020204030204" pitchFamily="34" charset="0"/>
              </a:rPr>
              <a:t>Referral to </a:t>
            </a:r>
            <a:r>
              <a:rPr lang="en-US" sz="2600" dirty="0" smtClean="0">
                <a:cs typeface="Calibri" panose="020F0502020204030204" pitchFamily="34" charset="0"/>
              </a:rPr>
              <a:t>Treatment</a:t>
            </a:r>
          </a:p>
          <a:p>
            <a:pPr marL="0" indent="0">
              <a:spcBef>
                <a:spcPts val="1800"/>
              </a:spcBef>
              <a:spcAft>
                <a:spcPts val="1200"/>
              </a:spcAft>
              <a:buNone/>
            </a:pPr>
            <a:r>
              <a:rPr lang="en-US" sz="2400" b="1" dirty="0" smtClean="0">
                <a:solidFill>
                  <a:srgbClr val="C00000"/>
                </a:solidFill>
                <a:latin typeface="Lucida Calligraphy" panose="03010101010101010101" pitchFamily="66" charset="0"/>
                <a:cs typeface="Calibri" panose="020F0502020204030204" pitchFamily="34" charset="0"/>
              </a:rPr>
              <a:t>All based on Motivational Interviewing skills!</a:t>
            </a:r>
            <a:endParaRPr lang="en-US" sz="2600" dirty="0">
              <a:latin typeface="Lucida Calligraphy" panose="03010101010101010101" pitchFamily="66" charset="0"/>
            </a:endParaRPr>
          </a:p>
        </p:txBody>
      </p:sp>
    </p:spTree>
    <p:extLst>
      <p:ext uri="{BB962C8B-B14F-4D97-AF65-F5344CB8AC3E}">
        <p14:creationId xmlns:p14="http://schemas.microsoft.com/office/powerpoint/2010/main" val="2100651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97" y="2667001"/>
            <a:ext cx="5412180" cy="1279848"/>
          </a:xfrm>
        </p:spPr>
        <p:txBody>
          <a:bodyPr>
            <a:noAutofit/>
          </a:bodyPr>
          <a:lstStyle/>
          <a:p>
            <a:pPr algn="ctr"/>
            <a:r>
              <a:rPr lang="en-US" sz="4000" dirty="0" smtClean="0"/>
              <a:t>What is SBIRT </a:t>
            </a:r>
            <a:br>
              <a:rPr lang="en-US" sz="4000" dirty="0" smtClean="0"/>
            </a:br>
            <a:r>
              <a:rPr lang="en-US" sz="4000" dirty="0" smtClean="0"/>
              <a:t>and Why Use It?</a:t>
            </a:r>
            <a:endParaRPr lang="en-US" sz="4000" dirty="0"/>
          </a:p>
        </p:txBody>
      </p:sp>
    </p:spTree>
    <p:extLst>
      <p:ext uri="{BB962C8B-B14F-4D97-AF65-F5344CB8AC3E}">
        <p14:creationId xmlns:p14="http://schemas.microsoft.com/office/powerpoint/2010/main" val="1230379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SBIRT?</a:t>
            </a:r>
            <a:endParaRPr lang="en-US" dirty="0"/>
          </a:p>
        </p:txBody>
      </p:sp>
      <p:sp>
        <p:nvSpPr>
          <p:cNvPr id="3" name="Content Placeholder 2"/>
          <p:cNvSpPr>
            <a:spLocks noGrp="1"/>
          </p:cNvSpPr>
          <p:nvPr>
            <p:ph idx="1"/>
          </p:nvPr>
        </p:nvSpPr>
        <p:spPr>
          <a:xfrm>
            <a:off x="982134" y="2194560"/>
            <a:ext cx="7779311" cy="3332816"/>
          </a:xfrm>
        </p:spPr>
        <p:txBody>
          <a:bodyPr>
            <a:noAutofit/>
          </a:bodyPr>
          <a:lstStyle/>
          <a:p>
            <a:pPr marL="0" indent="0">
              <a:lnSpc>
                <a:spcPct val="90000"/>
              </a:lnSpc>
              <a:spcBef>
                <a:spcPts val="0"/>
              </a:spcBef>
              <a:spcAft>
                <a:spcPts val="1200"/>
              </a:spcAft>
              <a:buNone/>
            </a:pPr>
            <a:r>
              <a:rPr lang="en-US" sz="2800" dirty="0">
                <a:cs typeface="Calibri" panose="020F0502020204030204" pitchFamily="34" charset="0"/>
              </a:rPr>
              <a:t>An intervention based on Motivational Interviewing strategies </a:t>
            </a:r>
          </a:p>
          <a:p>
            <a:pPr>
              <a:lnSpc>
                <a:spcPct val="90000"/>
              </a:lnSpc>
              <a:spcBef>
                <a:spcPts val="0"/>
              </a:spcBef>
              <a:spcAft>
                <a:spcPts val="1200"/>
              </a:spcAft>
              <a:buClr>
                <a:schemeClr val="tx1"/>
              </a:buClr>
            </a:pPr>
            <a:r>
              <a:rPr lang="en-US" sz="2600" b="1" u="sng" dirty="0">
                <a:solidFill>
                  <a:srgbClr val="953735"/>
                </a:solidFill>
                <a:cs typeface="Calibri" panose="020F0502020204030204" pitchFamily="34" charset="0"/>
              </a:rPr>
              <a:t>S</a:t>
            </a:r>
            <a:r>
              <a:rPr lang="en-US" sz="2600" b="1" dirty="0">
                <a:cs typeface="Calibri" panose="020F0502020204030204" pitchFamily="34" charset="0"/>
              </a:rPr>
              <a:t>creening: </a:t>
            </a:r>
            <a:r>
              <a:rPr lang="en-US" sz="2600" dirty="0">
                <a:cs typeface="Calibri" panose="020F0502020204030204" pitchFamily="34" charset="0"/>
              </a:rPr>
              <a:t>Universal screening for quickly assessing use and severity of alcohol; illicit drugs; and prescription drug use, misuse, and abuse</a:t>
            </a:r>
          </a:p>
          <a:p>
            <a:pPr>
              <a:lnSpc>
                <a:spcPct val="90000"/>
              </a:lnSpc>
              <a:spcBef>
                <a:spcPts val="0"/>
              </a:spcBef>
              <a:spcAft>
                <a:spcPts val="1200"/>
              </a:spcAft>
              <a:buClr>
                <a:schemeClr val="tx1"/>
              </a:buClr>
            </a:pPr>
            <a:r>
              <a:rPr lang="en-US" sz="2600" b="1" u="sng" dirty="0">
                <a:solidFill>
                  <a:srgbClr val="953735"/>
                </a:solidFill>
                <a:cs typeface="Calibri" panose="020F0502020204030204" pitchFamily="34" charset="0"/>
              </a:rPr>
              <a:t>B</a:t>
            </a:r>
            <a:r>
              <a:rPr lang="en-US" sz="2600" b="1" dirty="0">
                <a:cs typeface="Calibri" panose="020F0502020204030204" pitchFamily="34" charset="0"/>
              </a:rPr>
              <a:t>rief </a:t>
            </a:r>
            <a:r>
              <a:rPr lang="en-US" sz="2600" b="1" u="sng" dirty="0">
                <a:solidFill>
                  <a:srgbClr val="953735"/>
                </a:solidFill>
                <a:cs typeface="Calibri" panose="020F0502020204030204" pitchFamily="34" charset="0"/>
              </a:rPr>
              <a:t>I</a:t>
            </a:r>
            <a:r>
              <a:rPr lang="en-US" sz="2600" b="1" dirty="0">
                <a:cs typeface="Calibri" panose="020F0502020204030204" pitchFamily="34" charset="0"/>
              </a:rPr>
              <a:t>ntervention: </a:t>
            </a:r>
            <a:r>
              <a:rPr lang="en-US" sz="2600" dirty="0">
                <a:cs typeface="Calibri" panose="020F0502020204030204" pitchFamily="34" charset="0"/>
              </a:rPr>
              <a:t>Brief motivational and awareness-raising intervention given to risky or problematic substance users</a:t>
            </a:r>
          </a:p>
          <a:p>
            <a:pPr>
              <a:lnSpc>
                <a:spcPct val="90000"/>
              </a:lnSpc>
              <a:spcBef>
                <a:spcPts val="0"/>
              </a:spcBef>
              <a:spcAft>
                <a:spcPts val="1200"/>
              </a:spcAft>
              <a:buClr>
                <a:schemeClr val="tx1"/>
              </a:buClr>
            </a:pPr>
            <a:r>
              <a:rPr lang="en-US" sz="2600" b="1" u="sng" dirty="0">
                <a:solidFill>
                  <a:srgbClr val="953735"/>
                </a:solidFill>
                <a:cs typeface="Calibri" panose="020F0502020204030204" pitchFamily="34" charset="0"/>
              </a:rPr>
              <a:t>R</a:t>
            </a:r>
            <a:r>
              <a:rPr lang="en-US" sz="2600" b="1" dirty="0">
                <a:cs typeface="Calibri" panose="020F0502020204030204" pitchFamily="34" charset="0"/>
              </a:rPr>
              <a:t>eferral to </a:t>
            </a:r>
            <a:r>
              <a:rPr lang="en-US" sz="2600" b="1" u="sng" dirty="0">
                <a:solidFill>
                  <a:srgbClr val="953735"/>
                </a:solidFill>
                <a:cs typeface="Calibri" panose="020F0502020204030204" pitchFamily="34" charset="0"/>
              </a:rPr>
              <a:t>T</a:t>
            </a:r>
            <a:r>
              <a:rPr lang="en-US" sz="2600" b="1" dirty="0">
                <a:cs typeface="Calibri" panose="020F0502020204030204" pitchFamily="34" charset="0"/>
              </a:rPr>
              <a:t>reatment: </a:t>
            </a:r>
            <a:r>
              <a:rPr lang="en-US" sz="2600" dirty="0">
                <a:cs typeface="Calibri" panose="020F0502020204030204" pitchFamily="34" charset="0"/>
              </a:rPr>
              <a:t>Referrals to specialty care for patients with substance use disorder</a:t>
            </a:r>
            <a:endParaRPr lang="en-US" sz="2600" dirty="0"/>
          </a:p>
        </p:txBody>
      </p:sp>
    </p:spTree>
    <p:extLst>
      <p:ext uri="{BB962C8B-B14F-4D97-AF65-F5344CB8AC3E}">
        <p14:creationId xmlns:p14="http://schemas.microsoft.com/office/powerpoint/2010/main" val="355996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a:xfrm>
            <a:off x="982134" y="2330028"/>
            <a:ext cx="7704667" cy="3332816"/>
          </a:xfrm>
        </p:spPr>
        <p:txBody>
          <a:bodyPr>
            <a:noAutofit/>
          </a:bodyPr>
          <a:lstStyle/>
          <a:p>
            <a:pPr>
              <a:spcBef>
                <a:spcPts val="0"/>
              </a:spcBef>
              <a:spcAft>
                <a:spcPts val="1200"/>
              </a:spcAft>
            </a:pPr>
            <a:r>
              <a:rPr lang="en-US" sz="2600" dirty="0">
                <a:cs typeface="Calibri" panose="020F0502020204030204" pitchFamily="34" charset="0"/>
              </a:rPr>
              <a:t>Identify key issues in the 2016 Surgeon General’s report</a:t>
            </a:r>
          </a:p>
          <a:p>
            <a:pPr>
              <a:spcBef>
                <a:spcPts val="0"/>
              </a:spcBef>
              <a:spcAft>
                <a:spcPts val="1200"/>
              </a:spcAft>
            </a:pPr>
            <a:r>
              <a:rPr lang="en-US" sz="2600" dirty="0">
                <a:cs typeface="Calibri" panose="020F0502020204030204" pitchFamily="34" charset="0"/>
              </a:rPr>
              <a:t>Describe the substance use continuum</a:t>
            </a:r>
          </a:p>
          <a:p>
            <a:pPr>
              <a:spcBef>
                <a:spcPts val="0"/>
              </a:spcBef>
              <a:spcAft>
                <a:spcPts val="1200"/>
              </a:spcAft>
            </a:pPr>
            <a:r>
              <a:rPr lang="en-US" sz="2600" dirty="0">
                <a:cs typeface="Calibri" panose="020F0502020204030204" pitchFamily="34" charset="0"/>
              </a:rPr>
              <a:t>Define SBIRT </a:t>
            </a:r>
          </a:p>
          <a:p>
            <a:pPr>
              <a:spcBef>
                <a:spcPts val="0"/>
              </a:spcBef>
              <a:spcAft>
                <a:spcPts val="1200"/>
              </a:spcAft>
            </a:pPr>
            <a:r>
              <a:rPr lang="en-US" sz="2600" dirty="0">
                <a:cs typeface="Calibri" panose="020F0502020204030204" pitchFamily="34" charset="0"/>
              </a:rPr>
              <a:t>Review key evidence supporting SBIRT use</a:t>
            </a:r>
          </a:p>
          <a:p>
            <a:pPr>
              <a:spcBef>
                <a:spcPts val="0"/>
              </a:spcBef>
              <a:spcAft>
                <a:spcPts val="1200"/>
              </a:spcAft>
            </a:pPr>
            <a:r>
              <a:rPr lang="en-US" sz="2600" dirty="0">
                <a:cs typeface="Calibri" panose="020F0502020204030204" pitchFamily="34" charset="0"/>
              </a:rPr>
              <a:t>Describe potential SBIRT-related outcomes</a:t>
            </a:r>
            <a:endParaRPr lang="en-US" sz="2600" dirty="0"/>
          </a:p>
        </p:txBody>
      </p:sp>
    </p:spTree>
    <p:extLst>
      <p:ext uri="{BB962C8B-B14F-4D97-AF65-F5344CB8AC3E}">
        <p14:creationId xmlns:p14="http://schemas.microsoft.com/office/powerpoint/2010/main" val="366850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Addiction in America</a:t>
            </a:r>
            <a:endParaRPr lang="en-US" dirty="0"/>
          </a:p>
        </p:txBody>
      </p:sp>
      <p:sp>
        <p:nvSpPr>
          <p:cNvPr id="3" name="Content Placeholder 2"/>
          <p:cNvSpPr>
            <a:spLocks noGrp="1"/>
          </p:cNvSpPr>
          <p:nvPr>
            <p:ph idx="1"/>
          </p:nvPr>
        </p:nvSpPr>
        <p:spPr/>
        <p:txBody>
          <a:bodyPr>
            <a:noAutofit/>
          </a:bodyPr>
          <a:lstStyle/>
          <a:p>
            <a:pPr>
              <a:spcBef>
                <a:spcPts val="0"/>
              </a:spcBef>
              <a:spcAft>
                <a:spcPts val="1800"/>
              </a:spcAft>
            </a:pPr>
            <a:r>
              <a:rPr lang="en-US" sz="2600" dirty="0">
                <a:sym typeface="Wingdings" panose="05000000000000000000" pitchFamily="2" charset="2"/>
              </a:rPr>
              <a:t>Drug and alcohol misuse and disorders are a </a:t>
            </a:r>
            <a:r>
              <a:rPr lang="en-US" sz="2600" b="1" dirty="0">
                <a:solidFill>
                  <a:srgbClr val="002060"/>
                </a:solidFill>
                <a:sym typeface="Wingdings" panose="05000000000000000000" pitchFamily="2" charset="2"/>
              </a:rPr>
              <a:t>public health challenge</a:t>
            </a:r>
            <a:r>
              <a:rPr lang="en-US" sz="2600" b="1" dirty="0">
                <a:solidFill>
                  <a:srgbClr val="7030A0"/>
                </a:solidFill>
                <a:sym typeface="Wingdings" panose="05000000000000000000" pitchFamily="2" charset="2"/>
              </a:rPr>
              <a:t> </a:t>
            </a:r>
            <a:r>
              <a:rPr lang="en-US" sz="2600" dirty="0">
                <a:sym typeface="Wingdings" panose="05000000000000000000" pitchFamily="2" charset="2"/>
              </a:rPr>
              <a:t>that </a:t>
            </a:r>
            <a:r>
              <a:rPr lang="en-US" sz="2600" b="1" dirty="0">
                <a:solidFill>
                  <a:srgbClr val="002060"/>
                </a:solidFill>
                <a:sym typeface="Wingdings" panose="05000000000000000000" pitchFamily="2" charset="2"/>
              </a:rPr>
              <a:t>affect millions </a:t>
            </a:r>
            <a:r>
              <a:rPr lang="en-US" sz="2600" dirty="0">
                <a:sym typeface="Wingdings" panose="05000000000000000000" pitchFamily="2" charset="2"/>
              </a:rPr>
              <a:t>and place enormous </a:t>
            </a:r>
            <a:r>
              <a:rPr lang="en-US" sz="2600" b="1" dirty="0">
                <a:solidFill>
                  <a:srgbClr val="002060"/>
                </a:solidFill>
                <a:sym typeface="Wingdings" panose="05000000000000000000" pitchFamily="2" charset="2"/>
              </a:rPr>
              <a:t>burdens on society</a:t>
            </a:r>
          </a:p>
          <a:p>
            <a:pPr>
              <a:spcBef>
                <a:spcPts val="0"/>
              </a:spcBef>
              <a:spcAft>
                <a:spcPts val="1800"/>
              </a:spcAft>
            </a:pPr>
            <a:r>
              <a:rPr lang="en-US" sz="2600" dirty="0">
                <a:sym typeface="Wingdings" panose="05000000000000000000" pitchFamily="2" charset="2"/>
              </a:rPr>
              <a:t>The U.S. has a </a:t>
            </a:r>
            <a:r>
              <a:rPr lang="en-US" sz="2600" b="1" dirty="0">
                <a:solidFill>
                  <a:srgbClr val="002060"/>
                </a:solidFill>
                <a:sym typeface="Wingdings" panose="05000000000000000000" pitchFamily="2" charset="2"/>
              </a:rPr>
              <a:t>serious substance misuse problem </a:t>
            </a:r>
            <a:r>
              <a:rPr lang="en-US" sz="2600" dirty="0">
                <a:sym typeface="Wingdings" panose="05000000000000000000" pitchFamily="2" charset="2"/>
              </a:rPr>
              <a:t>and is facing an unprecedented opioid epidemic</a:t>
            </a:r>
          </a:p>
        </p:txBody>
      </p:sp>
    </p:spTree>
    <p:extLst>
      <p:ext uri="{BB962C8B-B14F-4D97-AF65-F5344CB8AC3E}">
        <p14:creationId xmlns:p14="http://schemas.microsoft.com/office/powerpoint/2010/main" val="1809800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Surgeon General’s Report</a:t>
            </a:r>
            <a:endParaRPr lang="en-US" dirty="0"/>
          </a:p>
        </p:txBody>
      </p:sp>
      <p:sp>
        <p:nvSpPr>
          <p:cNvPr id="3" name="Content Placeholder 2"/>
          <p:cNvSpPr>
            <a:spLocks noGrp="1"/>
          </p:cNvSpPr>
          <p:nvPr>
            <p:ph idx="1"/>
          </p:nvPr>
        </p:nvSpPr>
        <p:spPr>
          <a:xfrm>
            <a:off x="982135" y="2194560"/>
            <a:ext cx="7552266" cy="3332816"/>
          </a:xfrm>
        </p:spPr>
        <p:txBody>
          <a:bodyPr>
            <a:noAutofit/>
          </a:bodyPr>
          <a:lstStyle/>
          <a:p>
            <a:pPr marL="0" indent="0">
              <a:spcBef>
                <a:spcPts val="0"/>
              </a:spcBef>
              <a:spcAft>
                <a:spcPts val="1200"/>
              </a:spcAft>
              <a:buNone/>
            </a:pPr>
            <a:r>
              <a:rPr lang="en-US" sz="2800" b="1" dirty="0">
                <a:solidFill>
                  <a:srgbClr val="C00000"/>
                </a:solidFill>
              </a:rPr>
              <a:t>Among the U.S. population aged 12 or older </a:t>
            </a:r>
            <a:r>
              <a:rPr lang="en-US" sz="2800" dirty="0">
                <a:sym typeface="Wingdings" panose="05000000000000000000" pitchFamily="2" charset="2"/>
              </a:rPr>
              <a:t></a:t>
            </a:r>
          </a:p>
          <a:p>
            <a:pPr>
              <a:spcBef>
                <a:spcPts val="0"/>
              </a:spcBef>
              <a:spcAft>
                <a:spcPts val="1200"/>
              </a:spcAft>
              <a:buClr>
                <a:schemeClr val="tx1"/>
              </a:buClr>
            </a:pPr>
            <a:r>
              <a:rPr lang="en-US" sz="2600" dirty="0">
                <a:sym typeface="Wingdings" panose="05000000000000000000" pitchFamily="2" charset="2"/>
              </a:rPr>
              <a:t>Over </a:t>
            </a:r>
            <a:r>
              <a:rPr lang="en-US" sz="2600" b="1" dirty="0">
                <a:solidFill>
                  <a:srgbClr val="002060"/>
                </a:solidFill>
                <a:sym typeface="Wingdings" panose="05000000000000000000" pitchFamily="2" charset="2"/>
              </a:rPr>
              <a:t>66 million</a:t>
            </a:r>
            <a:r>
              <a:rPr lang="en-US" sz="2600" b="1" dirty="0">
                <a:sym typeface="Wingdings" panose="05000000000000000000" pitchFamily="2" charset="2"/>
              </a:rPr>
              <a:t> </a:t>
            </a:r>
            <a:r>
              <a:rPr lang="en-US" sz="2600" dirty="0">
                <a:sym typeface="Wingdings" panose="05000000000000000000" pitchFamily="2" charset="2"/>
              </a:rPr>
              <a:t>report binge drinking</a:t>
            </a:r>
            <a:br>
              <a:rPr lang="en-US" sz="2600" dirty="0">
                <a:sym typeface="Wingdings" panose="05000000000000000000" pitchFamily="2" charset="2"/>
              </a:rPr>
            </a:br>
            <a:r>
              <a:rPr lang="en-US" sz="2600" dirty="0">
                <a:sym typeface="Wingdings" panose="05000000000000000000" pitchFamily="2" charset="2"/>
              </a:rPr>
              <a:t>[# drinks on one occasion: </a:t>
            </a:r>
            <a:r>
              <a:rPr lang="en-US" sz="2600" u="sng" dirty="0">
                <a:sym typeface="Wingdings" panose="05000000000000000000" pitchFamily="2" charset="2"/>
              </a:rPr>
              <a:t>&gt;</a:t>
            </a:r>
            <a:r>
              <a:rPr lang="en-US" sz="2600" dirty="0">
                <a:sym typeface="Wingdings" panose="05000000000000000000" pitchFamily="2" charset="2"/>
              </a:rPr>
              <a:t>5 men; </a:t>
            </a:r>
            <a:r>
              <a:rPr lang="en-US" sz="2600" u="sng" dirty="0">
                <a:sym typeface="Wingdings" panose="05000000000000000000" pitchFamily="2" charset="2"/>
              </a:rPr>
              <a:t>&gt;</a:t>
            </a:r>
            <a:r>
              <a:rPr lang="en-US" sz="2600" dirty="0">
                <a:sym typeface="Wingdings" panose="05000000000000000000" pitchFamily="2" charset="2"/>
              </a:rPr>
              <a:t>4 women]</a:t>
            </a:r>
          </a:p>
          <a:p>
            <a:pPr>
              <a:spcBef>
                <a:spcPts val="0"/>
              </a:spcBef>
              <a:spcAft>
                <a:spcPts val="1200"/>
              </a:spcAft>
              <a:buClr>
                <a:schemeClr val="tx1"/>
              </a:buClr>
            </a:pPr>
            <a:r>
              <a:rPr lang="en-US" sz="2600" dirty="0">
                <a:sym typeface="Wingdings" panose="05000000000000000000" pitchFamily="2" charset="2"/>
              </a:rPr>
              <a:t>Over </a:t>
            </a:r>
            <a:r>
              <a:rPr lang="en-US" sz="2600" b="1" dirty="0">
                <a:solidFill>
                  <a:srgbClr val="002060"/>
                </a:solidFill>
                <a:sym typeface="Wingdings" panose="05000000000000000000" pitchFamily="2" charset="2"/>
              </a:rPr>
              <a:t>47 million </a:t>
            </a:r>
            <a:r>
              <a:rPr lang="en-US" sz="2600" dirty="0">
                <a:sym typeface="Wingdings" panose="05000000000000000000" pitchFamily="2" charset="2"/>
              </a:rPr>
              <a:t>used an illicit or non-prescribed drug</a:t>
            </a:r>
          </a:p>
          <a:p>
            <a:pPr>
              <a:spcBef>
                <a:spcPts val="0"/>
              </a:spcBef>
              <a:spcAft>
                <a:spcPts val="1200"/>
              </a:spcAft>
              <a:buClr>
                <a:schemeClr val="tx1"/>
              </a:buClr>
            </a:pPr>
            <a:r>
              <a:rPr lang="en-US" sz="2600" dirty="0">
                <a:sym typeface="Wingdings" panose="05000000000000000000" pitchFamily="2" charset="2"/>
              </a:rPr>
              <a:t>Almost </a:t>
            </a:r>
            <a:r>
              <a:rPr lang="en-US" sz="2600" b="1" dirty="0">
                <a:solidFill>
                  <a:srgbClr val="002060"/>
                </a:solidFill>
                <a:sym typeface="Wingdings" panose="05000000000000000000" pitchFamily="2" charset="2"/>
              </a:rPr>
              <a:t>21 million </a:t>
            </a:r>
            <a:r>
              <a:rPr lang="en-US" sz="2600" dirty="0">
                <a:sym typeface="Wingdings" panose="05000000000000000000" pitchFamily="2" charset="2"/>
              </a:rPr>
              <a:t>met </a:t>
            </a:r>
            <a:r>
              <a:rPr lang="en-US" sz="2600" dirty="0" smtClean="0">
                <a:sym typeface="Wingdings" panose="05000000000000000000" pitchFamily="2" charset="2"/>
              </a:rPr>
              <a:t>the criteria </a:t>
            </a:r>
            <a:r>
              <a:rPr lang="en-US" sz="2600" dirty="0">
                <a:sym typeface="Wingdings" panose="05000000000000000000" pitchFamily="2" charset="2"/>
              </a:rPr>
              <a:t>for Substance </a:t>
            </a:r>
            <a:r>
              <a:rPr lang="en-US" sz="2600" dirty="0" smtClean="0">
                <a:sym typeface="Wingdings" panose="05000000000000000000" pitchFamily="2" charset="2"/>
              </a:rPr>
              <a:t/>
            </a:r>
            <a:br>
              <a:rPr lang="en-US" sz="2600" dirty="0" smtClean="0">
                <a:sym typeface="Wingdings" panose="05000000000000000000" pitchFamily="2" charset="2"/>
              </a:rPr>
            </a:br>
            <a:r>
              <a:rPr lang="en-US" sz="2600" dirty="0" smtClean="0">
                <a:sym typeface="Wingdings" panose="05000000000000000000" pitchFamily="2" charset="2"/>
              </a:rPr>
              <a:t>Use </a:t>
            </a:r>
            <a:r>
              <a:rPr lang="en-US" sz="2600" dirty="0">
                <a:sym typeface="Wingdings" panose="05000000000000000000" pitchFamily="2" charset="2"/>
              </a:rPr>
              <a:t>Disorder</a:t>
            </a:r>
          </a:p>
        </p:txBody>
      </p:sp>
    </p:spTree>
    <p:extLst>
      <p:ext uri="{BB962C8B-B14F-4D97-AF65-F5344CB8AC3E}">
        <p14:creationId xmlns:p14="http://schemas.microsoft.com/office/powerpoint/2010/main" val="1583114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Custom 5">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1773B1"/>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resentation11" id="{0A25C1F8-960B-48AB-AC56-2E8E256E4A47}" vid="{5517FC3D-BECA-479B-8405-71F7C03587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Template - Training Modules</Template>
  <TotalTime>2685</TotalTime>
  <Words>3006</Words>
  <Application>Microsoft Office PowerPoint</Application>
  <PresentationFormat>On-screen Show (4:3)</PresentationFormat>
  <Paragraphs>289</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Book Antiqua</vt:lpstr>
      <vt:lpstr>Calibri</vt:lpstr>
      <vt:lpstr>Century Gothic</vt:lpstr>
      <vt:lpstr>Lucida Calligraphy</vt:lpstr>
      <vt:lpstr>Times New Roman</vt:lpstr>
      <vt:lpstr>Wingdings</vt:lpstr>
      <vt:lpstr>SBIRT Theme - Training Modules</vt:lpstr>
      <vt:lpstr>Screening, Brief Intervention, and Referral to Treatment (SBIRT) Core Curriculum:  What is SBIRT and Why Use It?</vt:lpstr>
      <vt:lpstr>SBIRT at the University of Iowa</vt:lpstr>
      <vt:lpstr>SBIRT at the University of Iowa</vt:lpstr>
      <vt:lpstr>Core Curriculum Modules</vt:lpstr>
      <vt:lpstr>What is SBIRT  and Why Use It?</vt:lpstr>
      <vt:lpstr>What is SBIRT?</vt:lpstr>
      <vt:lpstr>Goals for Today</vt:lpstr>
      <vt:lpstr>Facing Addiction in America</vt:lpstr>
      <vt:lpstr>Surgeon General’s Report</vt:lpstr>
      <vt:lpstr>Surgeon General’s Report</vt:lpstr>
      <vt:lpstr>Surgeon General’s Report</vt:lpstr>
      <vt:lpstr>Substance Use Status Continuum</vt:lpstr>
      <vt:lpstr>Hazardous Substance Use</vt:lpstr>
      <vt:lpstr>Hazardous Substance Use</vt:lpstr>
      <vt:lpstr>Hazardous Substance Use</vt:lpstr>
      <vt:lpstr>Hazardous Substance Use</vt:lpstr>
      <vt:lpstr>The Traditional Model:  A Continuum of Substance Use</vt:lpstr>
      <vt:lpstr>The SBIRT Model: A Continuum of Substance Use</vt:lpstr>
      <vt:lpstr>If This is the U.S. Population…</vt:lpstr>
      <vt:lpstr>This is Substance Use Disorder: </vt:lpstr>
      <vt:lpstr>And This is Harmful Use: </vt:lpstr>
      <vt:lpstr>SBIRT Goal</vt:lpstr>
      <vt:lpstr>SBIRT Goal</vt:lpstr>
      <vt:lpstr>Research Evidence</vt:lpstr>
      <vt:lpstr>SAMHSA Survey</vt:lpstr>
      <vt:lpstr>SBIRT: Flexible Intervention</vt:lpstr>
      <vt:lpstr>Why is SBIRT Important?</vt:lpstr>
      <vt:lpstr>Survey Results</vt:lpstr>
      <vt:lpstr>Survey Results</vt:lpstr>
      <vt:lpstr>Costs to Society</vt:lpstr>
      <vt:lpstr>Costs to Society</vt:lpstr>
      <vt:lpstr>Summary</vt:lpstr>
      <vt:lpstr>What’s Next</vt:lpstr>
      <vt:lpstr>Acknowledgements</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Kosobucki, Mary A</dc:creator>
  <cp:lastModifiedBy>Kosobucki, Mary A</cp:lastModifiedBy>
  <cp:revision>225</cp:revision>
  <dcterms:created xsi:type="dcterms:W3CDTF">2017-12-20T18:56:29Z</dcterms:created>
  <dcterms:modified xsi:type="dcterms:W3CDTF">2018-07-26T21:48:08Z</dcterms:modified>
</cp:coreProperties>
</file>