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56" r:id="rId2"/>
    <p:sldId id="257" r:id="rId3"/>
    <p:sldId id="261" r:id="rId4"/>
    <p:sldId id="258" r:id="rId5"/>
    <p:sldId id="259" r:id="rId6"/>
    <p:sldId id="262" r:id="rId7"/>
    <p:sldId id="263" r:id="rId8"/>
    <p:sldId id="264" r:id="rId9"/>
    <p:sldId id="265" r:id="rId10"/>
    <p:sldId id="266" r:id="rId11"/>
    <p:sldId id="260" r:id="rId12"/>
    <p:sldId id="271" r:id="rId13"/>
    <p:sldId id="267" r:id="rId14"/>
    <p:sldId id="272" r:id="rId15"/>
    <p:sldId id="268" r:id="rId16"/>
    <p:sldId id="269" r:id="rId17"/>
    <p:sldId id="270" r:id="rId18"/>
    <p:sldId id="274" r:id="rId19"/>
    <p:sldId id="276" r:id="rId20"/>
    <p:sldId id="280" r:id="rId21"/>
    <p:sldId id="277" r:id="rId22"/>
    <p:sldId id="278" r:id="rId23"/>
    <p:sldId id="279" r:id="rId24"/>
    <p:sldId id="281" r:id="rId25"/>
    <p:sldId id="284" r:id="rId26"/>
    <p:sldId id="285" r:id="rId27"/>
    <p:sldId id="288" r:id="rId28"/>
    <p:sldId id="286" r:id="rId29"/>
    <p:sldId id="282" r:id="rId30"/>
    <p:sldId id="283" r:id="rId31"/>
    <p:sldId id="289" r:id="rId32"/>
    <p:sldId id="290" r:id="rId33"/>
    <p:sldId id="291" r:id="rId34"/>
    <p:sldId id="292" r:id="rId35"/>
    <p:sldId id="293" r:id="rId36"/>
    <p:sldId id="294" r:id="rId37"/>
    <p:sldId id="295" r:id="rId38"/>
    <p:sldId id="297" r:id="rId39"/>
    <p:sldId id="296" r:id="rId40"/>
    <p:sldId id="298" r:id="rId41"/>
    <p:sldId id="299" r:id="rId42"/>
    <p:sldId id="300" r:id="rId43"/>
    <p:sldId id="302" r:id="rId44"/>
    <p:sldId id="303" r:id="rId45"/>
    <p:sldId id="309" r:id="rId46"/>
    <p:sldId id="310" r:id="rId47"/>
    <p:sldId id="311" r:id="rId48"/>
    <p:sldId id="312" r:id="rId49"/>
    <p:sldId id="313" r:id="rId50"/>
    <p:sldId id="314" r:id="rId51"/>
    <p:sldId id="315" r:id="rId52"/>
    <p:sldId id="317" r:id="rId53"/>
    <p:sldId id="31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0342" autoAdjust="0"/>
  </p:normalViewPr>
  <p:slideViewPr>
    <p:cSldViewPr snapToGrid="0">
      <p:cViewPr varScale="1">
        <p:scale>
          <a:sx n="89" d="100"/>
          <a:sy n="89" d="100"/>
        </p:scale>
        <p:origin x="1099" y="72"/>
      </p:cViewPr>
      <p:guideLst/>
    </p:cSldViewPr>
  </p:slideViewPr>
  <p:notesTextViewPr>
    <p:cViewPr>
      <p:scale>
        <a:sx n="150" d="100"/>
        <a:sy n="150" d="100"/>
      </p:scale>
      <p:origin x="0" y="0"/>
    </p:cViewPr>
  </p:notesTextViewPr>
  <p:notesViewPr>
    <p:cSldViewPr snapToGrid="0">
      <p:cViewPr varScale="1">
        <p:scale>
          <a:sx n="79" d="100"/>
          <a:sy n="79" d="100"/>
        </p:scale>
        <p:origin x="279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Motivational Interviewing: Enhancing Motivation to Change Strategies (Module 3)</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9D74C2-7D75-4D02-A6D7-970CC7267F21}" type="datetimeFigureOut">
              <a:rPr lang="en-US" smtClean="0"/>
              <a:t>7/24/2018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AFAAF4-D92C-4016-81E3-001BC4867210}" type="slidenum">
              <a:rPr lang="en-US" smtClean="0"/>
              <a:t>‹#›</a:t>
            </a:fld>
            <a:endParaRPr lang="en-US"/>
          </a:p>
        </p:txBody>
      </p:sp>
    </p:spTree>
    <p:extLst>
      <p:ext uri="{BB962C8B-B14F-4D97-AF65-F5344CB8AC3E}">
        <p14:creationId xmlns:p14="http://schemas.microsoft.com/office/powerpoint/2010/main" val="95356215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5272392" cy="458788"/>
          </a:xfrm>
          <a:prstGeom prst="rect">
            <a:avLst/>
          </a:prstGeom>
        </p:spPr>
        <p:txBody>
          <a:bodyPr vert="horz" lIns="91440" tIns="45720" rIns="91440" bIns="45720" rtlCol="0"/>
          <a:lstStyle>
            <a:lvl1pPr algn="l">
              <a:defRPr sz="1200"/>
            </a:lvl1pPr>
          </a:lstStyle>
          <a:p>
            <a:r>
              <a:rPr lang="en-US" dirty="0" smtClean="0"/>
              <a:t>Motivational Interviewing: Enhancing Motivation to Change Strategies (Module 3)</a:t>
            </a:r>
            <a:endParaRPr lang="en-US" dirty="0"/>
          </a:p>
        </p:txBody>
      </p:sp>
      <p:sp>
        <p:nvSpPr>
          <p:cNvPr id="3" name="Date Placeholder 2"/>
          <p:cNvSpPr>
            <a:spLocks noGrp="1"/>
          </p:cNvSpPr>
          <p:nvPr>
            <p:ph type="dt" idx="1"/>
          </p:nvPr>
        </p:nvSpPr>
        <p:spPr>
          <a:xfrm>
            <a:off x="5486399" y="0"/>
            <a:ext cx="1370013" cy="458788"/>
          </a:xfrm>
          <a:prstGeom prst="rect">
            <a:avLst/>
          </a:prstGeom>
        </p:spPr>
        <p:txBody>
          <a:bodyPr vert="horz" lIns="91440" tIns="45720" rIns="91440" bIns="45720" rtlCol="0"/>
          <a:lstStyle>
            <a:lvl1pPr algn="r">
              <a:defRPr sz="1200"/>
            </a:lvl1pPr>
          </a:lstStyle>
          <a:p>
            <a:fld id="{8168B7D1-A49D-4E73-95DB-4B7E52296D9C}" type="datetimeFigureOut">
              <a:rPr lang="en-US" smtClean="0"/>
              <a:t>7/24/2018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204AC-5BEF-4162-8A5E-20B90CB6F157}" type="slidenum">
              <a:rPr lang="en-US" smtClean="0"/>
              <a:t>‹#›</a:t>
            </a:fld>
            <a:endParaRPr lang="en-US"/>
          </a:p>
        </p:txBody>
      </p:sp>
    </p:spTree>
    <p:extLst>
      <p:ext uri="{BB962C8B-B14F-4D97-AF65-F5344CB8AC3E}">
        <p14:creationId xmlns:p14="http://schemas.microsoft.com/office/powerpoint/2010/main" val="304409581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dirty="0" smtClean="0"/>
              <a:t>Welcome to “Motivational Interviewing – Enhancing Motivation to Change Strategies.” This</a:t>
            </a:r>
            <a:r>
              <a:rPr lang="en-US" altLang="en-US" sz="1400" b="0" baseline="0" dirty="0" smtClean="0"/>
              <a:t> is the third module that you’ll be taking about motivational interviewing.</a:t>
            </a:r>
            <a:endParaRPr lang="en-US" altLang="en-US" sz="1400" b="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1</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dirty="0"/>
          </a:p>
        </p:txBody>
      </p:sp>
    </p:spTree>
    <p:extLst>
      <p:ext uri="{BB962C8B-B14F-4D97-AF65-F5344CB8AC3E}">
        <p14:creationId xmlns:p14="http://schemas.microsoft.com/office/powerpoint/2010/main" val="3197331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Events – internal or external</a:t>
            </a:r>
            <a:r>
              <a:rPr lang="en-US" sz="1400" kern="1200" baseline="0" dirty="0" smtClean="0">
                <a:solidFill>
                  <a:schemeClr val="tx1"/>
                </a:solidFill>
                <a:effectLst/>
                <a:latin typeface="+mn-lt"/>
                <a:ea typeface="+mn-ea"/>
                <a:cs typeface="+mn-cs"/>
              </a:rPr>
              <a:t> – can t</a:t>
            </a:r>
            <a:r>
              <a:rPr lang="en-US" sz="1400" kern="1200" dirty="0" smtClean="0">
                <a:solidFill>
                  <a:schemeClr val="tx1"/>
                </a:solidFill>
                <a:effectLst/>
                <a:latin typeface="+mn-lt"/>
                <a:ea typeface="+mn-ea"/>
                <a:cs typeface="+mn-cs"/>
              </a:rPr>
              <a:t>rigger an individual’s return to previous behaviors and the need to cycle through the process again. Clients may have had unrealistic goals, used ineffective strategies, or put themselves in environments not conducive to successful change. </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The inability to sustain changes feels demoralizing to the person and creates</a:t>
            </a:r>
            <a:r>
              <a:rPr lang="en-US" sz="1400" kern="1200" baseline="0" dirty="0" smtClean="0">
                <a:solidFill>
                  <a:schemeClr val="tx1"/>
                </a:solidFill>
                <a:effectLst/>
                <a:latin typeface="+mn-lt"/>
                <a:ea typeface="+mn-ea"/>
                <a:cs typeface="+mn-cs"/>
              </a:rPr>
              <a:t> the feeling that it’s too hard, or not really worth the effort. </a:t>
            </a:r>
            <a:r>
              <a:rPr lang="en-US" sz="1400" kern="1200" dirty="0" smtClean="0">
                <a:solidFill>
                  <a:schemeClr val="tx1"/>
                </a:solidFill>
                <a:effectLst/>
                <a:latin typeface="+mn-lt"/>
                <a:ea typeface="+mn-ea"/>
                <a:cs typeface="+mn-cs"/>
              </a:rPr>
              <a:t>However, expressions</a:t>
            </a:r>
            <a:r>
              <a:rPr lang="en-US" sz="1400" kern="1200" baseline="0" dirty="0" smtClean="0">
                <a:solidFill>
                  <a:schemeClr val="tx1"/>
                </a:solidFill>
                <a:effectLst/>
                <a:latin typeface="+mn-lt"/>
                <a:ea typeface="+mn-ea"/>
                <a:cs typeface="+mn-cs"/>
              </a:rPr>
              <a:t> of frustration or indifference don’t </a:t>
            </a:r>
            <a:r>
              <a:rPr lang="en-US" sz="1400" kern="1200" dirty="0" smtClean="0">
                <a:solidFill>
                  <a:schemeClr val="tx1"/>
                </a:solidFill>
                <a:effectLst/>
                <a:latin typeface="+mn-lt"/>
                <a:ea typeface="+mn-ea"/>
                <a:cs typeface="+mn-cs"/>
              </a:rPr>
              <a:t>necessarily mean a client has abandoned their commitment to change. Helping</a:t>
            </a:r>
            <a:r>
              <a:rPr lang="en-US" sz="1400" kern="1200" baseline="0" dirty="0" smtClean="0">
                <a:solidFill>
                  <a:schemeClr val="tx1"/>
                </a:solidFill>
                <a:effectLst/>
                <a:latin typeface="+mn-lt"/>
                <a:ea typeface="+mn-ea"/>
                <a:cs typeface="+mn-cs"/>
              </a:rPr>
              <a:t> the person examine how the “slippage” occurred – what got in the way – can help move the person back into action.</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10</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00546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Let’s take a minute now and think about the question on the slide.</a:t>
            </a:r>
            <a:r>
              <a:rPr lang="en-US" altLang="en-US" sz="1400" baseline="0" dirty="0" smtClean="0"/>
              <a:t> </a:t>
            </a:r>
            <a:r>
              <a:rPr lang="en-US" altLang="en-US" sz="1400" dirty="0" smtClean="0"/>
              <a:t>At what stage does a client consider the possibility of change?</a:t>
            </a: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11</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778133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The answer is “b</a:t>
            </a:r>
            <a:r>
              <a:rPr lang="en-US" altLang="en-US" sz="1400" baseline="0" dirty="0" smtClean="0"/>
              <a:t> – Contemplation.”</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12</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569898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400" kern="1200" dirty="0" smtClean="0">
                <a:solidFill>
                  <a:schemeClr val="tx1"/>
                </a:solidFill>
                <a:effectLst/>
              </a:rPr>
              <a:t>It is crucial to remember that a client’s “readiness to change” is a state of mind, not a trait. Readiness</a:t>
            </a:r>
            <a:r>
              <a:rPr lang="en-US" sz="1400" kern="1200" baseline="0" dirty="0" smtClean="0">
                <a:solidFill>
                  <a:schemeClr val="tx1"/>
                </a:solidFill>
                <a:effectLst/>
              </a:rPr>
              <a:t> to change is “fluid” – meaning it will change based on the person’s experiences. </a:t>
            </a:r>
            <a:endParaRPr lang="en-US" altLang="en-US" sz="1400" dirty="0" smtClean="0"/>
          </a:p>
        </p:txBody>
      </p:sp>
      <p:sp>
        <p:nvSpPr>
          <p:cNvPr id="4" name="Slide Number Placeholder 3"/>
          <p:cNvSpPr>
            <a:spLocks noGrp="1"/>
          </p:cNvSpPr>
          <p:nvPr>
            <p:ph type="sldNum" sz="quarter" idx="10"/>
          </p:nvPr>
        </p:nvSpPr>
        <p:spPr/>
        <p:txBody>
          <a:bodyPr/>
          <a:lstStyle/>
          <a:p>
            <a:fld id="{8AB204AC-5BEF-4162-8A5E-20B90CB6F157}" type="slidenum">
              <a:rPr lang="en-US" smtClean="0"/>
              <a:t>13</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972892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Now let’s review the concept of change talk.</a:t>
            </a:r>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14</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98242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Change talk is at the heart of MI.  As</a:t>
            </a:r>
            <a:r>
              <a:rPr lang="en-US" sz="1400" kern="1200" baseline="0" dirty="0" smtClean="0">
                <a:solidFill>
                  <a:schemeClr val="tx1"/>
                </a:solidFill>
                <a:effectLst/>
                <a:latin typeface="+mn-lt"/>
                <a:ea typeface="+mn-ea"/>
                <a:cs typeface="+mn-cs"/>
              </a:rPr>
              <a:t> the </a:t>
            </a:r>
            <a:r>
              <a:rPr lang="en-US" sz="1400" u="sng" kern="1200" baseline="0" dirty="0" smtClean="0">
                <a:solidFill>
                  <a:schemeClr val="tx1"/>
                </a:solidFill>
                <a:effectLst/>
                <a:latin typeface="+mn-lt"/>
                <a:ea typeface="+mn-ea"/>
                <a:cs typeface="+mn-cs"/>
              </a:rPr>
              <a:t>amount</a:t>
            </a:r>
            <a:r>
              <a:rPr lang="en-US" sz="1400" kern="1200" baseline="0" dirty="0" smtClean="0">
                <a:solidFill>
                  <a:schemeClr val="tx1"/>
                </a:solidFill>
                <a:effectLst/>
                <a:latin typeface="+mn-lt"/>
                <a:ea typeface="+mn-ea"/>
                <a:cs typeface="+mn-cs"/>
              </a:rPr>
              <a:t> of cl</a:t>
            </a:r>
            <a:r>
              <a:rPr lang="en-US" sz="1400" kern="1200" dirty="0" smtClean="0">
                <a:solidFill>
                  <a:schemeClr val="tx1"/>
                </a:solidFill>
                <a:effectLst/>
                <a:latin typeface="+mn-lt"/>
                <a:ea typeface="+mn-ea"/>
                <a:cs typeface="+mn-cs"/>
              </a:rPr>
              <a:t>ients’ change talk increases, so does their </a:t>
            </a:r>
            <a:r>
              <a:rPr lang="en-US" sz="1400" u="sng" kern="1200" dirty="0" smtClean="0">
                <a:solidFill>
                  <a:schemeClr val="tx1"/>
                </a:solidFill>
                <a:effectLst/>
                <a:latin typeface="+mn-lt"/>
                <a:ea typeface="+mn-ea"/>
                <a:cs typeface="+mn-cs"/>
              </a:rPr>
              <a:t>commitment</a:t>
            </a:r>
            <a:r>
              <a:rPr lang="en-US" sz="1400" kern="1200" dirty="0" smtClean="0">
                <a:solidFill>
                  <a:schemeClr val="tx1"/>
                </a:solidFill>
                <a:effectLst/>
                <a:latin typeface="+mn-lt"/>
                <a:ea typeface="+mn-ea"/>
                <a:cs typeface="+mn-cs"/>
              </a:rPr>
              <a:t> to change. Through our conversations, we can </a:t>
            </a:r>
            <a:r>
              <a:rPr lang="en-US" sz="1400" b="1" i="1" kern="1200" dirty="0" smtClean="0">
                <a:solidFill>
                  <a:schemeClr val="tx1"/>
                </a:solidFill>
                <a:effectLst/>
                <a:latin typeface="+mn-lt"/>
                <a:ea typeface="+mn-ea"/>
                <a:cs typeface="+mn-cs"/>
              </a:rPr>
              <a:t>evoke and affirm</a:t>
            </a:r>
            <a:r>
              <a:rPr lang="en-US" sz="1400" kern="1200" dirty="0" smtClean="0">
                <a:solidFill>
                  <a:schemeClr val="tx1"/>
                </a:solidFill>
                <a:effectLst/>
                <a:latin typeface="+mn-lt"/>
                <a:ea typeface="+mn-ea"/>
                <a:cs typeface="+mn-cs"/>
              </a:rPr>
              <a:t> desire, ability, reasons, and need. To remember those, use the acronym </a:t>
            </a:r>
            <a:r>
              <a:rPr lang="en-US" sz="1400" b="1" kern="1200" dirty="0" smtClean="0">
                <a:solidFill>
                  <a:schemeClr val="tx1"/>
                </a:solidFill>
                <a:effectLst/>
                <a:latin typeface="+mn-lt"/>
                <a:ea typeface="+mn-ea"/>
                <a:cs typeface="+mn-cs"/>
              </a:rPr>
              <a:t>DARN.</a:t>
            </a:r>
          </a:p>
          <a:p>
            <a:endParaRPr lang="en-US" altLang="en-US" dirty="0" smtClean="0"/>
          </a:p>
        </p:txBody>
      </p:sp>
      <p:sp>
        <p:nvSpPr>
          <p:cNvPr id="4" name="Slide Number Placeholder 3"/>
          <p:cNvSpPr>
            <a:spLocks noGrp="1"/>
          </p:cNvSpPr>
          <p:nvPr>
            <p:ph type="sldNum" sz="quarter" idx="10"/>
          </p:nvPr>
        </p:nvSpPr>
        <p:spPr/>
        <p:txBody>
          <a:bodyPr/>
          <a:lstStyle/>
          <a:p>
            <a:fld id="{8AB204AC-5BEF-4162-8A5E-20B90CB6F157}" type="slidenum">
              <a:rPr lang="en-US" smtClean="0"/>
              <a:t>15</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1853908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Change talk occurs when the client expresses some level of motivation to change.</a:t>
            </a: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16</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781055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The A from</a:t>
            </a:r>
            <a:r>
              <a:rPr lang="en-US" sz="1400" kern="1200" baseline="0" dirty="0" smtClean="0">
                <a:solidFill>
                  <a:schemeClr val="tx1"/>
                </a:solidFill>
                <a:effectLst/>
              </a:rPr>
              <a:t> OARS – Affirmation</a:t>
            </a:r>
            <a:r>
              <a:rPr lang="en-US" sz="1400" kern="1200" dirty="0" smtClean="0">
                <a:solidFill>
                  <a:schemeClr val="tx1"/>
                </a:solidFill>
                <a:effectLst/>
              </a:rPr>
              <a:t> – </a:t>
            </a:r>
            <a:r>
              <a:rPr lang="en-US" sz="1400" kern="1200" baseline="0" dirty="0" smtClean="0">
                <a:solidFill>
                  <a:schemeClr val="tx1"/>
                </a:solidFill>
                <a:effectLst/>
              </a:rPr>
              <a:t>is critical.</a:t>
            </a:r>
            <a:r>
              <a:rPr lang="en-US" sz="1400" kern="1200" dirty="0" smtClean="0">
                <a:solidFill>
                  <a:schemeClr val="tx1"/>
                </a:solidFill>
                <a:effectLst/>
              </a:rPr>
              <a:t> Gently reflect and summarize consequences of the behavior, focusing on those that have been identified by the client.</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17</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1699749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Take</a:t>
            </a:r>
            <a:r>
              <a:rPr lang="en-US" sz="1400" kern="1200" baseline="0" dirty="0" smtClean="0">
                <a:solidFill>
                  <a:schemeClr val="tx1"/>
                </a:solidFill>
                <a:effectLst/>
                <a:latin typeface="+mn-lt"/>
                <a:ea typeface="+mn-ea"/>
                <a:cs typeface="+mn-cs"/>
              </a:rPr>
              <a:t> a minute to consider the statements on the slide. Which ones </a:t>
            </a:r>
            <a:r>
              <a:rPr lang="en-US" sz="1400" kern="1200" dirty="0" smtClean="0">
                <a:solidFill>
                  <a:schemeClr val="tx1"/>
                </a:solidFill>
                <a:effectLst/>
                <a:latin typeface="+mn-lt"/>
                <a:ea typeface="+mn-ea"/>
                <a:cs typeface="+mn-cs"/>
              </a:rPr>
              <a:t>reflect change talk?</a:t>
            </a: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18</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1216675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smtClean="0"/>
              <a:t>From</a:t>
            </a:r>
            <a:r>
              <a:rPr lang="en-US" altLang="en-US" sz="1400" baseline="0" dirty="0" smtClean="0"/>
              <a:t> this list of statements, “a” is the only example of a change talk statement. Remember, the motivation to change is person-centered, not what others think or are saying.</a:t>
            </a:r>
          </a:p>
          <a:p>
            <a:endParaRPr lang="en-US" altLang="en-US" sz="1400" baseline="0" dirty="0" smtClean="0"/>
          </a:p>
          <a:p>
            <a:r>
              <a:rPr lang="en-US" altLang="en-US" sz="1400" baseline="0" dirty="0" smtClean="0"/>
              <a:t>Think about the type of change talk that is represented by statement “a.”  Using the acronym “DARN,” this is an example of “R, Reasons.”</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19</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57538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The goals for this session</a:t>
            </a:r>
            <a:r>
              <a:rPr lang="en-US" sz="1400" kern="1200" baseline="0" dirty="0" smtClean="0">
                <a:solidFill>
                  <a:schemeClr val="tx1"/>
                </a:solidFill>
                <a:effectLst/>
              </a:rPr>
              <a:t> are listed on the slide. As you can see, we are going to look more closely at the change process, readiness to change, and the Brief </a:t>
            </a:r>
            <a:r>
              <a:rPr lang="en-US" sz="1400" dirty="0" smtClean="0"/>
              <a:t>I</a:t>
            </a:r>
            <a:r>
              <a:rPr lang="en-US" sz="1400" kern="1200" baseline="0" dirty="0" smtClean="0">
                <a:solidFill>
                  <a:schemeClr val="tx1"/>
                </a:solidFill>
                <a:effectLst/>
              </a:rPr>
              <a:t>ntervention that is based on motivational interviewing</a:t>
            </a:r>
            <a:r>
              <a:rPr lang="en-US" sz="1400" kern="1200" dirty="0" smtClean="0">
                <a:solidFill>
                  <a:schemeClr val="tx1"/>
                </a:solidFill>
                <a:effectLst/>
              </a:rPr>
              <a:t>.</a:t>
            </a: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2</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532442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There are a</a:t>
            </a:r>
            <a:r>
              <a:rPr lang="en-US" altLang="en-US" sz="1400" baseline="0" dirty="0" smtClean="0"/>
              <a:t> variety of </a:t>
            </a:r>
            <a:r>
              <a:rPr lang="en-US" altLang="en-US" sz="1400" dirty="0" smtClean="0"/>
              <a:t>motivational</a:t>
            </a:r>
            <a:r>
              <a:rPr lang="en-US" altLang="en-US" sz="1400" baseline="0" dirty="0" smtClean="0"/>
              <a:t> interviewing strategies that are useful. Let’s take a look at three that are particularly effective when using the Brief Intervention, a semi-structured interview format related to behavior change. Additional training about the Brief </a:t>
            </a:r>
            <a:r>
              <a:rPr lang="en-US" altLang="en-US" sz="1400" dirty="0" smtClean="0"/>
              <a:t>I</a:t>
            </a:r>
            <a:r>
              <a:rPr lang="en-US" altLang="en-US" sz="1400" baseline="0" dirty="0" smtClean="0"/>
              <a:t>ntervention will be provided later.</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20</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807270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The MI strategies that</a:t>
            </a:r>
            <a:r>
              <a:rPr lang="en-US" sz="1400" kern="1200" baseline="0" dirty="0" smtClean="0">
                <a:solidFill>
                  <a:schemeClr val="tx1"/>
                </a:solidFill>
                <a:effectLst/>
                <a:latin typeface="+mn-lt"/>
                <a:ea typeface="+mn-ea"/>
                <a:cs typeface="+mn-cs"/>
              </a:rPr>
              <a:t> are </a:t>
            </a:r>
            <a:r>
              <a:rPr lang="en-US" sz="1400" kern="1200" dirty="0" smtClean="0">
                <a:solidFill>
                  <a:schemeClr val="tx1"/>
                </a:solidFill>
                <a:effectLst/>
                <a:latin typeface="+mn-lt"/>
                <a:ea typeface="+mn-ea"/>
                <a:cs typeface="+mn-cs"/>
              </a:rPr>
              <a:t>most commonly used in the Brief Intervention are listed</a:t>
            </a:r>
            <a:r>
              <a:rPr lang="en-US" sz="1400" kern="1200" baseline="0" dirty="0" smtClean="0">
                <a:solidFill>
                  <a:schemeClr val="tx1"/>
                </a:solidFill>
                <a:effectLst/>
                <a:latin typeface="+mn-lt"/>
                <a:ea typeface="+mn-ea"/>
                <a:cs typeface="+mn-cs"/>
              </a:rPr>
              <a:t> on the slide. </a:t>
            </a:r>
            <a:r>
              <a:rPr lang="en-US" sz="1400" kern="1200" dirty="0" smtClean="0">
                <a:solidFill>
                  <a:schemeClr val="tx1"/>
                </a:solidFill>
                <a:effectLst/>
                <a:latin typeface="+mn-lt"/>
                <a:ea typeface="+mn-ea"/>
                <a:cs typeface="+mn-cs"/>
              </a:rPr>
              <a:t>Let’s take a look at the decisional balance first.</a:t>
            </a: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21</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1307337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The decisional balance is</a:t>
            </a:r>
            <a:r>
              <a:rPr lang="en-US" sz="1400" kern="1200" baseline="0" dirty="0" smtClean="0">
                <a:solidFill>
                  <a:schemeClr val="tx1"/>
                </a:solidFill>
                <a:effectLst/>
                <a:latin typeface="+mn-lt"/>
                <a:ea typeface="+mn-ea"/>
                <a:cs typeface="+mn-cs"/>
              </a:rPr>
              <a:t> a model that helps explain behavior change. The point is to help the person look at factors that may support staying the same versus </a:t>
            </a:r>
            <a:r>
              <a:rPr lang="en-US" sz="1400" kern="1200" dirty="0" smtClean="0">
                <a:solidFill>
                  <a:schemeClr val="tx1"/>
                </a:solidFill>
                <a:effectLst/>
                <a:latin typeface="+mn-lt"/>
                <a:ea typeface="+mn-ea"/>
                <a:cs typeface="+mn-cs"/>
              </a:rPr>
              <a:t>changing a behavior. In some ways, it’s a cost versus benefits assessment based on the </a:t>
            </a:r>
            <a:r>
              <a:rPr lang="en-US" sz="1400" kern="1200" baseline="0" dirty="0" smtClean="0">
                <a:solidFill>
                  <a:schemeClr val="tx1"/>
                </a:solidFill>
                <a:effectLst/>
                <a:latin typeface="+mn-lt"/>
                <a:ea typeface="+mn-ea"/>
                <a:cs typeface="+mn-cs"/>
              </a:rPr>
              <a:t>person’s concerns that aims to leverage </a:t>
            </a:r>
            <a:r>
              <a:rPr lang="en-US" sz="1400" kern="1200" dirty="0" smtClean="0">
                <a:solidFill>
                  <a:schemeClr val="tx1"/>
                </a:solidFill>
                <a:effectLst/>
                <a:latin typeface="+mn-lt"/>
                <a:ea typeface="+mn-ea"/>
                <a:cs typeface="+mn-cs"/>
              </a:rPr>
              <a:t>benefits of change against</a:t>
            </a:r>
            <a:r>
              <a:rPr lang="en-US" sz="1400" kern="1200" baseline="0" dirty="0" smtClean="0">
                <a:solidFill>
                  <a:schemeClr val="tx1"/>
                </a:solidFill>
                <a:effectLst/>
                <a:latin typeface="+mn-lt"/>
                <a:ea typeface="+mn-ea"/>
                <a:cs typeface="+mn-cs"/>
              </a:rPr>
              <a:t> the</a:t>
            </a:r>
            <a:r>
              <a:rPr lang="en-US" sz="1400" kern="1200" dirty="0" smtClean="0">
                <a:solidFill>
                  <a:schemeClr val="tx1"/>
                </a:solidFill>
                <a:effectLst/>
                <a:latin typeface="+mn-lt"/>
                <a:ea typeface="+mn-ea"/>
                <a:cs typeface="+mn-cs"/>
              </a:rPr>
              <a:t> status quo. </a:t>
            </a: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22</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117128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When conducting a decisional balance discussion, accept all answers given by the client. Avoid the urge to disagree or argue with their views; instead, explore them. Be sure to note both the benefits and costs of current behavior and of change. This exploration</a:t>
            </a:r>
            <a:r>
              <a:rPr lang="en-US" sz="1400" kern="1200" baseline="0" dirty="0" smtClean="0">
                <a:solidFill>
                  <a:schemeClr val="tx1"/>
                </a:solidFill>
                <a:effectLst/>
                <a:latin typeface="+mn-lt"/>
                <a:ea typeface="+mn-ea"/>
                <a:cs typeface="+mn-cs"/>
              </a:rPr>
              <a:t> should include your</a:t>
            </a:r>
            <a:r>
              <a:rPr lang="en-US" sz="1400" kern="1200" dirty="0" smtClean="0">
                <a:solidFill>
                  <a:schemeClr val="tx1"/>
                </a:solidFill>
                <a:effectLst/>
                <a:latin typeface="+mn-lt"/>
                <a:ea typeface="+mn-ea"/>
                <a:cs typeface="+mn-cs"/>
              </a:rPr>
              <a:t> client’s goals and values. What is important to </a:t>
            </a:r>
            <a:r>
              <a:rPr lang="en-US" sz="1400" u="sng" kern="1200" dirty="0" smtClean="0">
                <a:solidFill>
                  <a:schemeClr val="tx1"/>
                </a:solidFill>
                <a:effectLst/>
                <a:latin typeface="+mn-lt"/>
                <a:ea typeface="+mn-ea"/>
                <a:cs typeface="+mn-cs"/>
              </a:rPr>
              <a:t>them</a:t>
            </a:r>
            <a:r>
              <a:rPr lang="en-US" sz="14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23</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547108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26327"/>
          </a:xfrm>
        </p:spPr>
        <p:txBody>
          <a:bodyPr/>
          <a:lstStyle/>
          <a:p>
            <a:pPr eaLnBrk="1" hangingPunct="1">
              <a:spcBef>
                <a:spcPct val="0"/>
              </a:spcBef>
              <a:defRPr/>
            </a:pPr>
            <a:r>
              <a:rPr lang="en-US" sz="1400" kern="1200" dirty="0" smtClean="0">
                <a:solidFill>
                  <a:schemeClr val="tx1"/>
                </a:solidFill>
                <a:effectLst/>
              </a:rPr>
              <a:t>Let’s think for a</a:t>
            </a:r>
            <a:r>
              <a:rPr lang="en-US" sz="1400" kern="1200" baseline="0" dirty="0" smtClean="0">
                <a:solidFill>
                  <a:schemeClr val="tx1"/>
                </a:solidFill>
                <a:effectLst/>
              </a:rPr>
              <a:t> moment about the costs of maintaining the status quo for Camilla. As you listen, make a list.</a:t>
            </a:r>
          </a:p>
          <a:p>
            <a:pPr eaLnBrk="1" hangingPunct="1">
              <a:spcBef>
                <a:spcPct val="0"/>
              </a:spcBef>
              <a:defRPr/>
            </a:pPr>
            <a:endParaRPr lang="en-US" sz="1400" kern="1200" dirty="0" smtClean="0">
              <a:solidFill>
                <a:schemeClr val="tx1"/>
              </a:solidFill>
              <a:effectLst/>
            </a:endParaRPr>
          </a:p>
          <a:p>
            <a:pPr eaLnBrk="1" hangingPunct="1">
              <a:spcBef>
                <a:spcPct val="0"/>
              </a:spcBef>
              <a:defRPr/>
            </a:pPr>
            <a:r>
              <a:rPr lang="en-US" sz="1400" kern="1200" dirty="0" smtClean="0">
                <a:solidFill>
                  <a:schemeClr val="tx1"/>
                </a:solidFill>
                <a:effectLst/>
              </a:rPr>
              <a:t>Camilla, a 24-year-old waitress, hurt her back falling from a ladder at work 2 years ago. With a herniated disc and left leg sciatica down to her foot, she reports a pain level of 9 on a 10-point scale, loss of sleep, and loss of income. Her disability payments ended after 12 months. She was prescribed Percocet for 2 months and tried to refill prescriptions with different doctors with no success. She started buying opiates off the Internet and on the street. She tried detox 3 times last year but never fully succeeded. Every time the pain gets too great, she either drinks till she passes out or finds opiates. She drinks wine during the week and martinis on the weekends but states she is not an alcoholic. She’s never had a DUI, but she has had inappropriate relations when drinking and has slapped men in anger. She and her boyfriend of 2 years have talked about getting married, but only after she gets her act together since he wants</a:t>
            </a:r>
            <a:r>
              <a:rPr lang="en-US" sz="1400" kern="1200" baseline="0" dirty="0" smtClean="0">
                <a:solidFill>
                  <a:schemeClr val="tx1"/>
                </a:solidFill>
                <a:effectLst/>
              </a:rPr>
              <a:t> children and is concerned about her pain and its management</a:t>
            </a:r>
            <a:r>
              <a:rPr lang="en-US" sz="1400" kern="1200" dirty="0" smtClean="0">
                <a:solidFill>
                  <a:schemeClr val="tx1"/>
                </a:solidFill>
                <a:effectLst/>
              </a:rPr>
              <a:t>. </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24</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3828094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sz="1400" dirty="0" smtClean="0"/>
              <a:t>What are some of the costs</a:t>
            </a:r>
            <a:r>
              <a:rPr lang="en-US" sz="1400" baseline="0" dirty="0" smtClean="0"/>
              <a:t> of maintaining the status quo for Camilla? </a:t>
            </a:r>
          </a:p>
        </p:txBody>
      </p:sp>
      <p:sp>
        <p:nvSpPr>
          <p:cNvPr id="4" name="Slide Number Placeholder 3"/>
          <p:cNvSpPr>
            <a:spLocks noGrp="1"/>
          </p:cNvSpPr>
          <p:nvPr>
            <p:ph type="sldNum" sz="quarter" idx="10"/>
          </p:nvPr>
        </p:nvSpPr>
        <p:spPr/>
        <p:txBody>
          <a:bodyPr/>
          <a:lstStyle/>
          <a:p>
            <a:fld id="{8AB204AC-5BEF-4162-8A5E-20B90CB6F157}" type="slidenum">
              <a:rPr lang="en-US" smtClean="0"/>
              <a:t>25</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3698007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Here are some of the costs of status quo. Did you</a:t>
            </a:r>
            <a:r>
              <a:rPr lang="en-US" sz="1400" baseline="0" dirty="0" smtClean="0"/>
              <a:t> think of any of these? Or perhaps some others?</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26</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820774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On the flip side, what might be some costs of</a:t>
            </a:r>
            <a:r>
              <a:rPr lang="en-US" sz="1400" baseline="0" dirty="0" smtClean="0"/>
              <a:t> change for Camilla?</a:t>
            </a: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27</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32440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Here are a couple of ideas. Did you think</a:t>
            </a:r>
            <a:r>
              <a:rPr lang="en-US" sz="1400" baseline="0" dirty="0" smtClean="0"/>
              <a:t> of anything else?</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28</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128496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The second MI strategy in the Brief Intervention is the readiness ruler. Readiness rulers can measure three things: Importance,</a:t>
            </a:r>
            <a:r>
              <a:rPr lang="en-US" altLang="en-US" sz="1400" baseline="0" dirty="0" smtClean="0"/>
              <a:t> or the priority to change; Confidence in one’s own ability to change; and Readiness, which is a willingness to change.</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29</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103964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Let’s begin by looking at the stages of change.</a:t>
            </a:r>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3</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1412568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Here’s how to use the readiness ruler. Show the client the readiness ruler and ask, “On a scale of 1 to 10, how ready are you to make a change?” If the client answers with “5,” the follow-up question would be: “</a:t>
            </a:r>
            <a:r>
              <a:rPr lang="en-US" sz="1400" i="1" kern="1200" dirty="0" smtClean="0">
                <a:solidFill>
                  <a:schemeClr val="tx1"/>
                </a:solidFill>
                <a:effectLst/>
                <a:latin typeface="+mn-lt"/>
                <a:ea typeface="+mn-ea"/>
                <a:cs typeface="+mn-cs"/>
              </a:rPr>
              <a:t>That’s great. You’re 50 percent there. So, why are you a 5 and not a 3?” </a:t>
            </a:r>
            <a:endParaRPr lang="en-US" sz="14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Asking the client why the number is not lower invites him or her to articulate reasons and motives for considering change. If you ask why the number is not higher, it elicits barriers and reasons for staying the same. In effect, it showcases resistance talk rather than change talk. </a:t>
            </a: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A client may be ready to make a change but lack confidence in their ability. Until this ambivalence</a:t>
            </a:r>
            <a:r>
              <a:rPr lang="en-US" sz="1400" kern="1200" baseline="0" dirty="0" smtClean="0">
                <a:solidFill>
                  <a:schemeClr val="tx1"/>
                </a:solidFill>
                <a:effectLst/>
                <a:latin typeface="+mn-lt"/>
                <a:ea typeface="+mn-ea"/>
                <a:cs typeface="+mn-cs"/>
              </a:rPr>
              <a:t> is addressed, they will not be effective. Remember to assess all three aspects of readiness with the readiness ruler.</a:t>
            </a:r>
            <a:endParaRPr lang="en-US" sz="1400" kern="1200" dirty="0" smtClean="0">
              <a:solidFill>
                <a:schemeClr val="tx1"/>
              </a:solidFill>
              <a:effectLst/>
              <a:latin typeface="+mn-lt"/>
              <a:ea typeface="+mn-ea"/>
              <a:cs typeface="+mn-cs"/>
            </a:endParaRPr>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8AB204AC-5BEF-4162-8A5E-20B90CB6F157}" type="slidenum">
              <a:rPr lang="en-US" smtClean="0"/>
              <a:t>30</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3216641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baseline="0" dirty="0" smtClean="0">
                <a:solidFill>
                  <a:schemeClr val="tx1"/>
                </a:solidFill>
                <a:effectLst/>
              </a:rPr>
              <a:t>In summary, motivational interviewing principles, steps, and strategies are the foundation of Brief Interventions to help clients make changes toward healthier lifestyles.</a:t>
            </a:r>
          </a:p>
          <a:p>
            <a:endParaRPr lang="en-US" sz="1400" kern="1200" dirty="0" smtClean="0">
              <a:solidFill>
                <a:schemeClr val="tx1"/>
              </a:solidFill>
              <a:effectLst/>
            </a:endParaRPr>
          </a:p>
          <a:p>
            <a:r>
              <a:rPr lang="en-US" sz="1400" kern="1200" dirty="0" smtClean="0">
                <a:solidFill>
                  <a:schemeClr val="tx1"/>
                </a:solidFill>
                <a:effectLst/>
              </a:rPr>
              <a:t>Now let’s </a:t>
            </a:r>
            <a:r>
              <a:rPr lang="en-US" sz="1400" kern="1200" baseline="0" dirty="0" smtClean="0">
                <a:solidFill>
                  <a:schemeClr val="tx1"/>
                </a:solidFill>
                <a:effectLst/>
              </a:rPr>
              <a:t>talk about personalized reflective discussions. </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31</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320435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The third MI strategy that is critical to the Brief Intervention is personalized reflective discussion. In this context, we use selected</a:t>
            </a:r>
            <a:r>
              <a:rPr lang="en-US" sz="1400" kern="1200" baseline="0" dirty="0" smtClean="0">
                <a:solidFill>
                  <a:schemeClr val="tx1"/>
                </a:solidFill>
                <a:effectLst/>
                <a:latin typeface="+mn-lt"/>
                <a:ea typeface="+mn-ea"/>
                <a:cs typeface="+mn-cs"/>
              </a:rPr>
              <a:t> health information to talk with our client about the identified concern. For example, assessment information related to increasing weight coupled with increased pain levels, activity intolerance, and depressive symptoms might guide a discussion of weight loss using the Brief Intervention. The point is to use </a:t>
            </a:r>
            <a:r>
              <a:rPr lang="en-US" sz="1400" kern="1200" dirty="0" smtClean="0">
                <a:solidFill>
                  <a:schemeClr val="tx1"/>
                </a:solidFill>
                <a:effectLst/>
                <a:latin typeface="+mn-lt"/>
                <a:ea typeface="+mn-ea"/>
                <a:cs typeface="+mn-cs"/>
              </a:rPr>
              <a:t>MI strategies to facilitate a personalized, reflective discussion that</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increases the person’s readiness and commitment to change.</a:t>
            </a: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32</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983600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0" dirty="0" smtClean="0"/>
              <a:t>There are 5 steps in the personalized reflective</a:t>
            </a:r>
            <a:r>
              <a:rPr lang="en-US" altLang="en-US" sz="1400" b="0" baseline="0" dirty="0" smtClean="0"/>
              <a:t> discussion, beginning with </a:t>
            </a:r>
            <a:r>
              <a:rPr lang="en-US" altLang="en-US" sz="1400" b="0" u="sng" baseline="0" dirty="0" smtClean="0"/>
              <a:t>initiating</a:t>
            </a:r>
            <a:r>
              <a:rPr lang="en-US" altLang="en-US" sz="1400" b="0" baseline="0" dirty="0" smtClean="0"/>
              <a:t> a reflective discussion.</a:t>
            </a:r>
            <a:endParaRPr lang="en-US" altLang="en-US" sz="1400" b="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33</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3970634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Reflective discussion between a clinician and client usually follows other conversation. As noted earlier, relationship</a:t>
            </a:r>
            <a:r>
              <a:rPr lang="en-US" sz="1400" kern="1200" baseline="0" dirty="0" smtClean="0">
                <a:solidFill>
                  <a:schemeClr val="tx1"/>
                </a:solidFill>
                <a:effectLst/>
                <a:latin typeface="+mn-lt"/>
                <a:ea typeface="+mn-ea"/>
                <a:cs typeface="+mn-cs"/>
              </a:rPr>
              <a:t> and rapport with the person is critical. The first step is for the </a:t>
            </a:r>
            <a:r>
              <a:rPr lang="en-US" sz="1400" kern="1200" dirty="0" smtClean="0">
                <a:solidFill>
                  <a:schemeClr val="tx1"/>
                </a:solidFill>
                <a:effectLst/>
                <a:latin typeface="+mn-lt"/>
                <a:ea typeface="+mn-ea"/>
                <a:cs typeface="+mn-cs"/>
              </a:rPr>
              <a:t>clinician to ask for the person’s permission to have the conversation. Asking permission shows respect for the person’s autonomy. </a:t>
            </a: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34</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3515891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sz="1400" kern="1200" dirty="0" smtClean="0">
                <a:solidFill>
                  <a:schemeClr val="tx1"/>
                </a:solidFill>
                <a:effectLst/>
                <a:latin typeface="+mn-lt"/>
                <a:ea typeface="+mn-ea"/>
                <a:cs typeface="+mn-cs"/>
              </a:rPr>
              <a:t>After being invited to discuss findings, the clinician can review the results of related</a:t>
            </a:r>
            <a:r>
              <a:rPr lang="en-US" sz="1400" kern="1200" baseline="0" dirty="0" smtClean="0">
                <a:solidFill>
                  <a:schemeClr val="tx1"/>
                </a:solidFill>
                <a:effectLst/>
                <a:latin typeface="+mn-lt"/>
                <a:ea typeface="+mn-ea"/>
                <a:cs typeface="+mn-cs"/>
              </a:rPr>
              <a:t> health assessment data. </a:t>
            </a:r>
            <a:r>
              <a:rPr lang="en-US" sz="1400" kern="1200" dirty="0" smtClean="0">
                <a:solidFill>
                  <a:schemeClr val="tx1"/>
                </a:solidFill>
                <a:effectLst/>
                <a:latin typeface="+mn-lt"/>
                <a:ea typeface="+mn-ea"/>
                <a:cs typeface="+mn-cs"/>
              </a:rPr>
              <a:t>The example shown on this slide is for the Alcohol</a:t>
            </a:r>
            <a:r>
              <a:rPr lang="en-US" sz="1400" kern="1200" baseline="0" dirty="0" smtClean="0">
                <a:solidFill>
                  <a:schemeClr val="tx1"/>
                </a:solidFill>
                <a:effectLst/>
                <a:latin typeface="+mn-lt"/>
                <a:ea typeface="+mn-ea"/>
                <a:cs typeface="+mn-cs"/>
              </a:rPr>
              <a:t> Use </a:t>
            </a:r>
            <a:r>
              <a:rPr lang="en-US" sz="1400" kern="1200" baseline="0" dirty="0" smtClean="0">
                <a:solidFill>
                  <a:schemeClr val="tx1"/>
                </a:solidFill>
                <a:effectLst/>
                <a:latin typeface="+mn-lt"/>
                <a:ea typeface="+mn-ea"/>
                <a:cs typeface="+mn-cs"/>
              </a:rPr>
              <a:t>Disorders </a:t>
            </a:r>
            <a:r>
              <a:rPr lang="en-US" sz="1400" kern="1200" baseline="0" dirty="0" smtClean="0">
                <a:solidFill>
                  <a:schemeClr val="tx1"/>
                </a:solidFill>
                <a:effectLst/>
                <a:latin typeface="+mn-lt"/>
                <a:ea typeface="+mn-ea"/>
                <a:cs typeface="+mn-cs"/>
              </a:rPr>
              <a:t>Identification Test, or </a:t>
            </a:r>
            <a:r>
              <a:rPr lang="en-US" sz="1400" kern="1200" dirty="0" smtClean="0">
                <a:solidFill>
                  <a:schemeClr val="tx1"/>
                </a:solidFill>
                <a:effectLst/>
                <a:latin typeface="+mn-lt"/>
                <a:ea typeface="+mn-ea"/>
                <a:cs typeface="+mn-cs"/>
              </a:rPr>
              <a:t>AUDIT,</a:t>
            </a:r>
            <a:r>
              <a:rPr lang="en-US" sz="1400" kern="1200" baseline="0" dirty="0" smtClean="0">
                <a:solidFill>
                  <a:schemeClr val="tx1"/>
                </a:solidFill>
                <a:effectLst/>
                <a:latin typeface="+mn-lt"/>
                <a:ea typeface="+mn-ea"/>
                <a:cs typeface="+mn-cs"/>
              </a:rPr>
              <a:t> a screening tool for alcohol use.</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B204AC-5BEF-4162-8A5E-20B90CB6F157}" type="slidenum">
              <a:rPr lang="en-US" smtClean="0"/>
              <a:t>35</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033645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To evoke personal meaning from your client, use open-ended and evocative questions. This will give you a better understanding of how the client views his or her health and behavior. These questions are examples of those you might ask after reviewing the AUDIT results with your</a:t>
            </a:r>
            <a:r>
              <a:rPr lang="en-US" sz="1400" kern="1200" baseline="0" dirty="0" smtClean="0">
                <a:solidFill>
                  <a:schemeClr val="tx1"/>
                </a:solidFill>
                <a:effectLst/>
                <a:latin typeface="+mn-lt"/>
                <a:ea typeface="+mn-ea"/>
                <a:cs typeface="+mn-cs"/>
              </a:rPr>
              <a:t> client.</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36</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394980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As in “OARS,”</a:t>
            </a:r>
            <a:r>
              <a:rPr lang="en-US" altLang="en-US" sz="1400" baseline="0" dirty="0" smtClean="0"/>
              <a:t> s</a:t>
            </a:r>
            <a:r>
              <a:rPr lang="en-US" altLang="en-US" sz="1400" dirty="0" smtClean="0"/>
              <a:t>ummarizing the discussion provides</a:t>
            </a:r>
            <a:r>
              <a:rPr lang="en-US" altLang="en-US" sz="1400" baseline="0" dirty="0" smtClean="0"/>
              <a:t> a good way to reinforce the concerns shared and pave the way for change</a:t>
            </a:r>
            <a:r>
              <a:rPr lang="en-US" sz="1400" kern="1200" dirty="0" smtClean="0">
                <a:solidFill>
                  <a:schemeClr val="tx1"/>
                </a:solidFill>
                <a:effectLst/>
              </a:rPr>
              <a:t>.</a:t>
            </a: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37</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243593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Using the readiness ruler after</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the personalized</a:t>
            </a:r>
            <a:r>
              <a:rPr lang="en-US" sz="1400" kern="1200" baseline="0" dirty="0" smtClean="0">
                <a:solidFill>
                  <a:schemeClr val="tx1"/>
                </a:solidFill>
                <a:effectLst/>
                <a:latin typeface="+mn-lt"/>
                <a:ea typeface="+mn-ea"/>
                <a:cs typeface="+mn-cs"/>
              </a:rPr>
              <a:t> reflective discussion and summary may </a:t>
            </a:r>
            <a:r>
              <a:rPr lang="en-US" sz="1400" kern="1200" dirty="0" smtClean="0">
                <a:solidFill>
                  <a:schemeClr val="tx1"/>
                </a:solidFill>
                <a:effectLst/>
                <a:latin typeface="+mn-lt"/>
                <a:ea typeface="+mn-ea"/>
                <a:cs typeface="+mn-cs"/>
              </a:rPr>
              <a:t>further enhance a client’s motivation to change. Remember, as a clinician</a:t>
            </a:r>
            <a:r>
              <a:rPr lang="en-US" sz="1400" kern="1200" baseline="0" dirty="0" smtClean="0">
                <a:solidFill>
                  <a:schemeClr val="tx1"/>
                </a:solidFill>
                <a:effectLst/>
                <a:latin typeface="+mn-lt"/>
                <a:ea typeface="+mn-ea"/>
                <a:cs typeface="+mn-cs"/>
              </a:rPr>
              <a:t> you will decide how to best address the issues with each individual client. The information here is just a guide.</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38</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08282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sz="1400" kern="1200" dirty="0" smtClean="0">
                <a:solidFill>
                  <a:schemeClr val="tx1"/>
                </a:solidFill>
                <a:effectLst/>
                <a:latin typeface="+mn-lt"/>
                <a:ea typeface="+mn-ea"/>
                <a:cs typeface="+mn-cs"/>
              </a:rPr>
              <a:t>A plan does not need to be overly complicated, but should be</a:t>
            </a:r>
            <a:r>
              <a:rPr lang="en-US" sz="1400" kern="1200" baseline="0" dirty="0" smtClean="0">
                <a:solidFill>
                  <a:schemeClr val="tx1"/>
                </a:solidFill>
                <a:effectLst/>
                <a:latin typeface="+mn-lt"/>
                <a:ea typeface="+mn-ea"/>
                <a:cs typeface="+mn-cs"/>
              </a:rPr>
              <a:t> both </a:t>
            </a:r>
            <a:r>
              <a:rPr lang="en-US" sz="1400" kern="1200" dirty="0" smtClean="0">
                <a:solidFill>
                  <a:schemeClr val="tx1"/>
                </a:solidFill>
                <a:effectLst/>
                <a:latin typeface="+mn-lt"/>
                <a:ea typeface="+mn-ea"/>
                <a:cs typeface="+mn-cs"/>
              </a:rPr>
              <a:t>realistic and specific, and one that the client is willing and able to follow. Making a plan is really</a:t>
            </a:r>
            <a:r>
              <a:rPr lang="en-US" sz="1400" kern="1200" baseline="0" dirty="0" smtClean="0">
                <a:solidFill>
                  <a:schemeClr val="tx1"/>
                </a:solidFill>
                <a:effectLst/>
                <a:latin typeface="+mn-lt"/>
                <a:ea typeface="+mn-ea"/>
                <a:cs typeface="+mn-cs"/>
              </a:rPr>
              <a:t> just </a:t>
            </a:r>
            <a:r>
              <a:rPr lang="en-US" sz="1400" kern="1200" dirty="0" smtClean="0">
                <a:solidFill>
                  <a:schemeClr val="tx1"/>
                </a:solidFill>
                <a:effectLst/>
                <a:latin typeface="+mn-lt"/>
                <a:ea typeface="+mn-ea"/>
                <a:cs typeface="+mn-cs"/>
              </a:rPr>
              <a:t>the first step;</a:t>
            </a:r>
            <a:r>
              <a:rPr lang="en-US" sz="1400" kern="1200" baseline="0" dirty="0" smtClean="0">
                <a:solidFill>
                  <a:schemeClr val="tx1"/>
                </a:solidFill>
                <a:effectLst/>
                <a:latin typeface="+mn-lt"/>
                <a:ea typeface="+mn-ea"/>
                <a:cs typeface="+mn-cs"/>
              </a:rPr>
              <a:t> following up to check on the person’s progress is essential</a:t>
            </a:r>
            <a:r>
              <a:rPr lang="en-US" sz="1400" kern="1200" dirty="0" smtClean="0">
                <a:solidFill>
                  <a:schemeClr val="tx1"/>
                </a:solidFill>
                <a:effectLst/>
                <a:latin typeface="+mn-lt"/>
                <a:ea typeface="+mn-ea"/>
                <a:cs typeface="+mn-cs"/>
              </a:rPr>
              <a:t>. In many situations, a review at 4 weeks (or sooner, depending on</a:t>
            </a:r>
            <a:r>
              <a:rPr lang="en-US" sz="1400" kern="1200" baseline="0" dirty="0" smtClean="0">
                <a:solidFill>
                  <a:schemeClr val="tx1"/>
                </a:solidFill>
                <a:effectLst/>
                <a:latin typeface="+mn-lt"/>
                <a:ea typeface="+mn-ea"/>
                <a:cs typeface="+mn-cs"/>
              </a:rPr>
              <a:t> the problem and related risks</a:t>
            </a:r>
            <a:r>
              <a:rPr lang="en-US" sz="1400" kern="1200" dirty="0" smtClean="0">
                <a:solidFill>
                  <a:schemeClr val="tx1"/>
                </a:solidFill>
                <a:effectLst/>
                <a:latin typeface="+mn-lt"/>
                <a:ea typeface="+mn-ea"/>
                <a:cs typeface="+mn-cs"/>
              </a:rPr>
              <a:t>) is essential</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to seeing how the plan is working for the client.</a:t>
            </a:r>
          </a:p>
        </p:txBody>
      </p:sp>
      <p:sp>
        <p:nvSpPr>
          <p:cNvPr id="4" name="Slide Number Placeholder 3"/>
          <p:cNvSpPr>
            <a:spLocks noGrp="1"/>
          </p:cNvSpPr>
          <p:nvPr>
            <p:ph type="sldNum" sz="quarter" idx="10"/>
          </p:nvPr>
        </p:nvSpPr>
        <p:spPr/>
        <p:txBody>
          <a:bodyPr/>
          <a:lstStyle/>
          <a:p>
            <a:fld id="{8AB204AC-5BEF-4162-8A5E-20B90CB6F157}" type="slidenum">
              <a:rPr lang="en-US" smtClean="0"/>
              <a:t>39</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65815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rPr>
              <a:t>As you use motivational interviewing with clients, you will likely find that</a:t>
            </a:r>
            <a:r>
              <a:rPr lang="en-US" sz="1400" kern="1200" baseline="0" dirty="0" smtClean="0">
                <a:solidFill>
                  <a:schemeClr val="tx1"/>
                </a:solidFill>
                <a:effectLst/>
              </a:rPr>
              <a:t> they are in various states of “readiness” to change</a:t>
            </a:r>
            <a:r>
              <a:rPr lang="en-US" sz="1400" kern="1200" dirty="0" smtClean="0">
                <a:solidFill>
                  <a:schemeClr val="tx1"/>
                </a:solidFill>
                <a:effectLst/>
              </a:rPr>
              <a:t>: Precontemplation, Contemplation, Preparation, Action, and Maintenance.</a:t>
            </a:r>
          </a:p>
          <a:p>
            <a:pPr eaLnBrk="1" hangingPunct="1"/>
            <a:endParaRPr lang="en-US" altLang="en-US" sz="1400" dirty="0" smtClean="0"/>
          </a:p>
          <a:p>
            <a:pPr eaLnBrk="1" hangingPunct="1">
              <a:buFont typeface="Wingdings" panose="05000000000000000000" pitchFamily="2" charset="2"/>
              <a:buNone/>
            </a:pPr>
            <a:r>
              <a:rPr lang="en-GB" altLang="en-US" sz="1400" dirty="0" smtClean="0"/>
              <a:t>_________________________________</a:t>
            </a:r>
          </a:p>
          <a:p>
            <a:pPr eaLnBrk="1" hangingPunct="1">
              <a:buFont typeface="Wingdings" panose="05000000000000000000" pitchFamily="2" charset="2"/>
              <a:buNone/>
            </a:pPr>
            <a:endParaRPr lang="en-GB" altLang="en-US" sz="1400" dirty="0" smtClean="0"/>
          </a:p>
          <a:p>
            <a:pPr eaLnBrk="1" hangingPunct="1">
              <a:defRPr/>
            </a:pPr>
            <a:r>
              <a:rPr lang="en-US" sz="1400" dirty="0" smtClean="0"/>
              <a:t>Reference: Prochaska &amp; </a:t>
            </a:r>
            <a:r>
              <a:rPr lang="en-US" sz="1400" dirty="0" err="1" smtClean="0"/>
              <a:t>DiClemente</a:t>
            </a:r>
            <a:r>
              <a:rPr lang="en-US" sz="1400" dirty="0" smtClean="0"/>
              <a:t> (1984). </a:t>
            </a:r>
            <a:endParaRPr lang="en-US" altLang="en-US" sz="140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4</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330884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In summary, the benefits</a:t>
            </a:r>
            <a:r>
              <a:rPr lang="en-US" sz="1400" baseline="0" dirty="0" smtClean="0"/>
              <a:t> of using MI are that it’s evidence-based, client-centered, provides structure to the consultation, and is readily adaptable to a variety of healthcare settings. </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40</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3194492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400" dirty="0" smtClean="0"/>
              <a:t>When it comes to motivation for change, you must always remember: </a:t>
            </a:r>
          </a:p>
          <a:p>
            <a:pPr marL="171450" indent="-171450" eaLnBrk="1" hangingPunct="1">
              <a:buFont typeface="Arial" panose="020B0604020202020204" pitchFamily="34" charset="0"/>
              <a:buChar char="•"/>
            </a:pPr>
            <a:r>
              <a:rPr lang="en-US" altLang="en-US" sz="1400" dirty="0" smtClean="0"/>
              <a:t>Motivation is intrinsic; it comes from within your client;</a:t>
            </a:r>
          </a:p>
          <a:p>
            <a:pPr marL="171450" indent="-171450" eaLnBrk="1" hangingPunct="1">
              <a:buFont typeface="Arial" panose="020B0604020202020204" pitchFamily="34" charset="0"/>
              <a:buChar char="•"/>
            </a:pPr>
            <a:r>
              <a:rPr lang="en-US" altLang="en-US" sz="1400" dirty="0" smtClean="0"/>
              <a:t>Ambivalence</a:t>
            </a:r>
            <a:r>
              <a:rPr lang="en-US" altLang="en-US" sz="1400" baseline="0" dirty="0" smtClean="0"/>
              <a:t> is normal; alternative behaviors have pluses and minuses;</a:t>
            </a:r>
          </a:p>
          <a:p>
            <a:pPr marL="171450" indent="-171450" eaLnBrk="1" hangingPunct="1">
              <a:buFont typeface="Arial" panose="020B0604020202020204" pitchFamily="34" charset="0"/>
              <a:buChar char="•"/>
            </a:pPr>
            <a:r>
              <a:rPr lang="en-US" altLang="en-US" sz="1400" baseline="0" dirty="0" smtClean="0"/>
              <a:t>Motivation emerges out of ambivalence about values and goals that conflict with behavior; and</a:t>
            </a:r>
          </a:p>
          <a:p>
            <a:pPr marL="171450" indent="-171450" eaLnBrk="1" hangingPunct="1">
              <a:buFont typeface="Arial" panose="020B0604020202020204" pitchFamily="34" charset="0"/>
              <a:buChar char="•"/>
            </a:pPr>
            <a:r>
              <a:rPr lang="en-US" altLang="en-US" sz="1400" baseline="0" dirty="0" smtClean="0"/>
              <a:t>Change talk is the essential first step to doing something different; ambivalence leads to discrepancy, which leads to change.</a:t>
            </a: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41</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680133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buClrTx/>
              <a:buSzTx/>
              <a:buFontTx/>
              <a:buNone/>
              <a:tabLst/>
              <a:defRPr/>
            </a:pPr>
            <a:r>
              <a:rPr lang="en-US" altLang="en-US" sz="1400" dirty="0" smtClean="0"/>
              <a:t>As mentioned throughout this module,</a:t>
            </a:r>
            <a:r>
              <a:rPr lang="en-US" altLang="en-US" sz="1400" baseline="0" dirty="0" smtClean="0"/>
              <a:t> a main focus of MI training is to help clinicians gain needed knowledge and skills to use the Brief Intervention, </a:t>
            </a:r>
            <a:r>
              <a:rPr lang="en-US" altLang="en-US" sz="1400" dirty="0" smtClean="0"/>
              <a:t>an</a:t>
            </a:r>
            <a:r>
              <a:rPr lang="en-US" altLang="en-US" sz="1400" baseline="0" dirty="0" smtClean="0"/>
              <a:t> evidence-based, </a:t>
            </a:r>
            <a:r>
              <a:rPr lang="en-US" altLang="en-US" sz="1400" dirty="0" smtClean="0"/>
              <a:t>semi-structured interview process based on motivational</a:t>
            </a:r>
            <a:r>
              <a:rPr lang="en-US" altLang="en-US" sz="1400" baseline="0" dirty="0" smtClean="0"/>
              <a:t> interviewing.</a:t>
            </a:r>
            <a:r>
              <a:rPr lang="en-US" altLang="en-US" sz="1400" dirty="0" smtClean="0"/>
              <a:t> </a:t>
            </a:r>
          </a:p>
          <a:p>
            <a:pPr marL="0" marR="0" indent="0" algn="l" defTabSz="914400" rtl="0" eaLnBrk="0" fontAlgn="base" latinLnBrk="0" hangingPunct="0">
              <a:buClrTx/>
              <a:buSzTx/>
              <a:buFontTx/>
              <a:buNone/>
              <a:tabLst/>
              <a:defRPr/>
            </a:pPr>
            <a:endParaRPr lang="en-US" altLang="en-US" sz="1400" dirty="0" smtClean="0"/>
          </a:p>
          <a:p>
            <a:r>
              <a:rPr lang="en-US" sz="1400" dirty="0" smtClean="0"/>
              <a:t>The Brief</a:t>
            </a:r>
            <a:r>
              <a:rPr lang="en-US" sz="1400" baseline="0" dirty="0" smtClean="0"/>
              <a:t> Intervention consists of five main steps, as outlined on the slide.</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42</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991895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a:t>
            </a:r>
            <a:r>
              <a:rPr lang="en-US" sz="1400" baseline="0" dirty="0" smtClean="0"/>
              <a:t> document is available for your use as you conduct brief interventions with your clients. For now, the goal is to understand that the MI training provided here is designed to help you have short, focused discussions – ones that last from 5 to 15 minutes – and are feasible in the context of your busy clinical practice. </a:t>
            </a:r>
          </a:p>
          <a:p>
            <a:endParaRPr lang="en-US" sz="1400" baseline="0" dirty="0" smtClean="0"/>
          </a:p>
          <a:p>
            <a:r>
              <a:rPr lang="en-US" sz="1400" baseline="0" dirty="0" smtClean="0"/>
              <a:t>The common reaction of “I don’t have time for this” just doesn’t work. Important behavioral health problems </a:t>
            </a:r>
            <a:r>
              <a:rPr lang="en-US" sz="1400" u="sng" baseline="0" dirty="0" smtClean="0"/>
              <a:t>can</a:t>
            </a:r>
            <a:r>
              <a:rPr lang="en-US" sz="1400" baseline="0" dirty="0" smtClean="0"/>
              <a:t> be addressed effectively and within the “allowable” billable timeframe.</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43</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952279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smtClean="0"/>
              <a:t>Let’s wrap</a:t>
            </a:r>
            <a:r>
              <a:rPr lang="en-US" altLang="en-US" sz="1400" baseline="0" dirty="0" smtClean="0"/>
              <a:t> up the training with </a:t>
            </a:r>
            <a:r>
              <a:rPr lang="en-US" altLang="en-US" sz="1400" dirty="0" smtClean="0"/>
              <a:t>some examples of exchanges that</a:t>
            </a:r>
            <a:r>
              <a:rPr lang="en-US" altLang="en-US" sz="1400" baseline="0" dirty="0" smtClean="0"/>
              <a:t> might occur in the context of using motivational interviewing in clinical practice.</a:t>
            </a:r>
          </a:p>
        </p:txBody>
      </p:sp>
      <p:sp>
        <p:nvSpPr>
          <p:cNvPr id="4" name="Slide Number Placeholder 3"/>
          <p:cNvSpPr>
            <a:spLocks noGrp="1"/>
          </p:cNvSpPr>
          <p:nvPr>
            <p:ph type="sldNum" sz="quarter" idx="10"/>
          </p:nvPr>
        </p:nvSpPr>
        <p:spPr/>
        <p:txBody>
          <a:bodyPr/>
          <a:lstStyle/>
          <a:p>
            <a:fld id="{C3A9B765-6A00-4D3F-BE9B-6F57DC82BD59}" type="slidenum">
              <a:rPr lang="en-US" smtClean="0"/>
              <a:t>44</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875208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These examples pertain to medication</a:t>
            </a:r>
            <a:r>
              <a:rPr lang="en-US" sz="1400" baseline="0" dirty="0" smtClean="0"/>
              <a:t> adherence. Let’s take some time to think about how you, as a clinician, might apply MI principles in practice. At the onset, the person is really resistant, but instead of challenging the person, the clinician “rolls with resistance” and affirms the positive.</a:t>
            </a:r>
            <a:endParaRPr lang="en-US" sz="1400" dirty="0"/>
          </a:p>
        </p:txBody>
      </p:sp>
      <p:sp>
        <p:nvSpPr>
          <p:cNvPr id="4" name="Slide Number Placeholder 3"/>
          <p:cNvSpPr>
            <a:spLocks noGrp="1"/>
          </p:cNvSpPr>
          <p:nvPr>
            <p:ph type="sldNum" sz="quarter" idx="10"/>
          </p:nvPr>
        </p:nvSpPr>
        <p:spPr/>
        <p:txBody>
          <a:bodyPr/>
          <a:lstStyle/>
          <a:p>
            <a:fld id="{8AB204AC-5BEF-4162-8A5E-20B90CB6F157}" type="slidenum">
              <a:rPr lang="en-US" smtClean="0"/>
              <a:t>45</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11534248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In response, the person talks about</a:t>
            </a:r>
            <a:r>
              <a:rPr lang="en-US" sz="1400" baseline="0" dirty="0" smtClean="0"/>
              <a:t> her daily routine and ambivalence about her blood pressure and daily challenges. The reflection communicates acceptance. </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46</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8845182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Here</a:t>
            </a:r>
            <a:r>
              <a:rPr lang="en-US" sz="1400" baseline="0" dirty="0" smtClean="0"/>
              <a:t> the person’s ambivalence becomes even clearer, and risks are reflected back to help nudge the person to think more about change.</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47</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18222059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Note</a:t>
            </a:r>
            <a:r>
              <a:rPr lang="en-US" sz="1400" baseline="0" dirty="0" smtClean="0"/>
              <a:t> that the clinician doesn’t offer a solution, although it might be really tempting here. Instead, an open-ended question is used to get the person to think about possible options.</a:t>
            </a:r>
            <a:endParaRPr lang="en-US" sz="1400" dirty="0"/>
          </a:p>
        </p:txBody>
      </p:sp>
      <p:sp>
        <p:nvSpPr>
          <p:cNvPr id="4" name="Slide Number Placeholder 3"/>
          <p:cNvSpPr>
            <a:spLocks noGrp="1"/>
          </p:cNvSpPr>
          <p:nvPr>
            <p:ph type="sldNum" sz="quarter" idx="10"/>
          </p:nvPr>
        </p:nvSpPr>
        <p:spPr/>
        <p:txBody>
          <a:bodyPr/>
          <a:lstStyle/>
          <a:p>
            <a:fld id="{8AB204AC-5BEF-4162-8A5E-20B90CB6F157}" type="slidenum">
              <a:rPr lang="en-US" smtClean="0"/>
              <a:t>48</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381173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When the person comes</a:t>
            </a:r>
            <a:r>
              <a:rPr lang="en-US" sz="1400" baseline="0" dirty="0" smtClean="0"/>
              <a:t> up with an idea, the clinician again uses affirmation, and then asks another open-ended question.</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49</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986193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In the </a:t>
            </a:r>
            <a:r>
              <a:rPr lang="en-US" sz="1400" b="1" i="1" kern="1200" dirty="0" smtClean="0">
                <a:solidFill>
                  <a:schemeClr val="tx1"/>
                </a:solidFill>
                <a:effectLst/>
                <a:latin typeface="+mn-lt"/>
                <a:ea typeface="+mn-ea"/>
                <a:cs typeface="+mn-cs"/>
              </a:rPr>
              <a:t>precontemplation</a:t>
            </a:r>
            <a:r>
              <a:rPr lang="en-US" sz="1400" kern="1200" dirty="0" smtClean="0">
                <a:solidFill>
                  <a:schemeClr val="tx1"/>
                </a:solidFill>
                <a:effectLst/>
                <a:latin typeface="+mn-lt"/>
                <a:ea typeface="+mn-ea"/>
                <a:cs typeface="+mn-cs"/>
              </a:rPr>
              <a:t> stage, the client doesn’t feel there is a problem and therefore doesn’t think they need to change.</a:t>
            </a:r>
            <a:r>
              <a:rPr lang="en-US" sz="1400" kern="1200" baseline="0" dirty="0" smtClean="0">
                <a:solidFill>
                  <a:schemeClr val="tx1"/>
                </a:solidFill>
                <a:effectLst/>
                <a:latin typeface="+mn-lt"/>
                <a:ea typeface="+mn-ea"/>
                <a:cs typeface="+mn-cs"/>
              </a:rPr>
              <a:t> In turn, the </a:t>
            </a:r>
            <a:r>
              <a:rPr lang="en-US" sz="1400" kern="1200" dirty="0" smtClean="0">
                <a:solidFill>
                  <a:schemeClr val="tx1"/>
                </a:solidFill>
                <a:effectLst/>
                <a:latin typeface="+mn-lt"/>
                <a:ea typeface="+mn-ea"/>
                <a:cs typeface="+mn-cs"/>
              </a:rPr>
              <a:t>goal is to build a trusting relationship and raise awareness. Our tasks are to engage, inform, encourage, explore, and acknowledge lack of readiness.</a:t>
            </a: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5</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4196072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And when</a:t>
            </a:r>
            <a:r>
              <a:rPr lang="en-US" sz="1400" baseline="0" dirty="0" smtClean="0"/>
              <a:t> the person agrees to then try, the clinician summarizes and again supports the person’s efforts. This kind of interchange is pretty common, and it’s easy to both warn and give advice. However, the solutions the individual finds on their own</a:t>
            </a:r>
            <a:r>
              <a:rPr lang="en-US" sz="1400" dirty="0" smtClean="0"/>
              <a:t> – </a:t>
            </a:r>
            <a:r>
              <a:rPr lang="en-US" sz="1400" baseline="0" dirty="0" smtClean="0"/>
              <a:t>with your help and support – are the best.</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50</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5579245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 concludes the sessions on motivational interviewing. Thank you for your attention.</a:t>
            </a:r>
            <a:endParaRPr lang="en-US" sz="1400" dirty="0"/>
          </a:p>
        </p:txBody>
      </p:sp>
      <p:sp>
        <p:nvSpPr>
          <p:cNvPr id="4" name="Slide Number Placeholder 3"/>
          <p:cNvSpPr>
            <a:spLocks noGrp="1"/>
          </p:cNvSpPr>
          <p:nvPr>
            <p:ph type="sldNum" sz="quarter" idx="10"/>
          </p:nvPr>
        </p:nvSpPr>
        <p:spPr/>
        <p:txBody>
          <a:bodyPr/>
          <a:lstStyle/>
          <a:p>
            <a:fld id="{C3A9B765-6A00-4D3F-BE9B-6F57DC82BD59}" type="slidenum">
              <a:rPr lang="en-US" smtClean="0"/>
              <a:t>51</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34439793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Thank you</a:t>
            </a:r>
            <a:r>
              <a:rPr lang="en-US" sz="1400" baseline="0" dirty="0" smtClean="0"/>
              <a:t> to our funding agency for supporting this program.</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52</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38567278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Motivational Interviewing: Enhancing Motivation to Change Strategies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53</a:t>
            </a:fld>
            <a:endParaRPr lang="en-US"/>
          </a:p>
        </p:txBody>
      </p:sp>
    </p:spTree>
    <p:extLst>
      <p:ext uri="{BB962C8B-B14F-4D97-AF65-F5344CB8AC3E}">
        <p14:creationId xmlns:p14="http://schemas.microsoft.com/office/powerpoint/2010/main" val="250419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In the </a:t>
            </a:r>
            <a:r>
              <a:rPr lang="en-US" sz="1400" b="1" i="1" kern="1200" dirty="0" smtClean="0">
                <a:solidFill>
                  <a:schemeClr val="tx1"/>
                </a:solidFill>
                <a:effectLst/>
                <a:latin typeface="+mn-lt"/>
                <a:ea typeface="+mn-ea"/>
                <a:cs typeface="+mn-cs"/>
              </a:rPr>
              <a:t>contemplation</a:t>
            </a:r>
            <a:r>
              <a:rPr lang="en-US" sz="1400" b="0" i="0" kern="1200" dirty="0" smtClean="0">
                <a:solidFill>
                  <a:schemeClr val="tx1"/>
                </a:solidFill>
                <a:effectLst/>
                <a:latin typeface="+mn-lt"/>
                <a:ea typeface="+mn-ea"/>
                <a:cs typeface="+mn-cs"/>
              </a:rPr>
              <a:t> stage</a:t>
            </a:r>
            <a:r>
              <a:rPr lang="en-US" sz="1400" kern="1200" dirty="0" smtClean="0">
                <a:solidFill>
                  <a:schemeClr val="tx1"/>
                </a:solidFill>
                <a:effectLst/>
                <a:latin typeface="+mn-lt"/>
                <a:ea typeface="+mn-ea"/>
                <a:cs typeface="+mn-cs"/>
              </a:rPr>
              <a:t>, the client sees the possibility of change but is ambivalent and uncertain about beginning the process,</a:t>
            </a:r>
            <a:r>
              <a:rPr lang="en-US" sz="1400" kern="1200" baseline="0" dirty="0" smtClean="0">
                <a:solidFill>
                  <a:schemeClr val="tx1"/>
                </a:solidFill>
                <a:effectLst/>
                <a:latin typeface="+mn-lt"/>
                <a:ea typeface="+mn-ea"/>
                <a:cs typeface="+mn-cs"/>
              </a:rPr>
              <a:t> so the </a:t>
            </a:r>
            <a:r>
              <a:rPr lang="en-US" sz="1400" kern="1200" dirty="0" smtClean="0">
                <a:solidFill>
                  <a:schemeClr val="tx1"/>
                </a:solidFill>
                <a:effectLst/>
                <a:latin typeface="+mn-lt"/>
                <a:ea typeface="+mn-ea"/>
                <a:cs typeface="+mn-cs"/>
              </a:rPr>
              <a:t>goal is to build motivation and confidence. Our tasks are to explore and resolve ambivalence, and evaluate pros and cons. </a:t>
            </a: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6</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406094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In the </a:t>
            </a:r>
            <a:r>
              <a:rPr lang="en-US" sz="1400" b="1" i="1" kern="1200" dirty="0" smtClean="0">
                <a:solidFill>
                  <a:schemeClr val="tx1"/>
                </a:solidFill>
                <a:effectLst/>
                <a:latin typeface="+mn-lt"/>
                <a:ea typeface="+mn-ea"/>
                <a:cs typeface="+mn-cs"/>
              </a:rPr>
              <a:t>preparation</a:t>
            </a:r>
            <a:r>
              <a:rPr lang="en-US" sz="1400" kern="1200" dirty="0" smtClean="0">
                <a:solidFill>
                  <a:schemeClr val="tx1"/>
                </a:solidFill>
                <a:effectLst/>
                <a:latin typeface="+mn-lt"/>
                <a:ea typeface="+mn-ea"/>
                <a:cs typeface="+mn-cs"/>
              </a:rPr>
              <a:t> stage, the client begins making a plan to change and sets gradual goals, so the goal is to negotiate a plan. Our task</a:t>
            </a:r>
            <a:r>
              <a:rPr lang="en-US" sz="1400" kern="1200" baseline="0" dirty="0" smtClean="0">
                <a:solidFill>
                  <a:schemeClr val="tx1"/>
                </a:solidFill>
                <a:effectLst/>
                <a:latin typeface="+mn-lt"/>
                <a:ea typeface="+mn-ea"/>
                <a:cs typeface="+mn-cs"/>
              </a:rPr>
              <a:t> is to</a:t>
            </a:r>
            <a:r>
              <a:rPr lang="en-US" sz="1400" kern="1200" dirty="0" smtClean="0">
                <a:solidFill>
                  <a:schemeClr val="tx1"/>
                </a:solidFill>
                <a:effectLst/>
                <a:latin typeface="+mn-lt"/>
                <a:ea typeface="+mn-ea"/>
                <a:cs typeface="+mn-cs"/>
              </a:rPr>
              <a:t> facilitate decision-making.</a:t>
            </a: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7</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923640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The </a:t>
            </a:r>
            <a:r>
              <a:rPr lang="en-US" sz="1400" b="1" i="1" kern="1200" dirty="0" smtClean="0">
                <a:solidFill>
                  <a:schemeClr val="tx1"/>
                </a:solidFill>
                <a:effectLst/>
                <a:latin typeface="+mn-lt"/>
                <a:ea typeface="+mn-ea"/>
                <a:cs typeface="+mn-cs"/>
              </a:rPr>
              <a:t>action</a:t>
            </a:r>
            <a:r>
              <a:rPr lang="en-US" sz="1400" kern="1200" dirty="0" smtClean="0">
                <a:solidFill>
                  <a:schemeClr val="tx1"/>
                </a:solidFill>
                <a:effectLst/>
                <a:latin typeface="+mn-lt"/>
                <a:ea typeface="+mn-ea"/>
                <a:cs typeface="+mn-cs"/>
              </a:rPr>
              <a:t> stage occurs when the client begins to</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implement specific action steps and behavioral changes. Our goal at this point is to support the plan</a:t>
            </a:r>
            <a:r>
              <a:rPr lang="en-US" sz="1400" kern="1200" baseline="0" dirty="0" smtClean="0">
                <a:solidFill>
                  <a:schemeClr val="tx1"/>
                </a:solidFill>
                <a:effectLst/>
                <a:latin typeface="+mn-lt"/>
                <a:ea typeface="+mn-ea"/>
                <a:cs typeface="+mn-cs"/>
              </a:rPr>
              <a:t> and action steps, and help think through possible needs for support. Our main</a:t>
            </a:r>
            <a:r>
              <a:rPr lang="en-US" sz="1400" kern="1200" dirty="0" smtClean="0">
                <a:solidFill>
                  <a:schemeClr val="tx1"/>
                </a:solidFill>
                <a:effectLst/>
                <a:latin typeface="+mn-lt"/>
                <a:ea typeface="+mn-ea"/>
                <a:cs typeface="+mn-cs"/>
              </a:rPr>
              <a:t> task is to support the client’s confidence</a:t>
            </a:r>
            <a:r>
              <a:rPr lang="en-US" sz="1400" kern="1200" baseline="0" dirty="0" smtClean="0">
                <a:solidFill>
                  <a:schemeClr val="tx1"/>
                </a:solidFill>
                <a:effectLst/>
                <a:latin typeface="+mn-lt"/>
                <a:ea typeface="+mn-ea"/>
                <a:cs typeface="+mn-cs"/>
              </a:rPr>
              <a:t> and </a:t>
            </a:r>
            <a:r>
              <a:rPr lang="en-US" sz="1400" kern="1200" dirty="0" smtClean="0">
                <a:solidFill>
                  <a:schemeClr val="tx1"/>
                </a:solidFill>
                <a:effectLst/>
                <a:latin typeface="+mn-lt"/>
                <a:ea typeface="+mn-ea"/>
                <a:cs typeface="+mn-cs"/>
              </a:rPr>
              <a:t>self-efficacy.</a:t>
            </a: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8</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220480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effectLst/>
                <a:latin typeface="+mn-lt"/>
                <a:ea typeface="+mn-ea"/>
                <a:cs typeface="+mn-cs"/>
              </a:rPr>
              <a:t>In the </a:t>
            </a:r>
            <a:r>
              <a:rPr lang="en-US" sz="1400" b="1" i="1" kern="1200" dirty="0" smtClean="0">
                <a:solidFill>
                  <a:schemeClr val="tx1"/>
                </a:solidFill>
                <a:effectLst/>
                <a:latin typeface="+mn-lt"/>
                <a:ea typeface="+mn-ea"/>
                <a:cs typeface="+mn-cs"/>
              </a:rPr>
              <a:t>maintenance </a:t>
            </a:r>
            <a:r>
              <a:rPr lang="en-US" sz="1400" b="0" i="0" kern="1200" dirty="0" smtClean="0">
                <a:solidFill>
                  <a:schemeClr val="tx1"/>
                </a:solidFill>
                <a:effectLst/>
                <a:latin typeface="+mn-lt"/>
                <a:ea typeface="+mn-ea"/>
                <a:cs typeface="+mn-cs"/>
              </a:rPr>
              <a:t>stage</a:t>
            </a:r>
            <a:r>
              <a:rPr lang="en-US" sz="1400" b="0" kern="1200" dirty="0" smtClean="0">
                <a:solidFill>
                  <a:schemeClr val="tx1"/>
                </a:solidFill>
                <a:effectLst/>
                <a:latin typeface="+mn-lt"/>
                <a:ea typeface="+mn-ea"/>
                <a:cs typeface="+mn-cs"/>
              </a:rPr>
              <a:t>,</a:t>
            </a:r>
            <a:r>
              <a:rPr lang="en-US" sz="1400" b="1" kern="120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the client continues to sustain desirable actions or repeats periodic recommended steps. In turn, our goal is to help the client maintain the change or the new status quo. Here, we are mostly thinking</a:t>
            </a:r>
            <a:r>
              <a:rPr lang="en-US" sz="1400" kern="1200" baseline="0" dirty="0" smtClean="0">
                <a:solidFill>
                  <a:schemeClr val="tx1"/>
                </a:solidFill>
                <a:effectLst/>
                <a:latin typeface="+mn-lt"/>
                <a:ea typeface="+mn-ea"/>
                <a:cs typeface="+mn-cs"/>
              </a:rPr>
              <a:t> about early changes that may signal relapse to unhealthy behaviors, or return of symptoms. Having a “prevention plan” often helps people think about “slippage.” For example, gaining more than 3 pounds may be a target in weight management; in depression treatment, failure to attend certain usual activities may signal increasing anhedonia. It all depends on the person and the problem.</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B204AC-5BEF-4162-8A5E-20B90CB6F157}" type="slidenum">
              <a:rPr lang="en-US" smtClean="0"/>
              <a:t>9</a:t>
            </a:fld>
            <a:endParaRPr lang="en-US"/>
          </a:p>
        </p:txBody>
      </p:sp>
      <p:sp>
        <p:nvSpPr>
          <p:cNvPr id="5" name="Header Placeholder 4"/>
          <p:cNvSpPr>
            <a:spLocks noGrp="1"/>
          </p:cNvSpPr>
          <p:nvPr>
            <p:ph type="hdr" sz="quarter" idx="11"/>
          </p:nvPr>
        </p:nvSpPr>
        <p:spPr/>
        <p:txBody>
          <a:bodyPr/>
          <a:lstStyle/>
          <a:p>
            <a:r>
              <a:rPr lang="en-US" smtClean="0"/>
              <a:t>Motivational Interviewing: Enhancing Motivation to Change Strategies (Module 3)</a:t>
            </a:r>
            <a:endParaRPr lang="en-US"/>
          </a:p>
        </p:txBody>
      </p:sp>
    </p:spTree>
    <p:extLst>
      <p:ext uri="{BB962C8B-B14F-4D97-AF65-F5344CB8AC3E}">
        <p14:creationId xmlns:p14="http://schemas.microsoft.com/office/powerpoint/2010/main" val="3640201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2"/>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4" y="914401"/>
            <a:ext cx="6947127" cy="3488266"/>
          </a:xfrm>
        </p:spPr>
        <p:txBody>
          <a:bodyPr anchor="b">
            <a:normAutofit/>
          </a:bodyPr>
          <a:lstStyle>
            <a:lvl1pPr algn="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9" y="4402668"/>
            <a:ext cx="5762563" cy="1364531"/>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3623733" y="6117338"/>
            <a:ext cx="3609438" cy="365125"/>
          </a:xfrm>
        </p:spPr>
        <p:txBody>
          <a:bodyPr/>
          <a:lstStyle/>
          <a:p>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9"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98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4732865"/>
            <a:ext cx="7515991"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6"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3524" y="5299603"/>
            <a:ext cx="7515991"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742FBA-0666-4578-9507-28A498600750}"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F2686-3577-483D-AAF2-50390125C63C}" type="slidenum">
              <a:rPr lang="en-US" smtClean="0"/>
              <a:t>‹#›</a:t>
            </a:fld>
            <a:endParaRPr lang="en-US"/>
          </a:p>
        </p:txBody>
      </p:sp>
    </p:spTree>
    <p:extLst>
      <p:ext uri="{BB962C8B-B14F-4D97-AF65-F5344CB8AC3E}">
        <p14:creationId xmlns:p14="http://schemas.microsoft.com/office/powerpoint/2010/main" val="180236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0"/>
            <a:ext cx="7515991" cy="3048000"/>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5" y="4343400"/>
            <a:ext cx="7515992"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742FBA-0666-4578-9507-28A498600750}"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F2686-3577-483D-AAF2-50390125C63C}" type="slidenum">
              <a:rPr lang="en-US" smtClean="0"/>
              <a:t>‹#›</a:t>
            </a:fld>
            <a:endParaRPr lang="en-US"/>
          </a:p>
        </p:txBody>
      </p:sp>
    </p:spTree>
    <p:extLst>
      <p:ext uri="{BB962C8B-B14F-4D97-AF65-F5344CB8AC3E}">
        <p14:creationId xmlns:p14="http://schemas.microsoft.com/office/powerpoint/2010/main" val="2340283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4" y="4343400"/>
            <a:ext cx="7515991"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742FBA-0666-4578-9507-28A498600750}"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F2686-3577-483D-AAF2-50390125C63C}" type="slidenum">
              <a:rPr lang="en-US" smtClean="0"/>
              <a:t>‹#›</a:t>
            </a:fld>
            <a:endParaRPr lang="en-US"/>
          </a:p>
        </p:txBody>
      </p:sp>
    </p:spTree>
    <p:extLst>
      <p:ext uri="{BB962C8B-B14F-4D97-AF65-F5344CB8AC3E}">
        <p14:creationId xmlns:p14="http://schemas.microsoft.com/office/powerpoint/2010/main" val="904889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6" y="3308581"/>
            <a:ext cx="7515989" cy="1468800"/>
          </a:xfrm>
        </p:spPr>
        <p:txBody>
          <a:bodyPr anchor="b">
            <a:normAutofit/>
          </a:bodyPr>
          <a:lstStyle>
            <a:lvl1pPr algn="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742FBA-0666-4578-9507-28A498600750}"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F2686-3577-483D-AAF2-50390125C63C}" type="slidenum">
              <a:rPr lang="en-US" smtClean="0"/>
              <a:t>‹#›</a:t>
            </a:fld>
            <a:endParaRPr lang="en-US"/>
          </a:p>
        </p:txBody>
      </p:sp>
    </p:spTree>
    <p:extLst>
      <p:ext uri="{BB962C8B-B14F-4D97-AF65-F5344CB8AC3E}">
        <p14:creationId xmlns:p14="http://schemas.microsoft.com/office/powerpoint/2010/main" val="1404715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742FBA-0666-4578-9507-28A498600750}"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F2686-3577-483D-AAF2-50390125C63C}" type="slidenum">
              <a:rPr lang="en-US" smtClean="0"/>
              <a:t>‹#›</a:t>
            </a:fld>
            <a:endParaRPr lang="en-US"/>
          </a:p>
        </p:txBody>
      </p:sp>
    </p:spTree>
    <p:extLst>
      <p:ext uri="{BB962C8B-B14F-4D97-AF65-F5344CB8AC3E}">
        <p14:creationId xmlns:p14="http://schemas.microsoft.com/office/powerpoint/2010/main" val="1317254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6" y="685803"/>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5" y="3505200"/>
            <a:ext cx="7515992"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5" y="4343400"/>
            <a:ext cx="7515992"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742FBA-0666-4578-9507-28A498600750}"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F2686-3577-483D-AAF2-50390125C63C}" type="slidenum">
              <a:rPr lang="en-US" smtClean="0"/>
              <a:t>‹#›</a:t>
            </a:fld>
            <a:endParaRPr lang="en-US"/>
          </a:p>
        </p:txBody>
      </p:sp>
    </p:spTree>
    <p:extLst>
      <p:ext uri="{BB962C8B-B14F-4D97-AF65-F5344CB8AC3E}">
        <p14:creationId xmlns:p14="http://schemas.microsoft.com/office/powerpoint/2010/main" val="2980217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42FBA-0666-4578-9507-28A498600750}"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F2686-3577-483D-AAF2-50390125C63C}" type="slidenum">
              <a:rPr lang="en-US" smtClean="0"/>
              <a:t>‹#›</a:t>
            </a:fld>
            <a:endParaRPr lang="en-US"/>
          </a:p>
        </p:txBody>
      </p:sp>
    </p:spTree>
    <p:extLst>
      <p:ext uri="{BB962C8B-B14F-4D97-AF65-F5344CB8AC3E}">
        <p14:creationId xmlns:p14="http://schemas.microsoft.com/office/powerpoint/2010/main" val="1945745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4"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5"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42FBA-0666-4578-9507-28A498600750}"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F2686-3577-483D-AAF2-50390125C63C}" type="slidenum">
              <a:rPr lang="en-US" smtClean="0"/>
              <a:t>‹#›</a:t>
            </a:fld>
            <a:endParaRPr lang="en-US"/>
          </a:p>
        </p:txBody>
      </p:sp>
    </p:spTree>
    <p:extLst>
      <p:ext uri="{BB962C8B-B14F-4D97-AF65-F5344CB8AC3E}">
        <p14:creationId xmlns:p14="http://schemas.microsoft.com/office/powerpoint/2010/main" val="49754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457201"/>
            <a:ext cx="7704667" cy="1981200"/>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982134" y="2667000"/>
            <a:ext cx="7704667" cy="3332816"/>
          </a:xfrm>
        </p:spPr>
        <p:txBody>
          <a:bodyPr anchor="ctr"/>
          <a:lstStyle>
            <a:lvl1pPr>
              <a:buClrTx/>
              <a:buSzPct val="100000"/>
              <a:defRPr/>
            </a:lvl1pPr>
            <a:lvl2pPr>
              <a:buClrTx/>
              <a:buSzPct val="100000"/>
              <a:defRPr/>
            </a:lvl2pPr>
            <a:lvl3pPr>
              <a:buClrTx/>
              <a:buSzPct val="100000"/>
              <a:defRPr/>
            </a:lvl3pPr>
            <a:lvl4pPr>
              <a:buClrTx/>
              <a:buSzPct val="100000"/>
              <a:defRPr/>
            </a:lvl4pPr>
            <a:lvl5pPr>
              <a:buClrTx/>
              <a:buSzPct val="10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972648" y="6108175"/>
            <a:ext cx="5314517" cy="365125"/>
          </a:xfrm>
        </p:spPr>
        <p:txBody>
          <a:bodyPr/>
          <a:lstStyle/>
          <a:p>
            <a:endParaRPr lang="en-US"/>
          </a:p>
        </p:txBody>
      </p:sp>
      <p:sp>
        <p:nvSpPr>
          <p:cNvPr id="6" name="Slide Number Placeholder 5"/>
          <p:cNvSpPr>
            <a:spLocks noGrp="1"/>
          </p:cNvSpPr>
          <p:nvPr>
            <p:ph type="sldNum" sz="quarter" idx="12"/>
          </p:nvPr>
        </p:nvSpPr>
        <p:spPr>
          <a:xfrm>
            <a:off x="1544815" y="6108174"/>
            <a:ext cx="427833" cy="365125"/>
          </a:xfrm>
        </p:spPr>
        <p:txBody>
          <a:bodyPr/>
          <a:lstStyle/>
          <a:p>
            <a:fld id="{A39F2686-3577-483D-AAF2-50390125C63C}" type="slidenum">
              <a:rPr lang="en-US" smtClean="0"/>
              <a:t>‹#›</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58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6" y="2667000"/>
            <a:ext cx="6699805" cy="2360071"/>
          </a:xfrm>
        </p:spPr>
        <p:txBody>
          <a:bodyPr anchor="b"/>
          <a:lstStyle>
            <a:lvl1pPr algn="r">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9" y="5027070"/>
            <a:ext cx="6699802"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87733" y="6116072"/>
            <a:ext cx="413483" cy="365125"/>
          </a:xfrm>
        </p:spPr>
        <p:txBody>
          <a:bodyPr/>
          <a:lstStyle/>
          <a:p>
            <a:fld id="{A39F2686-3577-483D-AAF2-50390125C63C}" type="slidenum">
              <a:rPr lang="en-US" smtClean="0"/>
              <a:t>‹#›</a:t>
            </a:fld>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05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685803"/>
            <a:ext cx="7704667" cy="1752599"/>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73515" y="6116072"/>
            <a:ext cx="413483" cy="365125"/>
          </a:xfrm>
        </p:spPr>
        <p:txBody>
          <a:bodyPr/>
          <a:lstStyle/>
          <a:p>
            <a:fld id="{A39F2686-3577-483D-AAF2-50390125C63C}" type="slidenum">
              <a:rPr lang="en-US" smtClean="0"/>
              <a:t>‹#›</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00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2" y="2658533"/>
            <a:ext cx="34562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13523" y="3335338"/>
            <a:ext cx="3672248" cy="266525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57267" y="3335338"/>
            <a:ext cx="3672248" cy="266525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573515" y="6116071"/>
            <a:ext cx="413483" cy="365125"/>
          </a:xfrm>
        </p:spPr>
        <p:txBody>
          <a:bodyPr/>
          <a:lstStyle/>
          <a:p>
            <a:fld id="{A39F2686-3577-483D-AAF2-50390125C63C}" type="slidenum">
              <a:rPr lang="en-US" smtClean="0"/>
              <a:t>‹#›</a:t>
            </a:fld>
            <a:endParaRPr 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8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573515" y="6116072"/>
            <a:ext cx="413483" cy="365125"/>
          </a:xfrm>
        </p:spPr>
        <p:txBody>
          <a:bodyPr/>
          <a:lstStyle/>
          <a:p>
            <a:fld id="{A39F2686-3577-483D-AAF2-50390125C63C}" type="slidenum">
              <a:rPr lang="en-US" smtClean="0"/>
              <a:t>‹#›</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74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73515" y="6116072"/>
            <a:ext cx="413483" cy="365125"/>
          </a:xfrm>
        </p:spPr>
        <p:txBody>
          <a:bodyPr/>
          <a:lstStyle/>
          <a:p>
            <a:fld id="{A39F2686-3577-483D-AAF2-50390125C63C}" type="slidenum">
              <a:rPr lang="en-US" smtClean="0"/>
              <a:t>‹#›</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59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1600200"/>
            <a:ext cx="2662534"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2"/>
            <a:ext cx="4681962"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5" y="2971800"/>
            <a:ext cx="2662534"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87735" y="6116072"/>
            <a:ext cx="413483" cy="365125"/>
          </a:xfrm>
        </p:spPr>
        <p:txBody>
          <a:bodyPr/>
          <a:lstStyle/>
          <a:p>
            <a:fld id="{A39F2686-3577-483D-AAF2-50390125C63C}" type="slidenum">
              <a:rPr lang="en-US" smtClean="0"/>
              <a:t>‹#›</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74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3" y="1752599"/>
            <a:ext cx="4070679" cy="1371600"/>
          </a:xfrm>
        </p:spPr>
        <p:txBody>
          <a:bodyPr anchor="b">
            <a:normAutofit/>
          </a:bodyPr>
          <a:lstStyle>
            <a:lvl1pPr algn="ctr">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6"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2333" y="3124199"/>
            <a:ext cx="407067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742FBA-0666-4578-9507-28A498600750}"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F2686-3577-483D-AAF2-50390125C63C}" type="slidenum">
              <a:rPr lang="en-US" smtClean="0"/>
              <a:t>‹#›</a:t>
            </a:fld>
            <a:endParaRPr lang="en-US"/>
          </a:p>
        </p:txBody>
      </p:sp>
    </p:spTree>
    <p:extLst>
      <p:ext uri="{BB962C8B-B14F-4D97-AF65-F5344CB8AC3E}">
        <p14:creationId xmlns:p14="http://schemas.microsoft.com/office/powerpoint/2010/main" val="351356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2"/>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4" y="457201"/>
            <a:ext cx="7704667" cy="1981200"/>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82134" y="2667002"/>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80" y="6116072"/>
            <a:ext cx="857473"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61742FBA-0666-4578-9507-28A498600750}" type="datetimeFigureOut">
              <a:rPr lang="en-US" smtClean="0"/>
              <a:t>7/24/2018</a:t>
            </a:fld>
            <a:endParaRPr lang="en-US"/>
          </a:p>
        </p:txBody>
      </p:sp>
      <p:sp>
        <p:nvSpPr>
          <p:cNvPr id="5" name="Footer Placeholder 4"/>
          <p:cNvSpPr>
            <a:spLocks noGrp="1"/>
          </p:cNvSpPr>
          <p:nvPr>
            <p:ph type="ftr" sz="quarter" idx="3"/>
          </p:nvPr>
        </p:nvSpPr>
        <p:spPr>
          <a:xfrm>
            <a:off x="1986998" y="6116072"/>
            <a:ext cx="5314517"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8" y="6116072"/>
            <a:ext cx="413483"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A39F2686-3577-483D-AAF2-50390125C63C}" type="slidenum">
              <a:rPr lang="en-US" smtClean="0"/>
              <a:t>‹#›</a:t>
            </a:fld>
            <a:endParaRPr lang="en-US"/>
          </a:p>
        </p:txBody>
      </p:sp>
    </p:spTree>
    <p:extLst>
      <p:ext uri="{BB962C8B-B14F-4D97-AF65-F5344CB8AC3E}">
        <p14:creationId xmlns:p14="http://schemas.microsoft.com/office/powerpoint/2010/main" val="2154450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3429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5.emf"/><Relationship Id="rId5" Type="http://schemas.openxmlformats.org/officeDocument/2006/relationships/package" Target="../embeddings/Microsoft_Word_Document1.docx"/><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6.emf"/><Relationship Id="rId5" Type="http://schemas.openxmlformats.org/officeDocument/2006/relationships/package" Target="../embeddings/Microsoft_Word_Document2.docx"/><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7.emf"/><Relationship Id="rId5" Type="http://schemas.openxmlformats.org/officeDocument/2006/relationships/package" Target="../embeddings/Microsoft_Word_Document3.docx"/><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8.emf"/><Relationship Id="rId5" Type="http://schemas.openxmlformats.org/officeDocument/2006/relationships/package" Target="../embeddings/Microsoft_Word_Document4.docx"/><Relationship Id="rId4" Type="http://schemas.openxmlformats.org/officeDocument/2006/relationships/oleObject" Target="../embeddings/oleObject5.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9.emf"/><Relationship Id="rId5" Type="http://schemas.openxmlformats.org/officeDocument/2006/relationships/package" Target="../embeddings/Microsoft_Word_Document5.docx"/><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0.emf"/><Relationship Id="rId5" Type="http://schemas.openxmlformats.org/officeDocument/2006/relationships/package" Target="../embeddings/Microsoft_Word_Document6.docx"/><Relationship Id="rId4" Type="http://schemas.openxmlformats.org/officeDocument/2006/relationships/oleObject" Target="../embeddings/oleObject7.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Motivational Interviewing: Enhancing Motivation to Change Strategies</a:t>
            </a:r>
            <a:endParaRPr lang="en-US" sz="4400" dirty="0"/>
          </a:p>
        </p:txBody>
      </p:sp>
    </p:spTree>
    <p:extLst>
      <p:ext uri="{BB962C8B-B14F-4D97-AF65-F5344CB8AC3E}">
        <p14:creationId xmlns:p14="http://schemas.microsoft.com/office/powerpoint/2010/main" val="1308872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Informed by Stages of Change</a:t>
            </a:r>
            <a:endParaRPr lang="en-US" dirty="0"/>
          </a:p>
        </p:txBody>
      </p:sp>
      <p:sp>
        <p:nvSpPr>
          <p:cNvPr id="3" name="Content Placeholder 2"/>
          <p:cNvSpPr>
            <a:spLocks noGrp="1"/>
          </p:cNvSpPr>
          <p:nvPr>
            <p:ph idx="1"/>
          </p:nvPr>
        </p:nvSpPr>
        <p:spPr>
          <a:xfrm>
            <a:off x="982134" y="2416836"/>
            <a:ext cx="3900417" cy="3992592"/>
          </a:xfrm>
        </p:spPr>
        <p:txBody>
          <a:bodyPr>
            <a:normAutofit fontScale="92500" lnSpcReduction="20000"/>
          </a:bodyPr>
          <a:lstStyle/>
          <a:p>
            <a:pPr marL="0" indent="0">
              <a:spcBef>
                <a:spcPts val="0"/>
              </a:spcBef>
              <a:spcAft>
                <a:spcPts val="1200"/>
              </a:spcAft>
              <a:buNone/>
            </a:pPr>
            <a:r>
              <a:rPr lang="en-US" altLang="en-US" sz="3200" dirty="0" smtClean="0"/>
              <a:t>Relapse</a:t>
            </a:r>
            <a:endParaRPr lang="en-US" altLang="en-US" sz="3200" dirty="0"/>
          </a:p>
          <a:p>
            <a:pPr marL="630238">
              <a:spcBef>
                <a:spcPts val="0"/>
              </a:spcBef>
              <a:spcAft>
                <a:spcPts val="1200"/>
              </a:spcAft>
            </a:pPr>
            <a:r>
              <a:rPr lang="en-US" altLang="en-US" sz="2800" dirty="0"/>
              <a:t>Event(s) trigger the individual to return to previous behaviors</a:t>
            </a:r>
            <a:r>
              <a:rPr lang="en-US" altLang="en-US" sz="2800" dirty="0" smtClean="0"/>
              <a:t>.</a:t>
            </a:r>
            <a:endParaRPr lang="en-US" altLang="en-US" sz="2800" dirty="0"/>
          </a:p>
          <a:p>
            <a:pPr marL="630238">
              <a:spcBef>
                <a:spcPts val="0"/>
              </a:spcBef>
              <a:spcAft>
                <a:spcPts val="1200"/>
              </a:spcAft>
            </a:pPr>
            <a:r>
              <a:rPr lang="en-US" altLang="en-US" sz="2800" dirty="0"/>
              <a:t>Reengage</a:t>
            </a:r>
            <a:r>
              <a:rPr lang="en-US" altLang="en-US" sz="2800" dirty="0" smtClean="0"/>
              <a:t>.</a:t>
            </a:r>
            <a:endParaRPr lang="en-US" altLang="en-US" sz="2800" dirty="0"/>
          </a:p>
          <a:p>
            <a:pPr marL="630238">
              <a:spcBef>
                <a:spcPts val="0"/>
              </a:spcBef>
              <a:spcAft>
                <a:spcPts val="1200"/>
              </a:spcAft>
            </a:pPr>
            <a:r>
              <a:rPr lang="en-US" altLang="en-US" sz="2800" dirty="0"/>
              <a:t>Review goals and strategies</a:t>
            </a:r>
            <a:r>
              <a:rPr lang="en-US" altLang="en-US" sz="2800" dirty="0" smtClean="0"/>
              <a:t>. </a:t>
            </a:r>
          </a:p>
          <a:p>
            <a:pPr marL="630238">
              <a:spcBef>
                <a:spcPts val="0"/>
              </a:spcBef>
              <a:spcAft>
                <a:spcPts val="1200"/>
              </a:spcAft>
            </a:pPr>
            <a:r>
              <a:rPr lang="en-US" altLang="en-US" sz="2800" dirty="0"/>
              <a:t>Recurrence does not equal </a:t>
            </a:r>
            <a:r>
              <a:rPr lang="en-US" altLang="en-US" sz="2800" dirty="0" smtClean="0"/>
              <a:t>failure.</a:t>
            </a:r>
            <a:endParaRPr lang="en-US" altLang="en-US" sz="2800" dirty="0"/>
          </a:p>
          <a:p>
            <a:endParaRPr lang="en-US" dirty="0"/>
          </a:p>
        </p:txBody>
      </p:sp>
      <p:sp>
        <p:nvSpPr>
          <p:cNvPr id="8" name="Rectangle 7"/>
          <p:cNvSpPr>
            <a:spLocks noChangeAspect="1"/>
          </p:cNvSpPr>
          <p:nvPr/>
        </p:nvSpPr>
        <p:spPr>
          <a:xfrm>
            <a:off x="5144692" y="2512019"/>
            <a:ext cx="3556000" cy="3200400"/>
          </a:xfrm>
          <a:prstGeom prst="rect">
            <a:avLst/>
          </a:prstGeom>
          <a:solidFill>
            <a:srgbClr val="F9F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 name="Group 8"/>
          <p:cNvGrpSpPr>
            <a:grpSpLocks noChangeAspect="1"/>
          </p:cNvGrpSpPr>
          <p:nvPr/>
        </p:nvGrpSpPr>
        <p:grpSpPr>
          <a:xfrm>
            <a:off x="5256830" y="2857935"/>
            <a:ext cx="3334478" cy="2560320"/>
            <a:chOff x="4572000" y="2438400"/>
            <a:chExt cx="4540250" cy="3486150"/>
          </a:xfrm>
        </p:grpSpPr>
        <p:pic>
          <p:nvPicPr>
            <p:cNvPr id="10" name="Picture 9" descr="V:\PROJECTS\DSI\SBIRT-MedRes\Graphics\MI STRATEGIES\FRAME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438400"/>
              <a:ext cx="454025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V:\PROJECTS\DSI\SBIRT-MedRes\Graphics\MI STRATEGIES\FRAMEWORK_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438400"/>
              <a:ext cx="2890838"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82968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dirty="0"/>
              <a:t>At what stage does a client consider the possibility of change?</a:t>
            </a:r>
          </a:p>
          <a:p>
            <a:pPr marL="514350" indent="-514350">
              <a:buFont typeface="+mj-lt"/>
              <a:buAutoNum type="alphaLcPeriod"/>
            </a:pPr>
            <a:r>
              <a:rPr lang="en-US" sz="3000" dirty="0"/>
              <a:t>Precontemplation</a:t>
            </a:r>
          </a:p>
          <a:p>
            <a:pPr marL="514350" indent="-514350">
              <a:buFont typeface="+mj-lt"/>
              <a:buAutoNum type="alphaLcPeriod"/>
            </a:pPr>
            <a:r>
              <a:rPr lang="en-US" sz="3000" dirty="0"/>
              <a:t>Contemplation</a:t>
            </a:r>
          </a:p>
          <a:p>
            <a:pPr marL="514350" indent="-514350">
              <a:buFont typeface="+mj-lt"/>
              <a:buAutoNum type="alphaLcPeriod"/>
            </a:pPr>
            <a:r>
              <a:rPr lang="en-US" sz="3000" dirty="0"/>
              <a:t>Preparation</a:t>
            </a:r>
          </a:p>
          <a:p>
            <a:pPr marL="514350" indent="-514350">
              <a:buFont typeface="+mj-lt"/>
              <a:buAutoNum type="alphaLcPeriod"/>
            </a:pPr>
            <a:r>
              <a:rPr lang="en-US" sz="3000" dirty="0"/>
              <a:t>Action</a:t>
            </a:r>
          </a:p>
          <a:p>
            <a:endParaRPr lang="en-US" dirty="0"/>
          </a:p>
        </p:txBody>
      </p:sp>
    </p:spTree>
    <p:extLst>
      <p:ext uri="{BB962C8B-B14F-4D97-AF65-F5344CB8AC3E}">
        <p14:creationId xmlns:p14="http://schemas.microsoft.com/office/powerpoint/2010/main" val="64430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dirty="0"/>
              <a:t>At what stage does a client consider the possibility of change?</a:t>
            </a:r>
          </a:p>
          <a:p>
            <a:pPr marL="514350" indent="-514350">
              <a:buFont typeface="+mj-lt"/>
              <a:buAutoNum type="alphaLcPeriod"/>
            </a:pPr>
            <a:r>
              <a:rPr lang="en-US" sz="3000" dirty="0"/>
              <a:t>Precontemplation</a:t>
            </a:r>
          </a:p>
          <a:p>
            <a:pPr marL="514350" indent="-514350">
              <a:buFont typeface="+mj-lt"/>
              <a:buAutoNum type="alphaLcPeriod"/>
            </a:pPr>
            <a:r>
              <a:rPr lang="en-US" sz="3000" dirty="0">
                <a:solidFill>
                  <a:srgbClr val="C00000"/>
                </a:solidFill>
              </a:rPr>
              <a:t>Contemplation</a:t>
            </a:r>
          </a:p>
          <a:p>
            <a:pPr marL="514350" indent="-514350">
              <a:buFont typeface="+mj-lt"/>
              <a:buAutoNum type="alphaLcPeriod"/>
            </a:pPr>
            <a:r>
              <a:rPr lang="en-US" sz="3000" dirty="0"/>
              <a:t>Preparation</a:t>
            </a:r>
          </a:p>
          <a:p>
            <a:pPr marL="514350" indent="-514350">
              <a:buFont typeface="+mj-lt"/>
              <a:buAutoNum type="alphaLcPeriod"/>
            </a:pPr>
            <a:r>
              <a:rPr lang="en-US" sz="3000" dirty="0"/>
              <a:t>Action</a:t>
            </a:r>
          </a:p>
          <a:p>
            <a:endParaRPr lang="en-US" dirty="0"/>
          </a:p>
        </p:txBody>
      </p:sp>
    </p:spTree>
    <p:extLst>
      <p:ext uri="{BB962C8B-B14F-4D97-AF65-F5344CB8AC3E}">
        <p14:creationId xmlns:p14="http://schemas.microsoft.com/office/powerpoint/2010/main" val="220576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6" name="Content Placeholder 1"/>
          <p:cNvSpPr>
            <a:spLocks noGrp="1"/>
          </p:cNvSpPr>
          <p:nvPr>
            <p:ph idx="1"/>
          </p:nvPr>
        </p:nvSpPr>
        <p:spPr>
          <a:xfrm>
            <a:off x="0" y="2514600"/>
            <a:ext cx="9144000" cy="609600"/>
          </a:xfrm>
        </p:spPr>
        <p:txBody>
          <a:bodyPr>
            <a:normAutofit lnSpcReduction="10000"/>
          </a:bodyPr>
          <a:lstStyle/>
          <a:p>
            <a:pPr marL="0" indent="0" algn="ctr">
              <a:buNone/>
            </a:pPr>
            <a:r>
              <a:rPr lang="en-US" sz="3600" i="1" dirty="0" smtClean="0">
                <a:solidFill>
                  <a:srgbClr val="C00000"/>
                </a:solidFill>
              </a:rPr>
              <a:t>“Readiness to change”</a:t>
            </a:r>
            <a:endParaRPr lang="en-US" sz="3600" i="1" dirty="0">
              <a:solidFill>
                <a:srgbClr val="C00000"/>
              </a:solidFill>
            </a:endParaRPr>
          </a:p>
        </p:txBody>
      </p:sp>
      <p:grpSp>
        <p:nvGrpSpPr>
          <p:cNvPr id="7" name="Group 6"/>
          <p:cNvGrpSpPr/>
          <p:nvPr/>
        </p:nvGrpSpPr>
        <p:grpSpPr>
          <a:xfrm>
            <a:off x="3253882" y="3200400"/>
            <a:ext cx="3654918" cy="2667000"/>
            <a:chOff x="3253882" y="3200400"/>
            <a:chExt cx="3654918" cy="2667000"/>
          </a:xfrm>
        </p:grpSpPr>
        <p:grpSp>
          <p:nvGrpSpPr>
            <p:cNvPr id="8" name="Group 7"/>
            <p:cNvGrpSpPr/>
            <p:nvPr/>
          </p:nvGrpSpPr>
          <p:grpSpPr>
            <a:xfrm>
              <a:off x="3253882" y="3776663"/>
              <a:ext cx="3654918" cy="2090737"/>
              <a:chOff x="3253882" y="3776663"/>
              <a:chExt cx="3654918" cy="2090737"/>
            </a:xfrm>
          </p:grpSpPr>
          <p:sp>
            <p:nvSpPr>
              <p:cNvPr id="10" name="TextBox 3"/>
              <p:cNvSpPr txBox="1">
                <a:spLocks noChangeArrowheads="1"/>
              </p:cNvSpPr>
              <p:nvPr/>
            </p:nvSpPr>
            <p:spPr bwMode="auto">
              <a:xfrm>
                <a:off x="4470400" y="3939901"/>
                <a:ext cx="243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F6228"/>
                  </a:buClr>
                  <a:buFont typeface="Wingdings" pitchFamily="2" charset="2"/>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Clr>
                    <a:srgbClr val="4F6228"/>
                  </a:buClr>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Tx/>
                  <a:buFontTx/>
                  <a:buNone/>
                </a:pPr>
                <a:r>
                  <a:rPr lang="en-US" altLang="en-US" sz="3600" dirty="0">
                    <a:latin typeface="+mn-lt"/>
                    <a:cs typeface="Calibri" panose="020F0502020204030204" pitchFamily="34" charset="0"/>
                  </a:rPr>
                  <a:t>State</a:t>
                </a:r>
              </a:p>
            </p:txBody>
          </p:sp>
          <p:sp>
            <p:nvSpPr>
              <p:cNvPr id="11" name="TextBox 7"/>
              <p:cNvSpPr txBox="1">
                <a:spLocks noChangeArrowheads="1"/>
              </p:cNvSpPr>
              <p:nvPr/>
            </p:nvSpPr>
            <p:spPr bwMode="auto">
              <a:xfrm>
                <a:off x="4470400" y="5108861"/>
                <a:ext cx="243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F6228"/>
                  </a:buClr>
                  <a:buFont typeface="Wingdings" pitchFamily="2" charset="2"/>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Clr>
                    <a:srgbClr val="4F6228"/>
                  </a:buClr>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Tx/>
                  <a:buFontTx/>
                  <a:buNone/>
                </a:pPr>
                <a:r>
                  <a:rPr lang="en-US" altLang="en-US" sz="3600" dirty="0">
                    <a:latin typeface="+mn-lt"/>
                    <a:cs typeface="Calibri" panose="020F0502020204030204" pitchFamily="34" charset="0"/>
                  </a:rPr>
                  <a:t>Trait</a:t>
                </a:r>
              </a:p>
            </p:txBody>
          </p:sp>
          <p:grpSp>
            <p:nvGrpSpPr>
              <p:cNvPr id="12" name="Group 11"/>
              <p:cNvGrpSpPr/>
              <p:nvPr/>
            </p:nvGrpSpPr>
            <p:grpSpPr>
              <a:xfrm>
                <a:off x="3253882" y="3776663"/>
                <a:ext cx="1122626" cy="2090737"/>
                <a:chOff x="3253882" y="3776663"/>
                <a:chExt cx="1122626" cy="2090737"/>
              </a:xfrm>
            </p:grpSpPr>
            <p:sp>
              <p:nvSpPr>
                <p:cNvPr id="13" name="Rectangle 12"/>
                <p:cNvSpPr/>
                <p:nvPr/>
              </p:nvSpPr>
              <p:spPr>
                <a:xfrm>
                  <a:off x="3530600" y="3776663"/>
                  <a:ext cx="620713" cy="620712"/>
                </a:xfrm>
                <a:prstGeom prst="rect">
                  <a:avLst/>
                </a:prstGeom>
                <a:solidFill>
                  <a:srgbClr val="F9F3DD"/>
                </a:solidFill>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p>
              </p:txBody>
            </p:sp>
            <p:sp>
              <p:nvSpPr>
                <p:cNvPr id="14" name="Rectangle 13"/>
                <p:cNvSpPr/>
                <p:nvPr/>
              </p:nvSpPr>
              <p:spPr>
                <a:xfrm>
                  <a:off x="3505200" y="4973638"/>
                  <a:ext cx="620713" cy="619125"/>
                </a:xfrm>
                <a:prstGeom prst="rect">
                  <a:avLst/>
                </a:prstGeom>
                <a:solidFill>
                  <a:srgbClr val="F9F3DD"/>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15" name="Multiply 14"/>
                <p:cNvSpPr/>
                <p:nvPr/>
              </p:nvSpPr>
              <p:spPr>
                <a:xfrm>
                  <a:off x="3253882" y="4744774"/>
                  <a:ext cx="1122626" cy="1122626"/>
                </a:xfrm>
                <a:prstGeom prst="mathMultiply">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grpSp>
        </p:grpSp>
        <p:pic>
          <p:nvPicPr>
            <p:cNvPr id="9" name="Picture 5" descr="V:\PROJECTS\DSI\SBIRT-MedRes\Graphics\MI STRATEGIES\CHE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363" y="3200400"/>
              <a:ext cx="12287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80145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2286002"/>
            <a:ext cx="7704667" cy="1981200"/>
          </a:xfrm>
        </p:spPr>
        <p:txBody>
          <a:bodyPr>
            <a:normAutofit/>
          </a:bodyPr>
          <a:lstStyle/>
          <a:p>
            <a:r>
              <a:rPr lang="en-US" altLang="en-US" sz="4400" dirty="0" smtClean="0">
                <a:latin typeface="Calibri" panose="020F0502020204030204" pitchFamily="34" charset="0"/>
              </a:rPr>
              <a:t>Change Talk</a:t>
            </a:r>
            <a:endParaRPr lang="en-US" sz="4400" dirty="0">
              <a:latin typeface="Calibri" panose="020F0502020204030204" pitchFamily="34" charset="0"/>
            </a:endParaRPr>
          </a:p>
        </p:txBody>
      </p:sp>
    </p:spTree>
    <p:extLst>
      <p:ext uri="{BB962C8B-B14F-4D97-AF65-F5344CB8AC3E}">
        <p14:creationId xmlns:p14="http://schemas.microsoft.com/office/powerpoint/2010/main" val="1983451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Change Talk</a:t>
            </a:r>
            <a:endParaRPr lang="en-US" dirty="0"/>
          </a:p>
        </p:txBody>
      </p:sp>
      <p:sp>
        <p:nvSpPr>
          <p:cNvPr id="3" name="Content Placeholder 2"/>
          <p:cNvSpPr>
            <a:spLocks noGrp="1"/>
          </p:cNvSpPr>
          <p:nvPr>
            <p:ph idx="1"/>
          </p:nvPr>
        </p:nvSpPr>
        <p:spPr>
          <a:xfrm>
            <a:off x="982134" y="2408218"/>
            <a:ext cx="7704667" cy="3544019"/>
          </a:xfrm>
        </p:spPr>
        <p:txBody>
          <a:bodyPr>
            <a:normAutofit/>
          </a:bodyPr>
          <a:lstStyle/>
          <a:p>
            <a:pPr marL="0" indent="0">
              <a:buNone/>
            </a:pPr>
            <a:r>
              <a:rPr lang="en-US" sz="3200" dirty="0"/>
              <a:t>Change talk is at the heart of MI. Through our conversations, we </a:t>
            </a:r>
            <a:r>
              <a:rPr lang="en-US" sz="3200" dirty="0" smtClean="0"/>
              <a:t>elicit: </a:t>
            </a:r>
            <a:endParaRPr lang="en-US" sz="3200" dirty="0"/>
          </a:p>
          <a:p>
            <a:pPr marL="341313" indent="-341313">
              <a:buClr>
                <a:schemeClr val="tx1"/>
              </a:buClr>
            </a:pPr>
            <a:r>
              <a:rPr lang="en-US" sz="2800" b="1" dirty="0">
                <a:solidFill>
                  <a:srgbClr val="C00000"/>
                </a:solidFill>
              </a:rPr>
              <a:t>D</a:t>
            </a:r>
            <a:r>
              <a:rPr lang="en-US" sz="2800" dirty="0"/>
              <a:t>esire – I wish/want to…</a:t>
            </a:r>
          </a:p>
          <a:p>
            <a:pPr marL="341313" indent="-341313">
              <a:buClr>
                <a:schemeClr val="tx1"/>
              </a:buClr>
            </a:pPr>
            <a:r>
              <a:rPr lang="en-US" sz="2800" b="1" dirty="0">
                <a:solidFill>
                  <a:srgbClr val="C00000"/>
                </a:solidFill>
              </a:rPr>
              <a:t>A</a:t>
            </a:r>
            <a:r>
              <a:rPr lang="en-US" sz="2800" dirty="0"/>
              <a:t>bility – I can/could…</a:t>
            </a:r>
          </a:p>
          <a:p>
            <a:pPr marL="341313" indent="-341313">
              <a:buClr>
                <a:schemeClr val="tx1"/>
              </a:buClr>
            </a:pPr>
            <a:r>
              <a:rPr lang="en-US" sz="2800" b="1" dirty="0">
                <a:solidFill>
                  <a:srgbClr val="C00000"/>
                </a:solidFill>
              </a:rPr>
              <a:t>R</a:t>
            </a:r>
            <a:r>
              <a:rPr lang="en-US" sz="2800" dirty="0"/>
              <a:t>easons – It’s important because…</a:t>
            </a:r>
          </a:p>
          <a:p>
            <a:pPr marL="341313" indent="-341313">
              <a:buClr>
                <a:schemeClr val="tx1"/>
              </a:buClr>
            </a:pPr>
            <a:r>
              <a:rPr lang="en-US" sz="2800" b="1" dirty="0">
                <a:solidFill>
                  <a:srgbClr val="C00000"/>
                </a:solidFill>
              </a:rPr>
              <a:t>N</a:t>
            </a:r>
            <a:r>
              <a:rPr lang="en-US" sz="2800" dirty="0"/>
              <a:t>eed – I have to</a:t>
            </a:r>
            <a:r>
              <a:rPr lang="en-US" sz="2800" dirty="0" smtClean="0"/>
              <a:t>…</a:t>
            </a:r>
            <a:endParaRPr lang="en-US" sz="2800" dirty="0"/>
          </a:p>
        </p:txBody>
      </p:sp>
    </p:spTree>
    <p:extLst>
      <p:ext uri="{BB962C8B-B14F-4D97-AF65-F5344CB8AC3E}">
        <p14:creationId xmlns:p14="http://schemas.microsoft.com/office/powerpoint/2010/main" val="53865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Change Talk?</a:t>
            </a:r>
            <a:endParaRPr lang="en-US" dirty="0"/>
          </a:p>
        </p:txBody>
      </p:sp>
      <p:sp>
        <p:nvSpPr>
          <p:cNvPr id="3" name="Content Placeholder 2"/>
          <p:cNvSpPr>
            <a:spLocks noGrp="1"/>
          </p:cNvSpPr>
          <p:nvPr>
            <p:ph idx="1"/>
          </p:nvPr>
        </p:nvSpPr>
        <p:spPr>
          <a:xfrm>
            <a:off x="982134" y="1864746"/>
            <a:ext cx="6086881" cy="2830346"/>
          </a:xfrm>
        </p:spPr>
        <p:txBody>
          <a:bodyPr/>
          <a:lstStyle/>
          <a:p>
            <a:pPr marL="0" indent="0">
              <a:spcBef>
                <a:spcPts val="0"/>
              </a:spcBef>
              <a:spcAft>
                <a:spcPts val="1200"/>
              </a:spcAft>
              <a:buNone/>
            </a:pPr>
            <a:r>
              <a:rPr lang="en-US" sz="3200" dirty="0"/>
              <a:t>Change talk</a:t>
            </a:r>
          </a:p>
          <a:p>
            <a:pPr>
              <a:spcBef>
                <a:spcPts val="0"/>
              </a:spcBef>
              <a:spcAft>
                <a:spcPts val="1200"/>
              </a:spcAft>
            </a:pPr>
            <a:r>
              <a:rPr lang="en-US" sz="2800" dirty="0"/>
              <a:t>Client expresses motivation to change</a:t>
            </a:r>
          </a:p>
          <a:p>
            <a:pPr>
              <a:spcBef>
                <a:spcPts val="0"/>
              </a:spcBef>
              <a:spcAft>
                <a:spcPts val="1200"/>
              </a:spcAft>
            </a:pPr>
            <a:r>
              <a:rPr lang="en-US" sz="2800" dirty="0" smtClean="0"/>
              <a:t>Example</a:t>
            </a:r>
            <a:endParaRPr lang="en-US" dirty="0"/>
          </a:p>
        </p:txBody>
      </p:sp>
      <p:grpSp>
        <p:nvGrpSpPr>
          <p:cNvPr id="4" name="Group 3"/>
          <p:cNvGrpSpPr/>
          <p:nvPr/>
        </p:nvGrpSpPr>
        <p:grpSpPr>
          <a:xfrm>
            <a:off x="2227718" y="3845946"/>
            <a:ext cx="5565191" cy="2453062"/>
            <a:chOff x="785573" y="4418452"/>
            <a:chExt cx="5565191" cy="2453062"/>
          </a:xfrm>
        </p:grpSpPr>
        <p:sp>
          <p:nvSpPr>
            <p:cNvPr id="5" name="Rounded Rectangular Callout 4"/>
            <p:cNvSpPr>
              <a:spLocks noChangeAspect="1"/>
            </p:cNvSpPr>
            <p:nvPr/>
          </p:nvSpPr>
          <p:spPr>
            <a:xfrm>
              <a:off x="2967485" y="4418452"/>
              <a:ext cx="3383279" cy="1737360"/>
            </a:xfrm>
            <a:prstGeom prst="wedgeRoundRectCallout">
              <a:avLst>
                <a:gd name="adj1" fmla="val -68401"/>
                <a:gd name="adj2" fmla="val -9921"/>
                <a:gd name="adj3" fmla="val 16667"/>
              </a:avLst>
            </a:prstGeom>
          </p:spPr>
          <p:style>
            <a:lnRef idx="0">
              <a:schemeClr val="accent1"/>
            </a:lnRef>
            <a:fillRef idx="3">
              <a:schemeClr val="accent1"/>
            </a:fillRef>
            <a:effectRef idx="3">
              <a:schemeClr val="accent1"/>
            </a:effectRef>
            <a:fontRef idx="minor">
              <a:schemeClr val="lt1"/>
            </a:fontRef>
          </p:style>
          <p:txBody>
            <a:bodyPr anchor="ctr"/>
            <a:lstStyle/>
            <a:p>
              <a:pPr algn="ctr">
                <a:buFont typeface="Wingdings" pitchFamily="2" charset="2"/>
                <a:buNone/>
                <a:defRPr/>
              </a:pPr>
              <a:r>
                <a:rPr lang="en-US" sz="2000" b="1" dirty="0">
                  <a:solidFill>
                    <a:schemeClr val="tx1"/>
                  </a:solidFill>
                  <a:latin typeface="Century Gothic" panose="020B0502020202020204" pitchFamily="34" charset="0"/>
                </a:rPr>
                <a:t>“I wish I </a:t>
              </a:r>
              <a:r>
                <a:rPr lang="en-US" sz="2000" b="1" dirty="0" smtClean="0">
                  <a:solidFill>
                    <a:schemeClr val="tx1"/>
                  </a:solidFill>
                  <a:latin typeface="Century Gothic" panose="020B0502020202020204" pitchFamily="34" charset="0"/>
                </a:rPr>
                <a:t>could quit smoking because it’s a really bad example for my kids and the cost is killing me!”</a:t>
              </a:r>
              <a:endParaRPr lang="en-US" sz="2000" b="1" dirty="0">
                <a:solidFill>
                  <a:schemeClr val="tx1"/>
                </a:solidFill>
                <a:latin typeface="Century Gothic" panose="020B0502020202020204" pitchFamily="34" charset="0"/>
              </a:endParaRPr>
            </a:p>
          </p:txBody>
        </p:sp>
        <p:pic>
          <p:nvPicPr>
            <p:cNvPr id="6" name="Picture 7" descr="\\hq-nas02\imc\PROJECTS\DSI\SBIRT-MedRes\Graphics\MI STRATEGIES\1663824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73" y="4676954"/>
              <a:ext cx="1835562"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96966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Talk</a:t>
            </a:r>
            <a:endParaRPr lang="en-US" dirty="0"/>
          </a:p>
        </p:txBody>
      </p:sp>
      <p:sp>
        <p:nvSpPr>
          <p:cNvPr id="3" name="Content Placeholder 2"/>
          <p:cNvSpPr>
            <a:spLocks noGrp="1"/>
          </p:cNvSpPr>
          <p:nvPr>
            <p:ph idx="1"/>
          </p:nvPr>
        </p:nvSpPr>
        <p:spPr/>
        <p:txBody>
          <a:bodyPr>
            <a:normAutofit lnSpcReduction="10000"/>
          </a:bodyPr>
          <a:lstStyle/>
          <a:p>
            <a:pPr marL="0" indent="0">
              <a:lnSpc>
                <a:spcPct val="100000"/>
              </a:lnSpc>
              <a:buNone/>
            </a:pPr>
            <a:r>
              <a:rPr lang="en-US" sz="3200" dirty="0"/>
              <a:t>As change talk emerges, affirm and </a:t>
            </a:r>
            <a:r>
              <a:rPr lang="en-US" sz="3200" dirty="0" smtClean="0"/>
              <a:t/>
            </a:r>
            <a:br>
              <a:rPr lang="en-US" sz="3200" dirty="0" smtClean="0"/>
            </a:br>
            <a:r>
              <a:rPr lang="en-US" sz="3200" dirty="0" smtClean="0"/>
              <a:t>reinforce it.</a:t>
            </a:r>
            <a:endParaRPr lang="en-US" sz="3200" dirty="0"/>
          </a:p>
          <a:p>
            <a:pPr>
              <a:lnSpc>
                <a:spcPct val="100000"/>
              </a:lnSpc>
              <a:buFont typeface="Arial" panose="020B0604020202020204" pitchFamily="34" charset="0"/>
              <a:buChar char="•"/>
            </a:pPr>
            <a:r>
              <a:rPr lang="en-US" sz="2800" dirty="0"/>
              <a:t>Reflect and summarize consequences of the behavior identified by the </a:t>
            </a:r>
            <a:r>
              <a:rPr lang="en-US" sz="2800" dirty="0" smtClean="0"/>
              <a:t>client</a:t>
            </a:r>
            <a:endParaRPr lang="en-US" sz="2800" dirty="0"/>
          </a:p>
          <a:p>
            <a:pPr>
              <a:lnSpc>
                <a:spcPct val="100000"/>
              </a:lnSpc>
            </a:pPr>
            <a:r>
              <a:rPr lang="en-US" sz="2800" dirty="0"/>
              <a:t>Example: </a:t>
            </a:r>
            <a:r>
              <a:rPr lang="en-US" sz="2800" i="1" dirty="0"/>
              <a:t>“</a:t>
            </a:r>
            <a:r>
              <a:rPr lang="en-US" sz="2800" i="1" dirty="0" smtClean="0"/>
              <a:t>You’re </a:t>
            </a:r>
            <a:r>
              <a:rPr lang="en-US" sz="2800" i="1" dirty="0"/>
              <a:t>quite concerned about the effects your smoking may be having on your family. Being a good parent is important to you.”</a:t>
            </a:r>
            <a:endParaRPr lang="en-US" sz="2800" dirty="0"/>
          </a:p>
          <a:p>
            <a:pPr marL="0" indent="0">
              <a:buNone/>
            </a:pPr>
            <a:endParaRPr lang="en-US" dirty="0"/>
          </a:p>
        </p:txBody>
      </p:sp>
    </p:spTree>
    <p:extLst>
      <p:ext uri="{BB962C8B-B14F-4D97-AF65-F5344CB8AC3E}">
        <p14:creationId xmlns:p14="http://schemas.microsoft.com/office/powerpoint/2010/main" val="4056963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982134" y="2355005"/>
            <a:ext cx="7704667" cy="3933647"/>
          </a:xfrm>
        </p:spPr>
        <p:txBody>
          <a:bodyPr>
            <a:normAutofit fontScale="70000" lnSpcReduction="20000"/>
          </a:bodyPr>
          <a:lstStyle/>
          <a:p>
            <a:pPr marL="0" indent="0">
              <a:lnSpc>
                <a:spcPct val="120000"/>
              </a:lnSpc>
              <a:spcBef>
                <a:spcPts val="0"/>
              </a:spcBef>
              <a:spcAft>
                <a:spcPts val="1200"/>
              </a:spcAft>
              <a:buNone/>
            </a:pPr>
            <a:r>
              <a:rPr lang="en-US" sz="4600" dirty="0"/>
              <a:t>Identify the change talk statement(s):</a:t>
            </a:r>
          </a:p>
          <a:p>
            <a:pPr marL="514350" indent="-514350">
              <a:lnSpc>
                <a:spcPct val="110000"/>
              </a:lnSpc>
              <a:spcBef>
                <a:spcPts val="0"/>
              </a:spcBef>
              <a:spcAft>
                <a:spcPts val="1200"/>
              </a:spcAft>
              <a:buFont typeface="+mj-lt"/>
              <a:buAutoNum type="alphaLcPeriod"/>
            </a:pPr>
            <a:r>
              <a:rPr lang="en-US" sz="3700" dirty="0"/>
              <a:t>I have to cut down on my drinking so I can make it to work on time.</a:t>
            </a:r>
          </a:p>
          <a:p>
            <a:pPr marL="514350" indent="-514350">
              <a:lnSpc>
                <a:spcPct val="110000"/>
              </a:lnSpc>
              <a:spcBef>
                <a:spcPts val="0"/>
              </a:spcBef>
              <a:spcAft>
                <a:spcPts val="1200"/>
              </a:spcAft>
              <a:buFont typeface="+mj-lt"/>
              <a:buAutoNum type="alphaLcPeriod"/>
            </a:pPr>
            <a:r>
              <a:rPr lang="en-US" sz="3700" dirty="0"/>
              <a:t>My spouse wants me to lose weight.</a:t>
            </a:r>
          </a:p>
          <a:p>
            <a:pPr marL="514350" indent="-514350">
              <a:lnSpc>
                <a:spcPct val="110000"/>
              </a:lnSpc>
              <a:spcBef>
                <a:spcPts val="0"/>
              </a:spcBef>
              <a:spcAft>
                <a:spcPts val="1200"/>
              </a:spcAft>
              <a:buFont typeface="+mj-lt"/>
              <a:buAutoNum type="alphaLcPeriod"/>
            </a:pPr>
            <a:r>
              <a:rPr lang="en-US" sz="3700" dirty="0"/>
              <a:t>The doctor thinks it is important for me to lower my cholesterol.</a:t>
            </a:r>
          </a:p>
          <a:p>
            <a:pPr marL="514350" indent="-514350">
              <a:lnSpc>
                <a:spcPct val="110000"/>
              </a:lnSpc>
              <a:spcBef>
                <a:spcPts val="0"/>
              </a:spcBef>
              <a:spcAft>
                <a:spcPts val="1200"/>
              </a:spcAft>
              <a:buFont typeface="+mj-lt"/>
              <a:buAutoNum type="alphaLcPeriod"/>
            </a:pPr>
            <a:r>
              <a:rPr lang="en-US" sz="3700" dirty="0"/>
              <a:t>I want to stop taking my pain meds, but the pain won’t go away. </a:t>
            </a:r>
          </a:p>
          <a:p>
            <a:endParaRPr lang="en-US" dirty="0"/>
          </a:p>
        </p:txBody>
      </p:sp>
    </p:spTree>
    <p:extLst>
      <p:ext uri="{BB962C8B-B14F-4D97-AF65-F5344CB8AC3E}">
        <p14:creationId xmlns:p14="http://schemas.microsoft.com/office/powerpoint/2010/main" val="673291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982134" y="2355005"/>
            <a:ext cx="7704667" cy="3933647"/>
          </a:xfrm>
        </p:spPr>
        <p:txBody>
          <a:bodyPr>
            <a:normAutofit fontScale="70000" lnSpcReduction="20000"/>
          </a:bodyPr>
          <a:lstStyle/>
          <a:p>
            <a:pPr marL="0" indent="0">
              <a:lnSpc>
                <a:spcPct val="120000"/>
              </a:lnSpc>
              <a:spcBef>
                <a:spcPts val="0"/>
              </a:spcBef>
              <a:spcAft>
                <a:spcPts val="1200"/>
              </a:spcAft>
              <a:buNone/>
            </a:pPr>
            <a:r>
              <a:rPr lang="en-US" sz="4600" dirty="0"/>
              <a:t>Identify the change talk statement(s):</a:t>
            </a:r>
          </a:p>
          <a:p>
            <a:pPr marL="514350" indent="-514350">
              <a:lnSpc>
                <a:spcPct val="110000"/>
              </a:lnSpc>
              <a:spcBef>
                <a:spcPts val="0"/>
              </a:spcBef>
              <a:spcAft>
                <a:spcPts val="1200"/>
              </a:spcAft>
              <a:buFont typeface="+mj-lt"/>
              <a:buAutoNum type="alphaLcPeriod"/>
            </a:pPr>
            <a:r>
              <a:rPr lang="en-US" sz="3700" dirty="0">
                <a:solidFill>
                  <a:srgbClr val="C00000"/>
                </a:solidFill>
              </a:rPr>
              <a:t>I have to cut down on my drinking so I can make it to work on time.</a:t>
            </a:r>
          </a:p>
          <a:p>
            <a:pPr marL="514350" indent="-514350">
              <a:lnSpc>
                <a:spcPct val="110000"/>
              </a:lnSpc>
              <a:spcBef>
                <a:spcPts val="0"/>
              </a:spcBef>
              <a:spcAft>
                <a:spcPts val="1200"/>
              </a:spcAft>
              <a:buFont typeface="+mj-lt"/>
              <a:buAutoNum type="alphaLcPeriod"/>
            </a:pPr>
            <a:r>
              <a:rPr lang="en-US" sz="3700" dirty="0"/>
              <a:t>My spouse wants me to lose weight.</a:t>
            </a:r>
          </a:p>
          <a:p>
            <a:pPr marL="514350" indent="-514350">
              <a:lnSpc>
                <a:spcPct val="110000"/>
              </a:lnSpc>
              <a:spcBef>
                <a:spcPts val="0"/>
              </a:spcBef>
              <a:spcAft>
                <a:spcPts val="1200"/>
              </a:spcAft>
              <a:buFont typeface="+mj-lt"/>
              <a:buAutoNum type="alphaLcPeriod"/>
            </a:pPr>
            <a:r>
              <a:rPr lang="en-US" sz="3700" dirty="0"/>
              <a:t>The doctor thinks it is important for me to lower my cholesterol.</a:t>
            </a:r>
          </a:p>
          <a:p>
            <a:pPr marL="514350" indent="-514350">
              <a:lnSpc>
                <a:spcPct val="110000"/>
              </a:lnSpc>
              <a:spcBef>
                <a:spcPts val="0"/>
              </a:spcBef>
              <a:spcAft>
                <a:spcPts val="1200"/>
              </a:spcAft>
              <a:buFont typeface="+mj-lt"/>
              <a:buAutoNum type="alphaLcPeriod"/>
            </a:pPr>
            <a:r>
              <a:rPr lang="en-US" sz="3700" dirty="0"/>
              <a:t>I want to stop taking my pain meds, but the pain won’t go away. </a:t>
            </a:r>
          </a:p>
          <a:p>
            <a:endParaRPr lang="en-US" dirty="0"/>
          </a:p>
        </p:txBody>
      </p:sp>
    </p:spTree>
    <p:extLst>
      <p:ext uri="{BB962C8B-B14F-4D97-AF65-F5344CB8AC3E}">
        <p14:creationId xmlns:p14="http://schemas.microsoft.com/office/powerpoint/2010/main" val="87406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982134" y="2372536"/>
            <a:ext cx="7704667" cy="3485823"/>
          </a:xfrm>
        </p:spPr>
        <p:txBody>
          <a:bodyPr>
            <a:normAutofit/>
          </a:bodyPr>
          <a:lstStyle/>
          <a:p>
            <a:pPr marL="0" indent="0">
              <a:spcBef>
                <a:spcPts val="0"/>
              </a:spcBef>
              <a:spcAft>
                <a:spcPts val="600"/>
              </a:spcAft>
              <a:buNone/>
            </a:pPr>
            <a:r>
              <a:rPr lang="en-US" sz="3200" dirty="0"/>
              <a:t>At the end of the session, you will be able </a:t>
            </a:r>
            <a:r>
              <a:rPr lang="en-US" sz="3200" dirty="0" smtClean="0"/>
              <a:t>to:</a:t>
            </a:r>
          </a:p>
          <a:p>
            <a:pPr marL="457200" indent="-457200">
              <a:spcBef>
                <a:spcPts val="0"/>
              </a:spcBef>
              <a:spcAft>
                <a:spcPts val="600"/>
              </a:spcAft>
              <a:buAutoNum type="arabicPeriod"/>
            </a:pPr>
            <a:r>
              <a:rPr lang="en-US" sz="2700" dirty="0" smtClean="0"/>
              <a:t>Describe the stages of change.</a:t>
            </a:r>
          </a:p>
          <a:p>
            <a:pPr marL="457200" indent="-457200">
              <a:spcBef>
                <a:spcPts val="0"/>
              </a:spcBef>
              <a:spcAft>
                <a:spcPts val="600"/>
              </a:spcAft>
              <a:buAutoNum type="arabicPeriod"/>
            </a:pPr>
            <a:r>
              <a:rPr lang="en-US" sz="2700" dirty="0" smtClean="0"/>
              <a:t>Demonstrate </a:t>
            </a:r>
            <a:r>
              <a:rPr lang="en-US" sz="2700" dirty="0"/>
              <a:t>at least two methods to elicit </a:t>
            </a:r>
            <a:r>
              <a:rPr lang="en-US" sz="2700" dirty="0" smtClean="0"/>
              <a:t/>
            </a:r>
            <a:br>
              <a:rPr lang="en-US" sz="2700" dirty="0" smtClean="0"/>
            </a:br>
            <a:r>
              <a:rPr lang="en-US" sz="2700" dirty="0" smtClean="0"/>
              <a:t>change talk.</a:t>
            </a:r>
          </a:p>
          <a:p>
            <a:pPr marL="457200" indent="-457200">
              <a:spcBef>
                <a:spcPts val="0"/>
              </a:spcBef>
              <a:spcAft>
                <a:spcPts val="600"/>
              </a:spcAft>
              <a:buAutoNum type="arabicPeriod"/>
            </a:pPr>
            <a:r>
              <a:rPr lang="en-US" sz="2700" dirty="0" smtClean="0"/>
              <a:t>Use </a:t>
            </a:r>
            <a:r>
              <a:rPr lang="en-US" sz="2700" dirty="0"/>
              <a:t>a decisional balance and readiness </a:t>
            </a:r>
            <a:r>
              <a:rPr lang="en-US" sz="2700" dirty="0" smtClean="0"/>
              <a:t>ruler.</a:t>
            </a:r>
          </a:p>
          <a:p>
            <a:pPr marL="457200" indent="-457200">
              <a:spcBef>
                <a:spcPts val="0"/>
              </a:spcBef>
              <a:spcAft>
                <a:spcPts val="600"/>
              </a:spcAft>
              <a:buAutoNum type="arabicPeriod"/>
            </a:pPr>
            <a:r>
              <a:rPr lang="en-US" sz="2700" dirty="0" smtClean="0"/>
              <a:t>Describe </a:t>
            </a:r>
            <a:r>
              <a:rPr lang="en-US" sz="2700" dirty="0"/>
              <a:t>an overarching motivational interviewing (MI) strategy effective in Brief </a:t>
            </a:r>
            <a:r>
              <a:rPr lang="en-US" sz="2700" dirty="0" smtClean="0"/>
              <a:t>Intervention.</a:t>
            </a:r>
            <a:endParaRPr lang="en-US" sz="2700" dirty="0"/>
          </a:p>
        </p:txBody>
      </p:sp>
    </p:spTree>
    <p:extLst>
      <p:ext uri="{BB962C8B-B14F-4D97-AF65-F5344CB8AC3E}">
        <p14:creationId xmlns:p14="http://schemas.microsoft.com/office/powerpoint/2010/main" val="1789623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2286002"/>
            <a:ext cx="7704667" cy="1981200"/>
          </a:xfrm>
        </p:spPr>
        <p:txBody>
          <a:bodyPr>
            <a:normAutofit/>
          </a:bodyPr>
          <a:lstStyle/>
          <a:p>
            <a:r>
              <a:rPr lang="en-US" altLang="en-US" sz="4400" dirty="0" smtClean="0">
                <a:latin typeface="Calibri" panose="020F0502020204030204" pitchFamily="34" charset="0"/>
              </a:rPr>
              <a:t>MI Strategies</a:t>
            </a:r>
            <a:endParaRPr lang="en-US" sz="4400" dirty="0">
              <a:latin typeface="Calibri" panose="020F0502020204030204" pitchFamily="34" charset="0"/>
            </a:endParaRPr>
          </a:p>
        </p:txBody>
      </p:sp>
    </p:spTree>
    <p:extLst>
      <p:ext uri="{BB962C8B-B14F-4D97-AF65-F5344CB8AC3E}">
        <p14:creationId xmlns:p14="http://schemas.microsoft.com/office/powerpoint/2010/main" val="917573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in Brief Intervention</a:t>
            </a:r>
            <a:endParaRPr lang="en-US" dirty="0"/>
          </a:p>
        </p:txBody>
      </p:sp>
      <p:sp>
        <p:nvSpPr>
          <p:cNvPr id="3" name="Content Placeholder 2"/>
          <p:cNvSpPr>
            <a:spLocks noGrp="1"/>
          </p:cNvSpPr>
          <p:nvPr>
            <p:ph idx="1"/>
          </p:nvPr>
        </p:nvSpPr>
        <p:spPr>
          <a:xfrm>
            <a:off x="982135" y="2666999"/>
            <a:ext cx="3598491" cy="3630283"/>
          </a:xfrm>
        </p:spPr>
        <p:txBody>
          <a:bodyPr>
            <a:normAutofit/>
          </a:bodyPr>
          <a:lstStyle/>
          <a:p>
            <a:pPr>
              <a:spcBef>
                <a:spcPts val="0"/>
              </a:spcBef>
              <a:spcAft>
                <a:spcPts val="4200"/>
              </a:spcAft>
            </a:pPr>
            <a:r>
              <a:rPr lang="en-US" sz="3000" dirty="0"/>
              <a:t>Decisional balance</a:t>
            </a:r>
          </a:p>
          <a:p>
            <a:pPr>
              <a:spcBef>
                <a:spcPts val="0"/>
              </a:spcBef>
              <a:spcAft>
                <a:spcPts val="4200"/>
              </a:spcAft>
            </a:pPr>
            <a:r>
              <a:rPr lang="en-US" sz="3000" dirty="0"/>
              <a:t>Readiness ruler</a:t>
            </a:r>
          </a:p>
          <a:p>
            <a:pPr>
              <a:spcBef>
                <a:spcPts val="0"/>
              </a:spcBef>
              <a:spcAft>
                <a:spcPts val="4200"/>
              </a:spcAft>
            </a:pPr>
            <a:r>
              <a:rPr lang="en-US" sz="3000" dirty="0"/>
              <a:t>Personalized reflective discussion</a:t>
            </a:r>
          </a:p>
          <a:p>
            <a:endParaRPr lang="en-US" dirty="0"/>
          </a:p>
        </p:txBody>
      </p:sp>
      <p:grpSp>
        <p:nvGrpSpPr>
          <p:cNvPr id="4" name="Group 3"/>
          <p:cNvGrpSpPr>
            <a:grpSpLocks noChangeAspect="1"/>
          </p:cNvGrpSpPr>
          <p:nvPr/>
        </p:nvGrpSpPr>
        <p:grpSpPr>
          <a:xfrm>
            <a:off x="4834467" y="2438401"/>
            <a:ext cx="3727744" cy="3200400"/>
            <a:chOff x="4038600" y="2361956"/>
            <a:chExt cx="4410075" cy="3786205"/>
          </a:xfrm>
        </p:grpSpPr>
        <p:pic>
          <p:nvPicPr>
            <p:cNvPr id="5" name="Picture 7" descr="\\hq-nas02\imc\PROJECTS\DSI\SBIRT-MedRes\Graphics\MI STRATEGIES\16171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361956"/>
              <a:ext cx="2800350" cy="1870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8" descr="\\hq-nas02\imc\PROJECTS\DSI\SBIRT-MedRes\Graphics\MI STRATEGIES\1225793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3722461"/>
              <a:ext cx="1609725" cy="24257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 name="Picture 9" descr="\\hq-nas02\imc\PROJECTS\DSI\SBIRT-MedRes\Graphics\MI STRATEGIES\941662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8325" y="4232031"/>
              <a:ext cx="2800350" cy="1870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3588853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Decisional Balance</a:t>
            </a:r>
            <a:endParaRPr lang="en-US" dirty="0"/>
          </a:p>
        </p:txBody>
      </p:sp>
      <p:sp>
        <p:nvSpPr>
          <p:cNvPr id="3" name="Content Placeholder 2"/>
          <p:cNvSpPr>
            <a:spLocks noGrp="1"/>
          </p:cNvSpPr>
          <p:nvPr>
            <p:ph idx="1"/>
          </p:nvPr>
        </p:nvSpPr>
        <p:spPr>
          <a:xfrm>
            <a:off x="982134" y="2667000"/>
            <a:ext cx="4231704" cy="3332816"/>
          </a:xfrm>
        </p:spPr>
        <p:txBody>
          <a:bodyPr/>
          <a:lstStyle/>
          <a:p>
            <a:pPr>
              <a:spcAft>
                <a:spcPts val="1200"/>
              </a:spcAft>
            </a:pPr>
            <a:r>
              <a:rPr lang="en-US" altLang="en-US" sz="3000" dirty="0"/>
              <a:t>Highlights the individual’s </a:t>
            </a:r>
            <a:r>
              <a:rPr lang="en-US" altLang="en-US" sz="3000" dirty="0" smtClean="0"/>
              <a:t>ambivalence (</a:t>
            </a:r>
            <a:r>
              <a:rPr lang="en-US" altLang="en-US" sz="3000" dirty="0"/>
              <a:t>maintaining versus changing a behavior)</a:t>
            </a:r>
          </a:p>
          <a:p>
            <a:pPr>
              <a:spcAft>
                <a:spcPts val="1200"/>
              </a:spcAft>
            </a:pPr>
            <a:r>
              <a:rPr lang="en-US" altLang="en-US" sz="3000" dirty="0"/>
              <a:t>Leverages the costs versus the benefits</a:t>
            </a:r>
          </a:p>
          <a:p>
            <a:endParaRPr lang="en-US" dirty="0"/>
          </a:p>
        </p:txBody>
      </p:sp>
      <p:grpSp>
        <p:nvGrpSpPr>
          <p:cNvPr id="4" name="Group 3"/>
          <p:cNvGrpSpPr>
            <a:grpSpLocks noChangeAspect="1"/>
          </p:cNvGrpSpPr>
          <p:nvPr/>
        </p:nvGrpSpPr>
        <p:grpSpPr>
          <a:xfrm>
            <a:off x="4836987" y="3041224"/>
            <a:ext cx="3843350" cy="2560320"/>
            <a:chOff x="5121275" y="2578100"/>
            <a:chExt cx="4251325" cy="2832100"/>
          </a:xfrm>
        </p:grpSpPr>
        <p:pic>
          <p:nvPicPr>
            <p:cNvPr id="5" name="Picture 6" descr="V:\PROJECTS\DSI\SBIRT-MedRes\Graphics\MI STRATEGIES\136984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275" y="2578100"/>
              <a:ext cx="425132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V:\PROJECTS\DSI\SBIRT-MedRes\Graphics\MI STRATEGIES\136984321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1838" y="3281363"/>
              <a:ext cx="55721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V:\PROJECTS\DSI\SBIRT-MedRes\Graphics\MI STRATEGIES\136984321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1850" y="3006725"/>
              <a:ext cx="374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V:\PROJECTS\DSI\SBIRT-MedRes\Graphics\MI STRATEGIES\136984321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8363" y="2806700"/>
              <a:ext cx="322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67163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Decisional Balance</a:t>
            </a:r>
            <a:endParaRPr lang="en-US" dirty="0"/>
          </a:p>
        </p:txBody>
      </p:sp>
      <p:sp>
        <p:nvSpPr>
          <p:cNvPr id="3" name="Content Placeholder 2"/>
          <p:cNvSpPr>
            <a:spLocks noGrp="1"/>
          </p:cNvSpPr>
          <p:nvPr>
            <p:ph idx="1"/>
          </p:nvPr>
        </p:nvSpPr>
        <p:spPr>
          <a:xfrm>
            <a:off x="982134" y="2235682"/>
            <a:ext cx="4091027" cy="3932208"/>
          </a:xfrm>
        </p:spPr>
        <p:txBody>
          <a:bodyPr>
            <a:noAutofit/>
          </a:bodyPr>
          <a:lstStyle/>
          <a:p>
            <a:pPr>
              <a:lnSpc>
                <a:spcPct val="90000"/>
              </a:lnSpc>
              <a:spcBef>
                <a:spcPts val="0"/>
              </a:spcBef>
              <a:spcAft>
                <a:spcPts val="1200"/>
              </a:spcAft>
            </a:pPr>
            <a:r>
              <a:rPr lang="en-US" sz="3000" dirty="0"/>
              <a:t>Accept all answers</a:t>
            </a:r>
          </a:p>
          <a:p>
            <a:pPr>
              <a:lnSpc>
                <a:spcPct val="90000"/>
              </a:lnSpc>
              <a:spcBef>
                <a:spcPts val="0"/>
              </a:spcBef>
              <a:spcAft>
                <a:spcPts val="1200"/>
              </a:spcAft>
            </a:pPr>
            <a:r>
              <a:rPr lang="en-US" sz="3000" dirty="0"/>
              <a:t>Explore answers</a:t>
            </a:r>
          </a:p>
          <a:p>
            <a:pPr>
              <a:lnSpc>
                <a:spcPct val="90000"/>
              </a:lnSpc>
              <a:spcBef>
                <a:spcPts val="0"/>
              </a:spcBef>
              <a:spcAft>
                <a:spcPts val="1200"/>
              </a:spcAft>
            </a:pPr>
            <a:r>
              <a:rPr lang="en-US" sz="3000" dirty="0"/>
              <a:t>Note both the benefits and costs of current behavior and change</a:t>
            </a:r>
          </a:p>
          <a:p>
            <a:pPr>
              <a:lnSpc>
                <a:spcPct val="90000"/>
              </a:lnSpc>
              <a:spcBef>
                <a:spcPts val="0"/>
              </a:spcBef>
              <a:spcAft>
                <a:spcPts val="1200"/>
              </a:spcAft>
            </a:pPr>
            <a:r>
              <a:rPr lang="en-US" sz="3000" dirty="0"/>
              <a:t>Explore costs/benefits with client’s goals and </a:t>
            </a:r>
            <a:r>
              <a:rPr lang="en-US" sz="3000" dirty="0" smtClean="0"/>
              <a:t>values</a:t>
            </a:r>
            <a:endParaRPr lang="en-US" sz="3000" dirty="0"/>
          </a:p>
        </p:txBody>
      </p:sp>
      <p:grpSp>
        <p:nvGrpSpPr>
          <p:cNvPr id="4" name="Group 3"/>
          <p:cNvGrpSpPr>
            <a:grpSpLocks noChangeAspect="1"/>
          </p:cNvGrpSpPr>
          <p:nvPr/>
        </p:nvGrpSpPr>
        <p:grpSpPr>
          <a:xfrm>
            <a:off x="5502302" y="2530439"/>
            <a:ext cx="2667438" cy="3200400"/>
            <a:chOff x="5181600" y="2286000"/>
            <a:chExt cx="3249613" cy="3898900"/>
          </a:xfrm>
        </p:grpSpPr>
        <p:pic>
          <p:nvPicPr>
            <p:cNvPr id="5" name="Picture 6" descr="\\hq-nas02\imc\PROJECTS\DSI\SBIRT-MedRes\Graphics\MI STRATEGIES\1605711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86000"/>
              <a:ext cx="3249613"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5486400" y="3341688"/>
              <a:ext cx="2057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F6228"/>
                </a:buClr>
                <a:buFont typeface="Wingdings" pitchFamily="2" charset="2"/>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Clr>
                  <a:srgbClr val="4F6228"/>
                </a:buClr>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Tx/>
                <a:buFontTx/>
                <a:buNone/>
              </a:pPr>
              <a:r>
                <a:rPr lang="en-US" altLang="en-US" sz="2800" dirty="0">
                  <a:latin typeface="Century Gothic" panose="020B0502020202020204" pitchFamily="34" charset="0"/>
                </a:rPr>
                <a:t>Answers</a:t>
              </a:r>
            </a:p>
          </p:txBody>
        </p:sp>
      </p:grpSp>
    </p:spTree>
    <p:extLst>
      <p:ext uri="{BB962C8B-B14F-4D97-AF65-F5344CB8AC3E}">
        <p14:creationId xmlns:p14="http://schemas.microsoft.com/office/powerpoint/2010/main" val="2323603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Decisional Balance</a:t>
            </a:r>
            <a:endParaRPr lang="en-US" dirty="0"/>
          </a:p>
        </p:txBody>
      </p:sp>
      <p:sp>
        <p:nvSpPr>
          <p:cNvPr id="3" name="Content Placeholder 2"/>
          <p:cNvSpPr>
            <a:spLocks noGrp="1"/>
          </p:cNvSpPr>
          <p:nvPr>
            <p:ph idx="1"/>
          </p:nvPr>
        </p:nvSpPr>
        <p:spPr>
          <a:xfrm>
            <a:off x="982134" y="2251500"/>
            <a:ext cx="3727889" cy="3821502"/>
          </a:xfrm>
        </p:spPr>
        <p:txBody>
          <a:bodyPr>
            <a:normAutofit/>
          </a:bodyPr>
          <a:lstStyle/>
          <a:p>
            <a:pPr marL="0" indent="0">
              <a:spcBef>
                <a:spcPts val="0"/>
              </a:spcBef>
              <a:spcAft>
                <a:spcPts val="600"/>
              </a:spcAft>
              <a:buNone/>
            </a:pPr>
            <a:r>
              <a:rPr lang="en-US" sz="3000" dirty="0"/>
              <a:t>Camilla, 24</a:t>
            </a:r>
          </a:p>
          <a:p>
            <a:pPr>
              <a:lnSpc>
                <a:spcPct val="110000"/>
              </a:lnSpc>
              <a:spcBef>
                <a:spcPts val="0"/>
              </a:spcBef>
              <a:spcAft>
                <a:spcPts val="0"/>
              </a:spcAft>
            </a:pPr>
            <a:r>
              <a:rPr lang="en-US" sz="2600" dirty="0"/>
              <a:t>Accident </a:t>
            </a:r>
          </a:p>
          <a:p>
            <a:pPr>
              <a:lnSpc>
                <a:spcPct val="110000"/>
              </a:lnSpc>
              <a:spcBef>
                <a:spcPts val="0"/>
              </a:spcBef>
              <a:spcAft>
                <a:spcPts val="0"/>
              </a:spcAft>
            </a:pPr>
            <a:r>
              <a:rPr lang="en-US" sz="2600" dirty="0"/>
              <a:t>Pain </a:t>
            </a:r>
          </a:p>
          <a:p>
            <a:pPr>
              <a:lnSpc>
                <a:spcPct val="110000"/>
              </a:lnSpc>
              <a:spcBef>
                <a:spcPts val="0"/>
              </a:spcBef>
              <a:spcAft>
                <a:spcPts val="0"/>
              </a:spcAft>
            </a:pPr>
            <a:r>
              <a:rPr lang="en-US" sz="2600" dirty="0"/>
              <a:t>Loss of income  </a:t>
            </a:r>
          </a:p>
          <a:p>
            <a:pPr>
              <a:lnSpc>
                <a:spcPct val="110000"/>
              </a:lnSpc>
              <a:spcBef>
                <a:spcPts val="0"/>
              </a:spcBef>
              <a:spcAft>
                <a:spcPts val="0"/>
              </a:spcAft>
            </a:pPr>
            <a:r>
              <a:rPr lang="en-US" sz="2600" dirty="0"/>
              <a:t>Buys illegal drugs </a:t>
            </a:r>
          </a:p>
          <a:p>
            <a:pPr>
              <a:lnSpc>
                <a:spcPct val="110000"/>
              </a:lnSpc>
              <a:spcBef>
                <a:spcPts val="0"/>
              </a:spcBef>
              <a:spcAft>
                <a:spcPts val="0"/>
              </a:spcAft>
            </a:pPr>
            <a:r>
              <a:rPr lang="en-US" sz="2600" dirty="0"/>
              <a:t>Drinks excessively</a:t>
            </a:r>
          </a:p>
          <a:p>
            <a:pPr>
              <a:lnSpc>
                <a:spcPct val="110000"/>
              </a:lnSpc>
              <a:spcBef>
                <a:spcPts val="0"/>
              </a:spcBef>
              <a:spcAft>
                <a:spcPts val="0"/>
              </a:spcAft>
            </a:pPr>
            <a:r>
              <a:rPr lang="en-US" sz="2600" dirty="0"/>
              <a:t>Aggressive </a:t>
            </a:r>
            <a:r>
              <a:rPr lang="en-US" sz="2600" dirty="0" smtClean="0"/>
              <a:t>tendencies</a:t>
            </a:r>
            <a:endParaRPr lang="en-US" sz="2600" dirty="0"/>
          </a:p>
        </p:txBody>
      </p:sp>
      <p:pic>
        <p:nvPicPr>
          <p:cNvPr id="4" name="Picture 6" descr="\\hq-nas02\imc\PROJECTS\DSI\SBIRT-MedRes\Graphics\MI STRATEGIES\1248203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351" y="2438401"/>
            <a:ext cx="2362200" cy="3263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600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Decisional Balance</a:t>
            </a:r>
            <a:endParaRPr lang="en-US" dirty="0"/>
          </a:p>
        </p:txBody>
      </p:sp>
      <p:sp>
        <p:nvSpPr>
          <p:cNvPr id="3" name="Content Placeholder 2"/>
          <p:cNvSpPr>
            <a:spLocks noGrp="1"/>
          </p:cNvSpPr>
          <p:nvPr>
            <p:ph idx="1"/>
          </p:nvPr>
        </p:nvSpPr>
        <p:spPr>
          <a:xfrm>
            <a:off x="982134" y="2667000"/>
            <a:ext cx="7704667" cy="2629619"/>
          </a:xfrm>
        </p:spPr>
        <p:txBody>
          <a:bodyPr/>
          <a:lstStyle/>
          <a:p>
            <a:pPr marL="0" indent="0" algn="ctr">
              <a:buNone/>
            </a:pPr>
            <a:r>
              <a:rPr lang="en-US" sz="3200" dirty="0"/>
              <a:t>Identify costs of status quo for </a:t>
            </a:r>
            <a:r>
              <a:rPr lang="en-US" sz="3200" dirty="0" smtClean="0"/>
              <a:t>Camilla</a:t>
            </a:r>
          </a:p>
          <a:p>
            <a:pPr marL="0" indent="0">
              <a:buNone/>
            </a:pPr>
            <a:endParaRPr lang="en-US" dirty="0"/>
          </a:p>
        </p:txBody>
      </p:sp>
    </p:spTree>
    <p:extLst>
      <p:ext uri="{BB962C8B-B14F-4D97-AF65-F5344CB8AC3E}">
        <p14:creationId xmlns:p14="http://schemas.microsoft.com/office/powerpoint/2010/main" val="145448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Decisional Balance</a:t>
            </a:r>
            <a:endParaRPr lang="en-US" dirty="0"/>
          </a:p>
        </p:txBody>
      </p:sp>
      <p:sp>
        <p:nvSpPr>
          <p:cNvPr id="3" name="Content Placeholder 2"/>
          <p:cNvSpPr>
            <a:spLocks noGrp="1"/>
          </p:cNvSpPr>
          <p:nvPr>
            <p:ph idx="1"/>
          </p:nvPr>
        </p:nvSpPr>
        <p:spPr>
          <a:xfrm>
            <a:off x="982134" y="2251163"/>
            <a:ext cx="7836551" cy="4183811"/>
          </a:xfrm>
        </p:spPr>
        <p:txBody>
          <a:bodyPr>
            <a:normAutofit/>
          </a:bodyPr>
          <a:lstStyle/>
          <a:p>
            <a:pPr marL="0" indent="0">
              <a:spcBef>
                <a:spcPts val="0"/>
              </a:spcBef>
              <a:spcAft>
                <a:spcPts val="1000"/>
              </a:spcAft>
              <a:buNone/>
            </a:pPr>
            <a:r>
              <a:rPr lang="en-US" sz="3200" dirty="0"/>
              <a:t>Some costs of status quo for Camilla might be:</a:t>
            </a:r>
          </a:p>
          <a:p>
            <a:pPr>
              <a:lnSpc>
                <a:spcPct val="90000"/>
              </a:lnSpc>
              <a:spcBef>
                <a:spcPts val="0"/>
              </a:spcBef>
              <a:spcAft>
                <a:spcPts val="800"/>
              </a:spcAft>
            </a:pPr>
            <a:r>
              <a:rPr lang="en-US" sz="2600" dirty="0"/>
              <a:t>Continued health concerns, including pain </a:t>
            </a:r>
          </a:p>
          <a:p>
            <a:pPr>
              <a:lnSpc>
                <a:spcPct val="90000"/>
              </a:lnSpc>
              <a:spcBef>
                <a:spcPts val="0"/>
              </a:spcBef>
              <a:spcAft>
                <a:spcPts val="800"/>
              </a:spcAft>
            </a:pPr>
            <a:r>
              <a:rPr lang="en-US" sz="2600" dirty="0"/>
              <a:t>Health hazard from mixing opioids and alcohol</a:t>
            </a:r>
          </a:p>
          <a:p>
            <a:pPr>
              <a:lnSpc>
                <a:spcPct val="90000"/>
              </a:lnSpc>
              <a:spcBef>
                <a:spcPts val="0"/>
              </a:spcBef>
              <a:spcAft>
                <a:spcPts val="800"/>
              </a:spcAft>
            </a:pPr>
            <a:r>
              <a:rPr lang="en-US" sz="2600" dirty="0"/>
              <a:t>Risk of arrest for buying illegal drugs; harm related to transactions or quality of drugs</a:t>
            </a:r>
          </a:p>
          <a:p>
            <a:pPr>
              <a:lnSpc>
                <a:spcPct val="90000"/>
              </a:lnSpc>
              <a:spcBef>
                <a:spcPts val="0"/>
              </a:spcBef>
              <a:spcAft>
                <a:spcPts val="800"/>
              </a:spcAft>
            </a:pPr>
            <a:r>
              <a:rPr lang="en-US" sz="2600" dirty="0"/>
              <a:t>Risks related to her behavior when drinking</a:t>
            </a:r>
          </a:p>
          <a:p>
            <a:pPr>
              <a:lnSpc>
                <a:spcPct val="90000"/>
              </a:lnSpc>
              <a:spcBef>
                <a:spcPts val="0"/>
              </a:spcBef>
              <a:spcAft>
                <a:spcPts val="800"/>
              </a:spcAft>
            </a:pPr>
            <a:r>
              <a:rPr lang="en-US" sz="2600" dirty="0"/>
              <a:t>Potential withdrawal</a:t>
            </a:r>
          </a:p>
          <a:p>
            <a:pPr>
              <a:lnSpc>
                <a:spcPct val="90000"/>
              </a:lnSpc>
              <a:spcBef>
                <a:spcPts val="0"/>
              </a:spcBef>
              <a:spcAft>
                <a:spcPts val="800"/>
              </a:spcAft>
            </a:pPr>
            <a:r>
              <a:rPr lang="en-US" sz="2600" dirty="0"/>
              <a:t>Compromised relationship with her boyfriend</a:t>
            </a:r>
          </a:p>
          <a:p>
            <a:endParaRPr lang="en-US" dirty="0"/>
          </a:p>
        </p:txBody>
      </p:sp>
    </p:spTree>
    <p:extLst>
      <p:ext uri="{BB962C8B-B14F-4D97-AF65-F5344CB8AC3E}">
        <p14:creationId xmlns:p14="http://schemas.microsoft.com/office/powerpoint/2010/main" val="1986806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Decisional Balance</a:t>
            </a:r>
            <a:endParaRPr lang="en-US" dirty="0"/>
          </a:p>
        </p:txBody>
      </p:sp>
      <p:sp>
        <p:nvSpPr>
          <p:cNvPr id="3" name="Content Placeholder 2"/>
          <p:cNvSpPr>
            <a:spLocks noGrp="1"/>
          </p:cNvSpPr>
          <p:nvPr>
            <p:ph idx="1"/>
          </p:nvPr>
        </p:nvSpPr>
        <p:spPr>
          <a:xfrm>
            <a:off x="982134" y="2667000"/>
            <a:ext cx="7704667" cy="2629619"/>
          </a:xfrm>
        </p:spPr>
        <p:txBody>
          <a:bodyPr/>
          <a:lstStyle/>
          <a:p>
            <a:pPr marL="0" indent="0" algn="ctr">
              <a:buNone/>
            </a:pPr>
            <a:r>
              <a:rPr lang="en-US" sz="3200" dirty="0"/>
              <a:t>Identify costs of </a:t>
            </a:r>
            <a:r>
              <a:rPr lang="en-US" sz="3200" dirty="0" smtClean="0"/>
              <a:t>change for Camilla</a:t>
            </a:r>
          </a:p>
          <a:p>
            <a:pPr marL="0" indent="0">
              <a:buNone/>
            </a:pPr>
            <a:endParaRPr lang="en-US" dirty="0"/>
          </a:p>
        </p:txBody>
      </p:sp>
    </p:spTree>
    <p:extLst>
      <p:ext uri="{BB962C8B-B14F-4D97-AF65-F5344CB8AC3E}">
        <p14:creationId xmlns:p14="http://schemas.microsoft.com/office/powerpoint/2010/main" val="2229166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Decisional Balance</a:t>
            </a:r>
            <a:endParaRPr lang="en-US" dirty="0"/>
          </a:p>
        </p:txBody>
      </p:sp>
      <p:sp>
        <p:nvSpPr>
          <p:cNvPr id="3" name="Content Placeholder 2"/>
          <p:cNvSpPr>
            <a:spLocks noGrp="1"/>
          </p:cNvSpPr>
          <p:nvPr>
            <p:ph idx="1"/>
          </p:nvPr>
        </p:nvSpPr>
        <p:spPr>
          <a:xfrm>
            <a:off x="982134" y="2580740"/>
            <a:ext cx="7704667" cy="3332816"/>
          </a:xfrm>
        </p:spPr>
        <p:txBody>
          <a:bodyPr/>
          <a:lstStyle/>
          <a:p>
            <a:pPr marL="0" indent="0">
              <a:spcBef>
                <a:spcPts val="0"/>
              </a:spcBef>
              <a:spcAft>
                <a:spcPts val="1200"/>
              </a:spcAft>
              <a:buNone/>
            </a:pPr>
            <a:r>
              <a:rPr lang="en-US" sz="3200" dirty="0"/>
              <a:t>Some costs of change for Camilla might be:</a:t>
            </a:r>
          </a:p>
          <a:p>
            <a:pPr>
              <a:spcBef>
                <a:spcPts val="0"/>
              </a:spcBef>
              <a:spcAft>
                <a:spcPts val="1200"/>
              </a:spcAft>
            </a:pPr>
            <a:r>
              <a:rPr lang="en-US" sz="2800" dirty="0"/>
              <a:t>Fear of increased pain</a:t>
            </a:r>
          </a:p>
          <a:p>
            <a:pPr>
              <a:spcBef>
                <a:spcPts val="0"/>
              </a:spcBef>
              <a:spcAft>
                <a:spcPts val="1200"/>
              </a:spcAft>
            </a:pPr>
            <a:r>
              <a:rPr lang="en-US" sz="2800" dirty="0"/>
              <a:t>Withdrawal</a:t>
            </a:r>
          </a:p>
          <a:p>
            <a:endParaRPr lang="en-US" dirty="0"/>
          </a:p>
        </p:txBody>
      </p:sp>
    </p:spTree>
    <p:extLst>
      <p:ext uri="{BB962C8B-B14F-4D97-AF65-F5344CB8AC3E}">
        <p14:creationId xmlns:p14="http://schemas.microsoft.com/office/powerpoint/2010/main" val="220825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Readiness Rulers: I-C-R</a:t>
            </a:r>
            <a:endParaRPr lang="en-US" dirty="0"/>
          </a:p>
        </p:txBody>
      </p:sp>
      <p:sp>
        <p:nvSpPr>
          <p:cNvPr id="3" name="Content Placeholder 2"/>
          <p:cNvSpPr>
            <a:spLocks noGrp="1"/>
          </p:cNvSpPr>
          <p:nvPr>
            <p:ph idx="1"/>
          </p:nvPr>
        </p:nvSpPr>
        <p:spPr>
          <a:xfrm>
            <a:off x="982134" y="2667000"/>
            <a:ext cx="3451843" cy="3332816"/>
          </a:xfrm>
        </p:spPr>
        <p:txBody>
          <a:bodyPr/>
          <a:lstStyle/>
          <a:p>
            <a:pPr marL="0" indent="0">
              <a:lnSpc>
                <a:spcPct val="90000"/>
              </a:lnSpc>
              <a:spcBef>
                <a:spcPts val="0"/>
              </a:spcBef>
              <a:spcAft>
                <a:spcPts val="1200"/>
              </a:spcAft>
              <a:buNone/>
            </a:pPr>
            <a:r>
              <a:rPr lang="en-US" sz="3200" dirty="0"/>
              <a:t>Readiness rulers </a:t>
            </a:r>
            <a:r>
              <a:rPr lang="en-US" sz="3200" dirty="0" smtClean="0"/>
              <a:t>can address:</a:t>
            </a:r>
            <a:endParaRPr lang="en-US" sz="3200" dirty="0"/>
          </a:p>
          <a:p>
            <a:r>
              <a:rPr lang="en-US" sz="2800" dirty="0"/>
              <a:t>Importance</a:t>
            </a:r>
          </a:p>
          <a:p>
            <a:r>
              <a:rPr lang="en-US" sz="2800" dirty="0"/>
              <a:t>Confidence</a:t>
            </a:r>
          </a:p>
          <a:p>
            <a:r>
              <a:rPr lang="en-US" sz="2800" dirty="0"/>
              <a:t>Readiness</a:t>
            </a:r>
          </a:p>
          <a:p>
            <a:pPr marL="0" indent="0">
              <a:buNone/>
            </a:pPr>
            <a:endParaRPr lang="en-US" dirty="0"/>
          </a:p>
        </p:txBody>
      </p:sp>
      <p:grpSp>
        <p:nvGrpSpPr>
          <p:cNvPr id="9" name="Group 8"/>
          <p:cNvGrpSpPr/>
          <p:nvPr/>
        </p:nvGrpSpPr>
        <p:grpSpPr>
          <a:xfrm>
            <a:off x="4748207" y="2280104"/>
            <a:ext cx="3417437" cy="3755210"/>
            <a:chOff x="5139535" y="2065200"/>
            <a:chExt cx="3417437" cy="3755210"/>
          </a:xfrm>
        </p:grpSpPr>
        <p:pic>
          <p:nvPicPr>
            <p:cNvPr id="10" name="Picture 3" descr="j02955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6464" y="2674938"/>
              <a:ext cx="1842331" cy="301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spect="1" noChangeArrowheads="1"/>
            </p:cNvSpPr>
            <p:nvPr/>
          </p:nvSpPr>
          <p:spPr bwMode="auto">
            <a:xfrm>
              <a:off x="5139535" y="2065200"/>
              <a:ext cx="327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lang="en-US" sz="4000" dirty="0" smtClean="0">
                  <a:solidFill>
                    <a:schemeClr val="accent6">
                      <a:lumMod val="50000"/>
                    </a:schemeClr>
                  </a:solidFill>
                  <a:latin typeface="Gill Sans MT" pitchFamily="34" charset="0"/>
                </a:rPr>
                <a:t>Confidence</a:t>
              </a:r>
            </a:p>
          </p:txBody>
        </p:sp>
        <p:sp>
          <p:nvSpPr>
            <p:cNvPr id="12" name="Text Box 5"/>
            <p:cNvSpPr txBox="1">
              <a:spLocks noChangeArrowheads="1"/>
            </p:cNvSpPr>
            <p:nvPr/>
          </p:nvSpPr>
          <p:spPr bwMode="auto">
            <a:xfrm rot="5078394">
              <a:off x="6561554" y="3683557"/>
              <a:ext cx="32829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lang="en-US" sz="4000" dirty="0" smtClean="0">
                  <a:solidFill>
                    <a:schemeClr val="accent6">
                      <a:lumMod val="50000"/>
                    </a:schemeClr>
                  </a:solidFill>
                  <a:latin typeface="Gill Sans MT" pitchFamily="34" charset="0"/>
                </a:rPr>
                <a:t>Readiness</a:t>
              </a:r>
            </a:p>
          </p:txBody>
        </p:sp>
        <p:sp>
          <p:nvSpPr>
            <p:cNvPr id="13" name="Text Box 6"/>
            <p:cNvSpPr txBox="1">
              <a:spLocks noChangeArrowheads="1"/>
            </p:cNvSpPr>
            <p:nvPr/>
          </p:nvSpPr>
          <p:spPr bwMode="auto">
            <a:xfrm rot="16059001">
              <a:off x="3880449" y="3829755"/>
              <a:ext cx="3273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lang="en-US" sz="4000" dirty="0" smtClean="0">
                  <a:solidFill>
                    <a:schemeClr val="accent6">
                      <a:lumMod val="50000"/>
                    </a:schemeClr>
                  </a:solidFill>
                  <a:latin typeface="Gill Sans MT" pitchFamily="34" charset="0"/>
                </a:rPr>
                <a:t>Importance</a:t>
              </a:r>
            </a:p>
          </p:txBody>
        </p:sp>
      </p:grpSp>
    </p:spTree>
    <p:extLst>
      <p:ext uri="{BB962C8B-B14F-4D97-AF65-F5344CB8AC3E}">
        <p14:creationId xmlns:p14="http://schemas.microsoft.com/office/powerpoint/2010/main" val="1534403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2286002"/>
            <a:ext cx="7704667" cy="1981200"/>
          </a:xfrm>
        </p:spPr>
        <p:txBody>
          <a:bodyPr>
            <a:normAutofit/>
          </a:bodyPr>
          <a:lstStyle/>
          <a:p>
            <a:r>
              <a:rPr lang="en-US" altLang="en-US" sz="4400" dirty="0" smtClean="0">
                <a:latin typeface="Calibri" panose="020F0502020204030204" pitchFamily="34" charset="0"/>
              </a:rPr>
              <a:t>Stages of Change</a:t>
            </a:r>
            <a:endParaRPr lang="en-US" sz="4400" dirty="0">
              <a:latin typeface="Calibri" panose="020F0502020204030204" pitchFamily="34" charset="0"/>
            </a:endParaRPr>
          </a:p>
        </p:txBody>
      </p:sp>
    </p:spTree>
    <p:extLst>
      <p:ext uri="{BB962C8B-B14F-4D97-AF65-F5344CB8AC3E}">
        <p14:creationId xmlns:p14="http://schemas.microsoft.com/office/powerpoint/2010/main" val="1156179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Readiness Ruler</a:t>
            </a:r>
            <a:endParaRPr lang="en-US" dirty="0"/>
          </a:p>
        </p:txBody>
      </p:sp>
      <p:sp>
        <p:nvSpPr>
          <p:cNvPr id="4" name="Content Placeholder 2"/>
          <p:cNvSpPr>
            <a:spLocks noGrp="1"/>
          </p:cNvSpPr>
          <p:nvPr>
            <p:ph idx="1"/>
          </p:nvPr>
        </p:nvSpPr>
        <p:spPr>
          <a:xfrm>
            <a:off x="982134" y="2563485"/>
            <a:ext cx="7704667" cy="1413294"/>
          </a:xfrm>
        </p:spPr>
        <p:txBody>
          <a:bodyPr/>
          <a:lstStyle/>
          <a:p>
            <a:pPr marL="0" indent="0">
              <a:buNone/>
            </a:pPr>
            <a:r>
              <a:rPr lang="en-US" sz="3200" dirty="0" smtClean="0"/>
              <a:t>On a scale of 1 to 10, how ready are you to make a change? </a:t>
            </a:r>
          </a:p>
          <a:p>
            <a:endParaRPr lang="en-US" dirty="0" smtClean="0"/>
          </a:p>
        </p:txBody>
      </p:sp>
      <p:sp>
        <p:nvSpPr>
          <p:cNvPr id="5" name="Left-Right Arrow 5"/>
          <p:cNvSpPr>
            <a:spLocks noChangeAspect="1" noChangeArrowheads="1"/>
          </p:cNvSpPr>
          <p:nvPr/>
        </p:nvSpPr>
        <p:spPr bwMode="auto">
          <a:xfrm>
            <a:off x="822961" y="3962680"/>
            <a:ext cx="7863840" cy="278365"/>
          </a:xfrm>
          <a:prstGeom prst="leftRightArrow">
            <a:avLst>
              <a:gd name="adj1" fmla="val 50000"/>
              <a:gd name="adj2" fmla="val 49961"/>
            </a:avLst>
          </a:prstGeom>
          <a:solidFill>
            <a:srgbClr val="B46C3A"/>
          </a:solidFill>
          <a:ln>
            <a:solidFill>
              <a:srgbClr val="B46C3A"/>
            </a:solidFill>
            <a:headEnd type="none" w="sm" len="sm"/>
            <a:tailEnd type="none" w="sm" len="sm"/>
          </a:ln>
        </p:spPr>
        <p:style>
          <a:lnRef idx="0">
            <a:schemeClr val="accent2"/>
          </a:lnRef>
          <a:fillRef idx="3">
            <a:schemeClr val="accent2"/>
          </a:fillRef>
          <a:effectRef idx="3">
            <a:schemeClr val="accent2"/>
          </a:effectRef>
          <a:fontRef idx="minor">
            <a:schemeClr val="lt1"/>
          </a:fontRef>
        </p:style>
        <p:txBody>
          <a:bodyPr/>
          <a:lstStyle/>
          <a:p>
            <a:pPr>
              <a:defRPr/>
            </a:pPr>
            <a:endParaRPr lang="en-US"/>
          </a:p>
        </p:txBody>
      </p:sp>
      <p:pic>
        <p:nvPicPr>
          <p:cNvPr id="6"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72" y="4343405"/>
            <a:ext cx="8229600" cy="110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942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is Key to Change</a:t>
            </a:r>
            <a:endParaRPr lang="en-US" dirty="0"/>
          </a:p>
        </p:txBody>
      </p:sp>
      <p:sp>
        <p:nvSpPr>
          <p:cNvPr id="3" name="Content Placeholder 2"/>
          <p:cNvSpPr>
            <a:spLocks noGrp="1"/>
          </p:cNvSpPr>
          <p:nvPr>
            <p:ph idx="1"/>
          </p:nvPr>
        </p:nvSpPr>
        <p:spPr>
          <a:xfrm>
            <a:off x="982135" y="2667000"/>
            <a:ext cx="4918334" cy="3332816"/>
          </a:xfrm>
        </p:spPr>
        <p:txBody>
          <a:bodyPr/>
          <a:lstStyle/>
          <a:p>
            <a:pPr marL="0" indent="0">
              <a:spcBef>
                <a:spcPts val="0"/>
              </a:spcBef>
              <a:spcAft>
                <a:spcPts val="1200"/>
              </a:spcAft>
              <a:buNone/>
            </a:pPr>
            <a:r>
              <a:rPr lang="en-US" sz="3200" dirty="0"/>
              <a:t>MI strategies </a:t>
            </a:r>
            <a:r>
              <a:rPr lang="en-US" sz="3200" dirty="0" smtClean="0"/>
              <a:t>facilitate...</a:t>
            </a:r>
            <a:endParaRPr lang="en-US" sz="3200" dirty="0"/>
          </a:p>
          <a:p>
            <a:pPr>
              <a:spcBef>
                <a:spcPts val="0"/>
              </a:spcBef>
              <a:spcAft>
                <a:spcPts val="1200"/>
              </a:spcAft>
            </a:pPr>
            <a:r>
              <a:rPr lang="en-US" sz="2800" dirty="0"/>
              <a:t>Finding personal and compelling reasons to change</a:t>
            </a:r>
          </a:p>
          <a:p>
            <a:pPr>
              <a:spcBef>
                <a:spcPts val="0"/>
              </a:spcBef>
              <a:spcAft>
                <a:spcPts val="1200"/>
              </a:spcAft>
            </a:pPr>
            <a:r>
              <a:rPr lang="en-US" sz="2800" dirty="0"/>
              <a:t>Building readiness to change</a:t>
            </a:r>
          </a:p>
          <a:p>
            <a:pPr>
              <a:spcBef>
                <a:spcPts val="0"/>
              </a:spcBef>
              <a:spcAft>
                <a:spcPts val="1200"/>
              </a:spcAft>
            </a:pPr>
            <a:r>
              <a:rPr lang="en-US" sz="2800" dirty="0"/>
              <a:t>Making commitment to change</a:t>
            </a:r>
          </a:p>
          <a:p>
            <a:endParaRPr lang="en-US" dirty="0"/>
          </a:p>
        </p:txBody>
      </p:sp>
      <p:pic>
        <p:nvPicPr>
          <p:cNvPr id="4" name="Picture 6" descr="\\hq-nas02\imc\PROJECTS\DSI\SBIRT-MedRes\Graphics\MI STRATEGIES\165089280.jpg"/>
          <p:cNvPicPr>
            <a:picLocks noChangeAspect="1" noChangeArrowheads="1"/>
          </p:cNvPicPr>
          <p:nvPr/>
        </p:nvPicPr>
        <p:blipFill>
          <a:blip r:embed="rId3">
            <a:extLst>
              <a:ext uri="{28A0092B-C50C-407E-A947-70E740481C1C}">
                <a14:useLocalDpi xmlns:a14="http://schemas.microsoft.com/office/drawing/2010/main" val="0"/>
              </a:ext>
            </a:extLst>
          </a:blip>
          <a:srcRect l="12909" r="20793" b="9679"/>
          <a:stretch>
            <a:fillRect/>
          </a:stretch>
        </p:blipFill>
        <p:spPr bwMode="auto">
          <a:xfrm>
            <a:off x="6156386" y="2438401"/>
            <a:ext cx="2293831" cy="320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645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Personalized Reflective Discussion</a:t>
            </a:r>
            <a:endParaRPr lang="en-US" dirty="0"/>
          </a:p>
        </p:txBody>
      </p:sp>
      <p:sp>
        <p:nvSpPr>
          <p:cNvPr id="3" name="Content Placeholder 2"/>
          <p:cNvSpPr>
            <a:spLocks noGrp="1"/>
          </p:cNvSpPr>
          <p:nvPr>
            <p:ph idx="1"/>
          </p:nvPr>
        </p:nvSpPr>
        <p:spPr>
          <a:xfrm>
            <a:off x="982134" y="2468602"/>
            <a:ext cx="7704667" cy="1680713"/>
          </a:xfrm>
        </p:spPr>
        <p:txBody>
          <a:bodyPr/>
          <a:lstStyle/>
          <a:p>
            <a:pPr marL="0" indent="0">
              <a:buNone/>
            </a:pPr>
            <a:r>
              <a:rPr lang="en-US" sz="2800" dirty="0"/>
              <a:t>Use screening/assessment results to generate a specific type of reflective discussion aimed at gently increasing readiness and the desire to change. </a:t>
            </a:r>
          </a:p>
          <a:p>
            <a:endParaRPr lang="en-US" dirty="0"/>
          </a:p>
        </p:txBody>
      </p:sp>
      <p:pic>
        <p:nvPicPr>
          <p:cNvPr id="4" name="Picture 7" descr="\\hq-nas02\imc\PROJECTS\DSI\SBIRT-MedRes\Graphics\MI STRATEGIES\200252820-001.jpg"/>
          <p:cNvPicPr>
            <a:picLocks noChangeAspect="1" noChangeArrowheads="1"/>
          </p:cNvPicPr>
          <p:nvPr/>
        </p:nvPicPr>
        <p:blipFill>
          <a:blip r:embed="rId3">
            <a:extLst>
              <a:ext uri="{28A0092B-C50C-407E-A947-70E740481C1C}">
                <a14:useLocalDpi xmlns:a14="http://schemas.microsoft.com/office/drawing/2010/main" val="0"/>
              </a:ext>
            </a:extLst>
          </a:blip>
          <a:srcRect t="26662" b="13351"/>
          <a:stretch>
            <a:fillRect/>
          </a:stretch>
        </p:blipFill>
        <p:spPr bwMode="auto">
          <a:xfrm>
            <a:off x="2662689" y="3973902"/>
            <a:ext cx="4047103"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790049" y="5956592"/>
            <a:ext cx="21144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4F6228"/>
              </a:buClr>
              <a:buFont typeface="Wingdings" pitchFamily="2" charset="2"/>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Clr>
                <a:srgbClr val="4F6228"/>
              </a:buClr>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Tx/>
              <a:buFontTx/>
              <a:buNone/>
            </a:pPr>
            <a:r>
              <a:rPr lang="en-US" altLang="en-US" sz="1600" dirty="0" err="1" smtClean="0">
                <a:latin typeface="+mn-lt"/>
              </a:rPr>
              <a:t>Sampl</a:t>
            </a:r>
            <a:r>
              <a:rPr lang="en-US" altLang="en-US" sz="1600" dirty="0" smtClean="0">
                <a:latin typeface="+mn-lt"/>
              </a:rPr>
              <a:t> &amp; </a:t>
            </a:r>
            <a:r>
              <a:rPr lang="en-US" altLang="en-US" sz="1600" dirty="0" err="1" smtClean="0">
                <a:latin typeface="+mn-lt"/>
              </a:rPr>
              <a:t>Kadden</a:t>
            </a:r>
            <a:r>
              <a:rPr lang="en-US" altLang="en-US" sz="1600" dirty="0" smtClean="0">
                <a:latin typeface="+mn-lt"/>
              </a:rPr>
              <a:t>, 2001 </a:t>
            </a:r>
            <a:endParaRPr lang="en-US" altLang="en-US" sz="1600" dirty="0">
              <a:latin typeface="+mn-lt"/>
            </a:endParaRPr>
          </a:p>
        </p:txBody>
      </p:sp>
    </p:spTree>
    <p:extLst>
      <p:ext uri="{BB962C8B-B14F-4D97-AF65-F5344CB8AC3E}">
        <p14:creationId xmlns:p14="http://schemas.microsoft.com/office/powerpoint/2010/main" val="165809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Personalized Reflective Discussion</a:t>
            </a:r>
          </a:p>
        </p:txBody>
      </p:sp>
      <p:sp>
        <p:nvSpPr>
          <p:cNvPr id="4" name="Content Placeholder 2"/>
          <p:cNvSpPr>
            <a:spLocks noGrp="1"/>
          </p:cNvSpPr>
          <p:nvPr>
            <p:ph idx="1"/>
          </p:nvPr>
        </p:nvSpPr>
        <p:spPr>
          <a:xfrm>
            <a:off x="534838" y="2163806"/>
            <a:ext cx="8609161" cy="577056"/>
          </a:xfrm>
        </p:spPr>
        <p:txBody>
          <a:bodyPr/>
          <a:lstStyle/>
          <a:p>
            <a:pPr marL="0" indent="0" algn="ctr">
              <a:buNone/>
            </a:pPr>
            <a:r>
              <a:rPr lang="en-US" sz="3200" dirty="0" smtClean="0"/>
              <a:t>Enhancing motivation and commitment</a:t>
            </a:r>
            <a:endParaRPr lang="en-US" dirty="0"/>
          </a:p>
        </p:txBody>
      </p:sp>
      <p:grpSp>
        <p:nvGrpSpPr>
          <p:cNvPr id="5" name="Group 4"/>
          <p:cNvGrpSpPr>
            <a:grpSpLocks noChangeAspect="1"/>
          </p:cNvGrpSpPr>
          <p:nvPr/>
        </p:nvGrpSpPr>
        <p:grpSpPr>
          <a:xfrm>
            <a:off x="2756527" y="2757575"/>
            <a:ext cx="3981375" cy="3657600"/>
            <a:chOff x="2503488" y="2336599"/>
            <a:chExt cx="4506912" cy="4140401"/>
          </a:xfrm>
        </p:grpSpPr>
        <p:sp>
          <p:nvSpPr>
            <p:cNvPr id="6" name="Circular Arrow 5"/>
            <p:cNvSpPr/>
            <p:nvPr/>
          </p:nvSpPr>
          <p:spPr>
            <a:xfrm>
              <a:off x="2743200" y="2442095"/>
              <a:ext cx="3759401" cy="3759401"/>
            </a:xfrm>
            <a:prstGeom prst="circularArrow">
              <a:avLst>
                <a:gd name="adj1" fmla="val 5195"/>
                <a:gd name="adj2" fmla="val 335505"/>
                <a:gd name="adj3" fmla="val 16867404"/>
                <a:gd name="adj4" fmla="val 15197091"/>
                <a:gd name="adj5" fmla="val 6060"/>
              </a:avLst>
            </a:prstGeom>
            <a:solidFill>
              <a:srgbClr val="B46C3A"/>
            </a:solidFill>
            <a:ln>
              <a:solidFill>
                <a:srgbClr val="B46C3A"/>
              </a:solidFill>
            </a:ln>
          </p:spPr>
          <p:style>
            <a:lnRef idx="0">
              <a:schemeClr val="lt1">
                <a:hueOff val="0"/>
                <a:satOff val="0"/>
                <a:lumOff val="0"/>
                <a:alphaOff val="0"/>
              </a:schemeClr>
            </a:lnRef>
            <a:fillRef idx="3">
              <a:schemeClr val="accent2">
                <a:hueOff val="4681519"/>
                <a:satOff val="-5839"/>
                <a:lumOff val="1373"/>
                <a:alphaOff val="0"/>
              </a:schemeClr>
            </a:fillRef>
            <a:effectRef idx="3">
              <a:schemeClr val="accent2">
                <a:hueOff val="4681519"/>
                <a:satOff val="-5839"/>
                <a:lumOff val="1373"/>
                <a:alphaOff val="0"/>
              </a:schemeClr>
            </a:effectRef>
            <a:fontRef idx="minor">
              <a:schemeClr val="lt1"/>
            </a:fontRef>
          </p:style>
        </p:sp>
        <p:sp>
          <p:nvSpPr>
            <p:cNvPr id="7" name="Circular Arrow 6"/>
            <p:cNvSpPr/>
            <p:nvPr/>
          </p:nvSpPr>
          <p:spPr>
            <a:xfrm>
              <a:off x="2565199" y="2488999"/>
              <a:ext cx="3759401" cy="3759401"/>
            </a:xfrm>
            <a:prstGeom prst="circularArrow">
              <a:avLst>
                <a:gd name="adj1" fmla="val 5195"/>
                <a:gd name="adj2" fmla="val 335505"/>
                <a:gd name="adj3" fmla="val 8212644"/>
                <a:gd name="adj4" fmla="val 6448074"/>
                <a:gd name="adj5" fmla="val 6060"/>
              </a:avLst>
            </a:prstGeom>
            <a:solidFill>
              <a:srgbClr val="B46C3A"/>
            </a:solidFill>
            <a:ln>
              <a:solidFill>
                <a:srgbClr val="B46C3A"/>
              </a:solidFill>
            </a:ln>
          </p:spPr>
          <p:style>
            <a:lnRef idx="0">
              <a:schemeClr val="lt1">
                <a:hueOff val="0"/>
                <a:satOff val="0"/>
                <a:lumOff val="0"/>
                <a:alphaOff val="0"/>
              </a:schemeClr>
            </a:lnRef>
            <a:fillRef idx="3">
              <a:schemeClr val="accent2">
                <a:hueOff val="2340759"/>
                <a:satOff val="-2919"/>
                <a:lumOff val="686"/>
                <a:alphaOff val="0"/>
              </a:schemeClr>
            </a:fillRef>
            <a:effectRef idx="3">
              <a:schemeClr val="accent2">
                <a:hueOff val="2340759"/>
                <a:satOff val="-2919"/>
                <a:lumOff val="686"/>
                <a:alphaOff val="0"/>
              </a:schemeClr>
            </a:effectRef>
            <a:fontRef idx="minor">
              <a:schemeClr val="lt1"/>
            </a:fontRef>
          </p:style>
        </p:sp>
        <p:grpSp>
          <p:nvGrpSpPr>
            <p:cNvPr id="8" name="Group 5"/>
            <p:cNvGrpSpPr>
              <a:grpSpLocks/>
            </p:cNvGrpSpPr>
            <p:nvPr/>
          </p:nvGrpSpPr>
          <p:grpSpPr bwMode="auto">
            <a:xfrm>
              <a:off x="2844699" y="2747421"/>
              <a:ext cx="1193901" cy="757779"/>
              <a:chOff x="1287856" y="-726250"/>
              <a:chExt cx="1193725" cy="1756908"/>
            </a:xfrm>
          </p:grpSpPr>
          <p:sp>
            <p:nvSpPr>
              <p:cNvPr id="22" name="Rectangle 21"/>
              <p:cNvSpPr/>
              <p:nvPr/>
            </p:nvSpPr>
            <p:spPr>
              <a:xfrm>
                <a:off x="1480017" y="29531"/>
                <a:ext cx="1001564" cy="10011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p:cNvSpPr/>
              <p:nvPr/>
            </p:nvSpPr>
            <p:spPr>
              <a:xfrm>
                <a:off x="1287856" y="-726250"/>
                <a:ext cx="1142933" cy="10011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 tIns="17780" rIns="17780" bIns="17780" spcCol="1270" anchor="ctr"/>
              <a:lstStyle/>
              <a:p>
                <a:pPr algn="ctr" defTabSz="622300">
                  <a:lnSpc>
                    <a:spcPct val="90000"/>
                  </a:lnSpc>
                  <a:spcAft>
                    <a:spcPct val="35000"/>
                  </a:spcAft>
                  <a:defRPr/>
                </a:pPr>
                <a:r>
                  <a:rPr lang="en-US" sz="1400" dirty="0"/>
                  <a:t>Negotiate commitment </a:t>
                </a:r>
              </a:p>
            </p:txBody>
          </p:sp>
        </p:grpSp>
        <p:grpSp>
          <p:nvGrpSpPr>
            <p:cNvPr id="9" name="Group 8"/>
            <p:cNvGrpSpPr>
              <a:grpSpLocks/>
            </p:cNvGrpSpPr>
            <p:nvPr/>
          </p:nvGrpSpPr>
          <p:grpSpPr bwMode="auto">
            <a:xfrm>
              <a:off x="5105400" y="2438400"/>
              <a:ext cx="1001713" cy="1001713"/>
              <a:chOff x="3441144" y="29201"/>
              <a:chExt cx="1001457" cy="1001457"/>
            </a:xfrm>
          </p:grpSpPr>
          <p:sp>
            <p:nvSpPr>
              <p:cNvPr id="20" name="Rectangle 19"/>
              <p:cNvSpPr/>
              <p:nvPr/>
            </p:nvSpPr>
            <p:spPr>
              <a:xfrm>
                <a:off x="3441144" y="29201"/>
                <a:ext cx="1001457" cy="10014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3441144" y="29201"/>
                <a:ext cx="1001457" cy="10014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 tIns="17780" rIns="17780" bIns="17780" spcCol="1270" anchor="ctr"/>
              <a:lstStyle/>
              <a:p>
                <a:pPr algn="ctr" defTabSz="622300">
                  <a:lnSpc>
                    <a:spcPct val="90000"/>
                  </a:lnSpc>
                  <a:spcAft>
                    <a:spcPct val="35000"/>
                  </a:spcAft>
                  <a:defRPr/>
                </a:pPr>
                <a:r>
                  <a:rPr lang="en-US" sz="1400" dirty="0"/>
                  <a:t>Initiate reflective discussion</a:t>
                </a:r>
              </a:p>
            </p:txBody>
          </p:sp>
        </p:grpSp>
        <p:sp>
          <p:nvSpPr>
            <p:cNvPr id="10" name="Rectangle 9"/>
            <p:cNvSpPr/>
            <p:nvPr/>
          </p:nvSpPr>
          <p:spPr>
            <a:xfrm>
              <a:off x="5461000" y="4276184"/>
              <a:ext cx="1549400" cy="10017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 tIns="17780" rIns="17780" bIns="17780" spcCol="1270" anchor="ctr"/>
            <a:lstStyle/>
            <a:p>
              <a:pPr algn="ctr" defTabSz="622300">
                <a:lnSpc>
                  <a:spcPct val="90000"/>
                </a:lnSpc>
                <a:defRPr/>
              </a:pPr>
              <a:r>
                <a:rPr lang="en-US" sz="1400" dirty="0"/>
                <a:t>Provide feedback</a:t>
              </a:r>
            </a:p>
            <a:p>
              <a:pPr algn="ctr" defTabSz="622300">
                <a:lnSpc>
                  <a:spcPct val="90000"/>
                </a:lnSpc>
                <a:defRPr/>
              </a:pPr>
              <a:r>
                <a:rPr lang="en-US" sz="1400" dirty="0"/>
                <a:t>based on screening/</a:t>
              </a:r>
            </a:p>
            <a:p>
              <a:pPr algn="ctr" defTabSz="622300">
                <a:lnSpc>
                  <a:spcPct val="90000"/>
                </a:lnSpc>
                <a:defRPr/>
              </a:pPr>
              <a:r>
                <a:rPr lang="en-US" sz="1400" dirty="0"/>
                <a:t>assessment data</a:t>
              </a:r>
            </a:p>
          </p:txBody>
        </p:sp>
        <p:grpSp>
          <p:nvGrpSpPr>
            <p:cNvPr id="11" name="Group 14"/>
            <p:cNvGrpSpPr>
              <a:grpSpLocks/>
            </p:cNvGrpSpPr>
            <p:nvPr/>
          </p:nvGrpSpPr>
          <p:grpSpPr bwMode="auto">
            <a:xfrm>
              <a:off x="4027491" y="5475288"/>
              <a:ext cx="1031857" cy="1001712"/>
              <a:chOff x="2460634" y="3046899"/>
              <a:chExt cx="1031593" cy="1001457"/>
            </a:xfrm>
          </p:grpSpPr>
          <p:sp>
            <p:nvSpPr>
              <p:cNvPr id="18" name="Rectangle 17"/>
              <p:cNvSpPr/>
              <p:nvPr/>
            </p:nvSpPr>
            <p:spPr>
              <a:xfrm>
                <a:off x="2460634" y="3046899"/>
                <a:ext cx="1001457" cy="10014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2490770" y="3046899"/>
                <a:ext cx="1001457" cy="10014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 tIns="17780" rIns="17780" bIns="17780" spcCol="1270" anchor="ctr"/>
              <a:lstStyle/>
              <a:p>
                <a:pPr algn="ctr" defTabSz="622300">
                  <a:lnSpc>
                    <a:spcPct val="90000"/>
                  </a:lnSpc>
                  <a:spcAft>
                    <a:spcPct val="35000"/>
                  </a:spcAft>
                  <a:defRPr/>
                </a:pPr>
                <a:r>
                  <a:rPr lang="en-US" sz="1400" dirty="0"/>
                  <a:t>Evoke personal meaning</a:t>
                </a:r>
              </a:p>
            </p:txBody>
          </p:sp>
        </p:grpSp>
        <p:grpSp>
          <p:nvGrpSpPr>
            <p:cNvPr id="12" name="Group 17"/>
            <p:cNvGrpSpPr>
              <a:grpSpLocks/>
            </p:cNvGrpSpPr>
            <p:nvPr/>
          </p:nvGrpSpPr>
          <p:grpSpPr bwMode="auto">
            <a:xfrm>
              <a:off x="2503488" y="4343399"/>
              <a:ext cx="1001712" cy="1069975"/>
              <a:chOff x="874136" y="1825995"/>
              <a:chExt cx="1001457" cy="1069703"/>
            </a:xfrm>
          </p:grpSpPr>
          <p:sp>
            <p:nvSpPr>
              <p:cNvPr id="16" name="Rectangle 15"/>
              <p:cNvSpPr/>
              <p:nvPr/>
            </p:nvSpPr>
            <p:spPr>
              <a:xfrm>
                <a:off x="874136" y="1894241"/>
                <a:ext cx="1001457" cy="10014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874136" y="1825995"/>
                <a:ext cx="1001457" cy="10014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 tIns="17780" rIns="17780" bIns="17780" spcCol="1270" anchor="ctr"/>
              <a:lstStyle/>
              <a:p>
                <a:pPr algn="ctr" defTabSz="622300">
                  <a:lnSpc>
                    <a:spcPct val="90000"/>
                  </a:lnSpc>
                  <a:spcAft>
                    <a:spcPct val="35000"/>
                  </a:spcAft>
                  <a:defRPr/>
                </a:pPr>
                <a:r>
                  <a:rPr lang="en-US" sz="1400" dirty="0"/>
                  <a:t>Enhance motivation</a:t>
                </a:r>
              </a:p>
            </p:txBody>
          </p:sp>
        </p:grpSp>
        <p:sp>
          <p:nvSpPr>
            <p:cNvPr id="13" name="Circular Arrow 12"/>
            <p:cNvSpPr/>
            <p:nvPr/>
          </p:nvSpPr>
          <p:spPr>
            <a:xfrm>
              <a:off x="2590800" y="2362200"/>
              <a:ext cx="3759401" cy="3759401"/>
            </a:xfrm>
            <a:prstGeom prst="circularArrow">
              <a:avLst>
                <a:gd name="adj1" fmla="val 5195"/>
                <a:gd name="adj2" fmla="val 335505"/>
                <a:gd name="adj3" fmla="val 12299713"/>
                <a:gd name="adj4" fmla="val 10769591"/>
                <a:gd name="adj5" fmla="val 6060"/>
              </a:avLst>
            </a:prstGeom>
            <a:solidFill>
              <a:srgbClr val="B46C3A"/>
            </a:solidFill>
          </p:spPr>
          <p:style>
            <a:lnRef idx="0">
              <a:schemeClr val="lt1">
                <a:hueOff val="0"/>
                <a:satOff val="0"/>
                <a:lumOff val="0"/>
                <a:alphaOff val="0"/>
              </a:schemeClr>
            </a:lnRef>
            <a:fillRef idx="3">
              <a:schemeClr val="accent2">
                <a:hueOff val="3511139"/>
                <a:satOff val="-4379"/>
                <a:lumOff val="1030"/>
                <a:alphaOff val="0"/>
              </a:schemeClr>
            </a:fillRef>
            <a:effectRef idx="3">
              <a:schemeClr val="accent2">
                <a:hueOff val="3511139"/>
                <a:satOff val="-4379"/>
                <a:lumOff val="1030"/>
                <a:alphaOff val="0"/>
              </a:schemeClr>
            </a:effectRef>
            <a:fontRef idx="minor">
              <a:schemeClr val="lt1"/>
            </a:fontRef>
          </p:style>
        </p:sp>
        <p:sp>
          <p:nvSpPr>
            <p:cNvPr id="14" name="Circular Arrow 13"/>
            <p:cNvSpPr/>
            <p:nvPr/>
          </p:nvSpPr>
          <p:spPr>
            <a:xfrm>
              <a:off x="2869999" y="2492694"/>
              <a:ext cx="3759401" cy="3759401"/>
            </a:xfrm>
            <a:prstGeom prst="circularArrow">
              <a:avLst>
                <a:gd name="adj1" fmla="val 5195"/>
                <a:gd name="adj2" fmla="val 335505"/>
                <a:gd name="adj3" fmla="val 4016421"/>
                <a:gd name="adj4" fmla="val 2251851"/>
                <a:gd name="adj5" fmla="val 6060"/>
              </a:avLst>
            </a:prstGeom>
            <a:solidFill>
              <a:srgbClr val="B46C3A"/>
            </a:solidFill>
            <a:ln>
              <a:solidFill>
                <a:srgbClr val="B46C3A"/>
              </a:solidFill>
            </a:ln>
          </p:spPr>
          <p:style>
            <a:lnRef idx="0">
              <a:schemeClr val="lt1">
                <a:hueOff val="0"/>
                <a:satOff val="0"/>
                <a:lumOff val="0"/>
                <a:alphaOff val="0"/>
              </a:schemeClr>
            </a:lnRef>
            <a:fillRef idx="3">
              <a:schemeClr val="accent2">
                <a:hueOff val="1170380"/>
                <a:satOff val="-1460"/>
                <a:lumOff val="343"/>
                <a:alphaOff val="0"/>
              </a:schemeClr>
            </a:fillRef>
            <a:effectRef idx="3">
              <a:schemeClr val="accent2">
                <a:hueOff val="1170380"/>
                <a:satOff val="-1460"/>
                <a:lumOff val="343"/>
                <a:alphaOff val="0"/>
              </a:schemeClr>
            </a:effectRef>
            <a:fontRef idx="minor">
              <a:schemeClr val="lt1"/>
            </a:fontRef>
          </p:style>
        </p:sp>
        <p:sp>
          <p:nvSpPr>
            <p:cNvPr id="15" name="Circular Arrow 14"/>
            <p:cNvSpPr/>
            <p:nvPr/>
          </p:nvSpPr>
          <p:spPr>
            <a:xfrm>
              <a:off x="2844699" y="2336599"/>
              <a:ext cx="3759401" cy="3759401"/>
            </a:xfrm>
            <a:prstGeom prst="circularArrow">
              <a:avLst>
                <a:gd name="adj1" fmla="val 5195"/>
                <a:gd name="adj2" fmla="val 335505"/>
                <a:gd name="adj3" fmla="val 21294904"/>
                <a:gd name="adj4" fmla="val 19764782"/>
                <a:gd name="adj5" fmla="val 6060"/>
              </a:avLst>
            </a:prstGeom>
            <a:solidFill>
              <a:srgbClr val="B46C3A"/>
            </a:solidFill>
            <a:ln>
              <a:solidFill>
                <a:srgbClr val="B46C3A"/>
              </a:solidFill>
            </a:ln>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grpSp>
    </p:spTree>
    <p:extLst>
      <p:ext uri="{BB962C8B-B14F-4D97-AF65-F5344CB8AC3E}">
        <p14:creationId xmlns:p14="http://schemas.microsoft.com/office/powerpoint/2010/main" val="1830545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Initiating Reflective Discussion</a:t>
            </a:r>
            <a:endParaRPr lang="en-US" dirty="0"/>
          </a:p>
        </p:txBody>
      </p:sp>
      <p:sp>
        <p:nvSpPr>
          <p:cNvPr id="3" name="Content Placeholder 2"/>
          <p:cNvSpPr>
            <a:spLocks noGrp="1"/>
          </p:cNvSpPr>
          <p:nvPr>
            <p:ph idx="1"/>
          </p:nvPr>
        </p:nvSpPr>
        <p:spPr/>
        <p:txBody>
          <a:bodyPr/>
          <a:lstStyle/>
          <a:p>
            <a:pPr>
              <a:spcBef>
                <a:spcPts val="0"/>
              </a:spcBef>
              <a:spcAft>
                <a:spcPts val="1800"/>
              </a:spcAft>
            </a:pPr>
            <a:r>
              <a:rPr lang="en-US" sz="3000" dirty="0"/>
              <a:t>Start the reflective discussion asking permission of our clients to have the conversation</a:t>
            </a:r>
          </a:p>
          <a:p>
            <a:pPr>
              <a:spcBef>
                <a:spcPts val="0"/>
              </a:spcBef>
              <a:spcAft>
                <a:spcPts val="1800"/>
              </a:spcAft>
            </a:pPr>
            <a:r>
              <a:rPr lang="en-US" sz="3000" dirty="0"/>
              <a:t>Example: “Would it be all right with you to spend a few minutes discussing the results of the wellness survey you just completed?”</a:t>
            </a:r>
          </a:p>
          <a:p>
            <a:endParaRPr lang="en-US" dirty="0"/>
          </a:p>
        </p:txBody>
      </p:sp>
    </p:spTree>
    <p:extLst>
      <p:ext uri="{BB962C8B-B14F-4D97-AF65-F5344CB8AC3E}">
        <p14:creationId xmlns:p14="http://schemas.microsoft.com/office/powerpoint/2010/main" val="370251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Feedback</a:t>
            </a:r>
            <a:endParaRPr lang="en-US" dirty="0"/>
          </a:p>
        </p:txBody>
      </p:sp>
      <p:sp>
        <p:nvSpPr>
          <p:cNvPr id="4" name="Rectangle 2"/>
          <p:cNvSpPr>
            <a:spLocks noGrp="1" noChangeArrowheads="1"/>
          </p:cNvSpPr>
          <p:nvPr>
            <p:ph idx="1"/>
          </p:nvPr>
        </p:nvSpPr>
        <p:spPr bwMode="auto">
          <a:xfrm>
            <a:off x="982134" y="2200599"/>
            <a:ext cx="393492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lr>
                <a:srgbClr val="4F6228"/>
              </a:buClr>
              <a:buFont typeface="Wingdings" pitchFamily="2" charset="2"/>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Clr>
                <a:srgbClr val="4F6228"/>
              </a:buClr>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0000"/>
              </a:lnSpc>
              <a:spcBef>
                <a:spcPct val="0"/>
              </a:spcBef>
              <a:spcAft>
                <a:spcPts val="0"/>
              </a:spcAft>
              <a:buClrTx/>
              <a:buFontTx/>
              <a:buNone/>
            </a:pPr>
            <a:r>
              <a:rPr lang="en-US" altLang="en-US" sz="2000" b="1" dirty="0" smtClean="0">
                <a:latin typeface="+mn-lt"/>
                <a:ea typeface="MS Mincho" pitchFamily="49" charset="-128"/>
                <a:cs typeface="Calibri" pitchFamily="34" charset="0"/>
              </a:rPr>
              <a:t>Substance use </a:t>
            </a:r>
            <a:r>
              <a:rPr lang="en-US" altLang="en-US" sz="2000" b="1" dirty="0">
                <a:latin typeface="+mn-lt"/>
                <a:ea typeface="MS Mincho" pitchFamily="49" charset="-128"/>
                <a:cs typeface="Calibri" pitchFamily="34" charset="0"/>
              </a:rPr>
              <a:t>risk</a:t>
            </a:r>
          </a:p>
          <a:p>
            <a:pPr eaLnBrk="1" hangingPunct="1">
              <a:lnSpc>
                <a:spcPct val="90000"/>
              </a:lnSpc>
              <a:spcBef>
                <a:spcPct val="0"/>
              </a:spcBef>
              <a:spcAft>
                <a:spcPts val="0"/>
              </a:spcAft>
              <a:buClrTx/>
              <a:buFontTx/>
              <a:buNone/>
            </a:pPr>
            <a:r>
              <a:rPr lang="en-US" altLang="en-US" sz="2000" b="1" dirty="0">
                <a:latin typeface="+mn-lt"/>
                <a:ea typeface="MS Mincho" pitchFamily="49" charset="-128"/>
                <a:cs typeface="Calibri" pitchFamily="34" charset="0"/>
              </a:rPr>
              <a:t>Based on your AUDIT screening—</a:t>
            </a:r>
          </a:p>
          <a:p>
            <a:pPr>
              <a:lnSpc>
                <a:spcPct val="90000"/>
              </a:lnSpc>
              <a:spcBef>
                <a:spcPct val="0"/>
              </a:spcBef>
              <a:spcAft>
                <a:spcPts val="0"/>
              </a:spcAft>
              <a:buClrTx/>
              <a:buFontTx/>
              <a:buNone/>
            </a:pPr>
            <a:r>
              <a:rPr lang="en-US" altLang="en-US" sz="2000" b="1" dirty="0">
                <a:latin typeface="+mn-lt"/>
                <a:ea typeface="MS Mincho" pitchFamily="49" charset="-128"/>
                <a:cs typeface="Calibri" pitchFamily="34" charset="0"/>
              </a:rPr>
              <a:t>Score: 27</a:t>
            </a:r>
          </a:p>
        </p:txBody>
      </p:sp>
      <p:grpSp>
        <p:nvGrpSpPr>
          <p:cNvPr id="5" name="Group 4"/>
          <p:cNvGrpSpPr/>
          <p:nvPr/>
        </p:nvGrpSpPr>
        <p:grpSpPr>
          <a:xfrm>
            <a:off x="982133" y="2838956"/>
            <a:ext cx="7848600" cy="1449770"/>
            <a:chOff x="152400" y="2209800"/>
            <a:chExt cx="7848600" cy="1449770"/>
          </a:xfrm>
        </p:grpSpPr>
        <p:sp>
          <p:nvSpPr>
            <p:cNvPr id="6" name="Rectangle 3"/>
            <p:cNvSpPr>
              <a:spLocks noChangeArrowheads="1"/>
            </p:cNvSpPr>
            <p:nvPr/>
          </p:nvSpPr>
          <p:spPr bwMode="auto">
            <a:xfrm>
              <a:off x="152400" y="2520797"/>
              <a:ext cx="7848600" cy="1138773"/>
            </a:xfrm>
            <a:prstGeom prst="rect">
              <a:avLst/>
            </a:prstGeom>
            <a:solidFill>
              <a:schemeClr val="accent2">
                <a:lumMod val="50000"/>
                <a:alpha val="17000"/>
              </a:schemeClr>
            </a:solidFill>
            <a:ln>
              <a:noFill/>
            </a:ln>
            <a:effectLst/>
          </p:spPr>
          <p:txBody>
            <a:bodyPr wrap="square" anchor="ctr">
              <a:spAutoFit/>
            </a:bodyPr>
            <a:lstStyle/>
            <a:p>
              <a:pPr>
                <a:defRPr/>
              </a:pPr>
              <a:r>
                <a:rPr lang="en-US" sz="1400" b="1" dirty="0">
                  <a:latin typeface="Articulate" pitchFamily="2" charset="0"/>
                  <a:ea typeface="MS Mincho" pitchFamily="49" charset="-128"/>
                  <a:cs typeface="Calibri" pitchFamily="34" charset="0"/>
                </a:rPr>
                <a:t>                                                                                           </a:t>
              </a:r>
              <a:r>
                <a:rPr lang="en-US" sz="1400" b="1" dirty="0" smtClean="0">
                  <a:latin typeface="Articulate" pitchFamily="2" charset="0"/>
                  <a:ea typeface="MS Mincho" pitchFamily="49" charset="-128"/>
                  <a:cs typeface="Calibri" pitchFamily="34" charset="0"/>
                </a:rPr>
                <a:t>        </a:t>
              </a:r>
              <a:r>
                <a:rPr lang="en-US" sz="2000" b="1" dirty="0" smtClean="0">
                  <a:latin typeface="Articulate" pitchFamily="2" charset="0"/>
                  <a:ea typeface="MS Mincho" pitchFamily="49" charset="-128"/>
                  <a:cs typeface="Calibri" pitchFamily="34" charset="0"/>
                </a:rPr>
                <a:t>You </a:t>
              </a:r>
              <a:r>
                <a:rPr lang="en-US" sz="2000" b="1" dirty="0">
                  <a:latin typeface="Articulate" pitchFamily="2" charset="0"/>
                  <a:ea typeface="MS Mincho" pitchFamily="49" charset="-128"/>
                  <a:cs typeface="Calibri" pitchFamily="34" charset="0"/>
                </a:rPr>
                <a:t>are here</a:t>
              </a:r>
              <a:endParaRPr lang="en-US" sz="2000" dirty="0">
                <a:latin typeface="Articulate" pitchFamily="2" charset="0"/>
                <a:ea typeface="MS Mincho" pitchFamily="49" charset="-128"/>
                <a:cs typeface="Calibri" pitchFamily="34" charset="0"/>
              </a:endParaRPr>
            </a:p>
            <a:p>
              <a:pPr eaLnBrk="0" hangingPunct="0">
                <a:defRPr/>
              </a:pPr>
              <a:r>
                <a:rPr lang="en-US" sz="2400" b="1" u="sng" dirty="0">
                  <a:latin typeface="Articulate" pitchFamily="2" charset="0"/>
                  <a:ea typeface="MS Mincho" pitchFamily="49" charset="-128"/>
                  <a:cs typeface="Calibri" pitchFamily="34" charset="0"/>
                </a:rPr>
                <a:t>Low    </a:t>
              </a:r>
              <a:r>
                <a:rPr lang="en-US" sz="1600" b="1" u="sng" dirty="0">
                  <a:latin typeface="Articulate" pitchFamily="2" charset="0"/>
                  <a:ea typeface="MS Mincho" pitchFamily="49" charset="-128"/>
                  <a:cs typeface="Calibri" pitchFamily="34" charset="0"/>
                </a:rPr>
                <a:t>            </a:t>
              </a:r>
              <a:r>
                <a:rPr lang="en-US" sz="2400" b="1" u="sng" dirty="0">
                  <a:latin typeface="Articulate" pitchFamily="2" charset="0"/>
                  <a:ea typeface="MS Mincho" pitchFamily="49" charset="-128"/>
                  <a:cs typeface="Calibri" pitchFamily="34" charset="0"/>
                </a:rPr>
                <a:t>Moderate	</a:t>
              </a:r>
              <a:r>
                <a:rPr lang="en-US" sz="1600" b="1" u="sng" dirty="0">
                  <a:latin typeface="Articulate" pitchFamily="2" charset="0"/>
                  <a:ea typeface="MS Mincho" pitchFamily="49" charset="-128"/>
                  <a:cs typeface="Calibri" pitchFamily="34" charset="0"/>
                </a:rPr>
                <a:t>		</a:t>
              </a:r>
              <a:r>
                <a:rPr lang="en-US" sz="1600" b="1" u="sng" dirty="0" smtClean="0">
                  <a:latin typeface="Articulate" pitchFamily="2" charset="0"/>
                  <a:ea typeface="MS Mincho" pitchFamily="49" charset="-128"/>
                  <a:cs typeface="Calibri" pitchFamily="34" charset="0"/>
                </a:rPr>
                <a:t>    </a:t>
              </a:r>
              <a:r>
                <a:rPr lang="en-US" sz="2400" b="1" u="sng" dirty="0" smtClean="0">
                  <a:latin typeface="Articulate" pitchFamily="2" charset="0"/>
                  <a:ea typeface="MS Mincho" pitchFamily="49" charset="-128"/>
                  <a:cs typeface="Calibri" pitchFamily="34" charset="0"/>
                </a:rPr>
                <a:t>High</a:t>
              </a:r>
              <a:r>
                <a:rPr lang="en-US" sz="1600" b="1" u="sng" dirty="0">
                  <a:latin typeface="Articulate" pitchFamily="2" charset="0"/>
                  <a:ea typeface="MS Mincho" pitchFamily="49" charset="-128"/>
                  <a:cs typeface="Calibri" pitchFamily="34" charset="0"/>
                </a:rPr>
                <a:t>	        </a:t>
              </a:r>
              <a:r>
                <a:rPr lang="en-US" sz="1600" b="1" u="sng" dirty="0" smtClean="0">
                  <a:latin typeface="Articulate" pitchFamily="2" charset="0"/>
                  <a:ea typeface="MS Mincho" pitchFamily="49" charset="-128"/>
                  <a:cs typeface="Calibri" pitchFamily="34" charset="0"/>
                </a:rPr>
                <a:t>                </a:t>
              </a:r>
              <a:r>
                <a:rPr lang="en-US" sz="2400" b="1" u="sng" dirty="0">
                  <a:latin typeface="Articulate" pitchFamily="2" charset="0"/>
                  <a:ea typeface="MS Mincho" pitchFamily="49" charset="-128"/>
                  <a:cs typeface="Calibri" pitchFamily="34" charset="0"/>
                </a:rPr>
                <a:t>Very High</a:t>
              </a:r>
            </a:p>
            <a:p>
              <a:pPr eaLnBrk="0" hangingPunct="0">
                <a:defRPr/>
              </a:pPr>
              <a:r>
                <a:rPr lang="en-US" sz="1600" b="1" dirty="0">
                  <a:latin typeface="Articulate" pitchFamily="2" charset="0"/>
                  <a:ea typeface="MS Mincho" pitchFamily="49" charset="-128"/>
                  <a:cs typeface="Calibri" pitchFamily="34" charset="0"/>
                </a:rPr>
                <a:t>  </a:t>
              </a:r>
              <a:r>
                <a:rPr lang="en-US" sz="2400" b="1" dirty="0">
                  <a:latin typeface="Articulate" pitchFamily="2" charset="0"/>
                  <a:ea typeface="MS Mincho" pitchFamily="49" charset="-128"/>
                  <a:cs typeface="Calibri" pitchFamily="34" charset="0"/>
                </a:rPr>
                <a:t>0   </a:t>
              </a:r>
              <a:r>
                <a:rPr lang="en-US" sz="1600" b="1" dirty="0">
                  <a:latin typeface="Articulate" pitchFamily="2" charset="0"/>
                  <a:ea typeface="MS Mincho" pitchFamily="49" charset="-128"/>
                  <a:cs typeface="Calibri" pitchFamily="34" charset="0"/>
                </a:rPr>
                <a:t>                                                                                                                                           </a:t>
              </a:r>
              <a:r>
                <a:rPr lang="en-US" sz="2400" b="1" dirty="0">
                  <a:latin typeface="Articulate" pitchFamily="2" charset="0"/>
                  <a:ea typeface="MS Mincho" pitchFamily="49" charset="-128"/>
                  <a:cs typeface="Calibri" pitchFamily="34" charset="0"/>
                </a:rPr>
                <a:t>40</a:t>
              </a:r>
            </a:p>
          </p:txBody>
        </p:sp>
        <p:sp>
          <p:nvSpPr>
            <p:cNvPr id="7" name="Down Arrow 6"/>
            <p:cNvSpPr/>
            <p:nvPr/>
          </p:nvSpPr>
          <p:spPr>
            <a:xfrm>
              <a:off x="5519462" y="2209800"/>
              <a:ext cx="295275" cy="625475"/>
            </a:xfrm>
            <a:prstGeom prst="downArrow">
              <a:avLst/>
            </a:prstGeom>
            <a:solidFill>
              <a:srgbClr val="B46C3A"/>
            </a:solidFill>
            <a:ln>
              <a:solidFill>
                <a:srgbClr val="B46C3A"/>
              </a:solidFill>
            </a:ln>
          </p:spPr>
          <p:style>
            <a:lnRef idx="0">
              <a:schemeClr val="accent1"/>
            </a:lnRef>
            <a:fillRef idx="3">
              <a:schemeClr val="accent1"/>
            </a:fillRef>
            <a:effectRef idx="3">
              <a:schemeClr val="accent1"/>
            </a:effectRef>
            <a:fontRef idx="minor">
              <a:schemeClr val="lt1"/>
            </a:fontRef>
          </p:style>
          <p:txBody>
            <a:bodyPr anchor="ctr"/>
            <a:lstStyle/>
            <a:p>
              <a:pPr>
                <a:defRPr/>
              </a:pPr>
              <a:endParaRPr lang="en-US"/>
            </a:p>
          </p:txBody>
        </p:sp>
      </p:grpSp>
      <p:sp>
        <p:nvSpPr>
          <p:cNvPr id="8" name="Content Placeholder 2"/>
          <p:cNvSpPr txBox="1">
            <a:spLocks/>
          </p:cNvSpPr>
          <p:nvPr/>
        </p:nvSpPr>
        <p:spPr>
          <a:xfrm>
            <a:off x="1106131" y="4746072"/>
            <a:ext cx="3310597" cy="1387310"/>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Tx/>
              <a:buSzPct val="100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Tx/>
              <a:buSzPct val="100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Tx/>
              <a:buSzPct val="100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Tx/>
              <a:buSzPct val="100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Tx/>
              <a:buSzPct val="100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a:spcBef>
                <a:spcPts val="0"/>
              </a:spcBef>
              <a:spcAft>
                <a:spcPts val="0"/>
              </a:spcAft>
              <a:defRPr/>
            </a:pPr>
            <a:r>
              <a:rPr lang="en-US" sz="2400" dirty="0" smtClean="0"/>
              <a:t>Score</a:t>
            </a:r>
          </a:p>
          <a:p>
            <a:pPr>
              <a:spcBef>
                <a:spcPts val="0"/>
              </a:spcBef>
              <a:spcAft>
                <a:spcPts val="0"/>
              </a:spcAft>
              <a:defRPr/>
            </a:pPr>
            <a:r>
              <a:rPr lang="en-US" sz="2400" dirty="0" smtClean="0"/>
              <a:t>Level of risk </a:t>
            </a:r>
            <a:endParaRPr lang="en-US" sz="2400" dirty="0"/>
          </a:p>
        </p:txBody>
      </p:sp>
      <p:sp>
        <p:nvSpPr>
          <p:cNvPr id="10" name="Content Placeholder 2"/>
          <p:cNvSpPr txBox="1">
            <a:spLocks/>
          </p:cNvSpPr>
          <p:nvPr/>
        </p:nvSpPr>
        <p:spPr>
          <a:xfrm>
            <a:off x="3339550" y="4746058"/>
            <a:ext cx="3310597" cy="1387310"/>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Tx/>
              <a:buSzPct val="100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Tx/>
              <a:buSzPct val="100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Tx/>
              <a:buSzPct val="100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Tx/>
              <a:buSzPct val="100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Tx/>
              <a:buSzPct val="100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a:spcBef>
                <a:spcPts val="0"/>
              </a:spcBef>
              <a:spcAft>
                <a:spcPts val="0"/>
              </a:spcAft>
              <a:defRPr/>
            </a:pPr>
            <a:r>
              <a:rPr lang="en-US" sz="2400" dirty="0" smtClean="0"/>
              <a:t>Risk behaviors</a:t>
            </a:r>
          </a:p>
          <a:p>
            <a:pPr>
              <a:spcBef>
                <a:spcPts val="0"/>
              </a:spcBef>
              <a:spcAft>
                <a:spcPts val="0"/>
              </a:spcAft>
              <a:defRPr/>
            </a:pPr>
            <a:r>
              <a:rPr lang="en-US" sz="2400" dirty="0" smtClean="0"/>
              <a:t>Normative behavior </a:t>
            </a:r>
            <a:endParaRPr lang="en-US" sz="2400" dirty="0"/>
          </a:p>
        </p:txBody>
      </p:sp>
      <p:sp>
        <p:nvSpPr>
          <p:cNvPr id="11" name="Content Placeholder 2"/>
          <p:cNvSpPr txBox="1">
            <a:spLocks/>
          </p:cNvSpPr>
          <p:nvPr/>
        </p:nvSpPr>
        <p:spPr>
          <a:xfrm>
            <a:off x="1102897" y="4454283"/>
            <a:ext cx="1270858" cy="671830"/>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Tx/>
              <a:buSzPct val="100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Tx/>
              <a:buSzPct val="100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Tx/>
              <a:buSzPct val="100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Tx/>
              <a:buSzPct val="100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Tx/>
              <a:buSzPct val="100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lnSpc>
                <a:spcPct val="120000"/>
              </a:lnSpc>
              <a:spcBef>
                <a:spcPts val="0"/>
              </a:spcBef>
              <a:spcAft>
                <a:spcPts val="0"/>
              </a:spcAft>
              <a:buFont typeface="Wingdings" pitchFamily="2" charset="2"/>
              <a:buNone/>
              <a:defRPr/>
            </a:pPr>
            <a:r>
              <a:rPr lang="en-US" sz="2800" dirty="0" smtClean="0"/>
              <a:t>Review</a:t>
            </a:r>
          </a:p>
        </p:txBody>
      </p:sp>
    </p:spTree>
    <p:extLst>
      <p:ext uri="{BB962C8B-B14F-4D97-AF65-F5344CB8AC3E}">
        <p14:creationId xmlns:p14="http://schemas.microsoft.com/office/powerpoint/2010/main" val="3014082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Evoking Personal Meaning</a:t>
            </a:r>
            <a:endParaRPr lang="en-US" dirty="0"/>
          </a:p>
        </p:txBody>
      </p:sp>
      <p:sp>
        <p:nvSpPr>
          <p:cNvPr id="3" name="Content Placeholder 2"/>
          <p:cNvSpPr>
            <a:spLocks noGrp="1"/>
          </p:cNvSpPr>
          <p:nvPr>
            <p:ph idx="1"/>
          </p:nvPr>
        </p:nvSpPr>
        <p:spPr>
          <a:xfrm>
            <a:off x="982134" y="2492819"/>
            <a:ext cx="7704667" cy="3565083"/>
          </a:xfrm>
        </p:spPr>
        <p:txBody>
          <a:bodyPr/>
          <a:lstStyle/>
          <a:p>
            <a:pPr marL="0" indent="0">
              <a:spcBef>
                <a:spcPts val="0"/>
              </a:spcBef>
              <a:spcAft>
                <a:spcPts val="1200"/>
              </a:spcAft>
              <a:buNone/>
            </a:pPr>
            <a:r>
              <a:rPr lang="en-US" sz="3200" dirty="0"/>
              <a:t>Reflective questions: From your perspective…</a:t>
            </a:r>
          </a:p>
          <a:p>
            <a:pPr>
              <a:lnSpc>
                <a:spcPct val="90000"/>
              </a:lnSpc>
              <a:spcBef>
                <a:spcPts val="0"/>
              </a:spcBef>
              <a:spcAft>
                <a:spcPts val="900"/>
              </a:spcAft>
            </a:pPr>
            <a:r>
              <a:rPr lang="en-US" sz="2800" dirty="0"/>
              <a:t>What relationship might there be between your drinking and ____?</a:t>
            </a:r>
          </a:p>
          <a:p>
            <a:pPr>
              <a:lnSpc>
                <a:spcPct val="90000"/>
              </a:lnSpc>
              <a:spcBef>
                <a:spcPts val="0"/>
              </a:spcBef>
              <a:spcAft>
                <a:spcPts val="900"/>
              </a:spcAft>
            </a:pPr>
            <a:r>
              <a:rPr lang="en-US" sz="2800" dirty="0"/>
              <a:t>What are your concerns regarding use?</a:t>
            </a:r>
          </a:p>
          <a:p>
            <a:pPr>
              <a:lnSpc>
                <a:spcPct val="90000"/>
              </a:lnSpc>
              <a:spcBef>
                <a:spcPts val="0"/>
              </a:spcBef>
              <a:spcAft>
                <a:spcPts val="900"/>
              </a:spcAft>
            </a:pPr>
            <a:r>
              <a:rPr lang="en-US" sz="2800" dirty="0"/>
              <a:t>What are the important reasons for you to choose to stop or decrease your use?</a:t>
            </a:r>
          </a:p>
          <a:p>
            <a:pPr>
              <a:lnSpc>
                <a:spcPct val="90000"/>
              </a:lnSpc>
              <a:spcBef>
                <a:spcPts val="0"/>
              </a:spcBef>
              <a:spcAft>
                <a:spcPts val="900"/>
              </a:spcAft>
            </a:pPr>
            <a:r>
              <a:rPr lang="en-US" sz="2800" dirty="0"/>
              <a:t>What are the benefits you can see from stopping or cutting down</a:t>
            </a:r>
            <a:r>
              <a:rPr lang="en-US" sz="2800" dirty="0" smtClean="0"/>
              <a:t>?</a:t>
            </a:r>
            <a:endParaRPr lang="en-US" sz="2800" dirty="0"/>
          </a:p>
        </p:txBody>
      </p:sp>
    </p:spTree>
    <p:extLst>
      <p:ext uri="{BB962C8B-B14F-4D97-AF65-F5344CB8AC3E}">
        <p14:creationId xmlns:p14="http://schemas.microsoft.com/office/powerpoint/2010/main" val="2952822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endParaRPr lang="en-US" dirty="0"/>
          </a:p>
        </p:txBody>
      </p:sp>
      <p:sp>
        <p:nvSpPr>
          <p:cNvPr id="3" name="Content Placeholder 2"/>
          <p:cNvSpPr>
            <a:spLocks noGrp="1"/>
          </p:cNvSpPr>
          <p:nvPr>
            <p:ph idx="1"/>
          </p:nvPr>
        </p:nvSpPr>
        <p:spPr>
          <a:xfrm>
            <a:off x="982134" y="2218424"/>
            <a:ext cx="7704667" cy="3690668"/>
          </a:xfrm>
        </p:spPr>
        <p:txBody>
          <a:bodyPr>
            <a:noAutofit/>
          </a:bodyPr>
          <a:lstStyle/>
          <a:p>
            <a:pPr>
              <a:lnSpc>
                <a:spcPct val="90000"/>
              </a:lnSpc>
              <a:spcBef>
                <a:spcPts val="0"/>
              </a:spcBef>
              <a:spcAft>
                <a:spcPts val="1200"/>
              </a:spcAft>
            </a:pPr>
            <a:r>
              <a:rPr lang="en-US" sz="2800" dirty="0"/>
              <a:t>Acknowledges perceived benefits of </a:t>
            </a:r>
            <a:r>
              <a:rPr lang="en-US" sz="2800" dirty="0" smtClean="0"/>
              <a:t>their </a:t>
            </a:r>
            <a:r>
              <a:rPr lang="en-US" sz="2800" dirty="0"/>
              <a:t>behavior</a:t>
            </a:r>
          </a:p>
          <a:p>
            <a:pPr>
              <a:lnSpc>
                <a:spcPct val="90000"/>
              </a:lnSpc>
              <a:spcBef>
                <a:spcPts val="0"/>
              </a:spcBef>
              <a:spcAft>
                <a:spcPts val="1200"/>
              </a:spcAft>
            </a:pPr>
            <a:r>
              <a:rPr lang="en-US" sz="2800" dirty="0"/>
              <a:t>Elicits the “personal and important” problems or concerns caused by their behavior</a:t>
            </a:r>
          </a:p>
          <a:p>
            <a:pPr>
              <a:lnSpc>
                <a:spcPct val="90000"/>
              </a:lnSpc>
              <a:spcBef>
                <a:spcPts val="0"/>
              </a:spcBef>
              <a:spcAft>
                <a:spcPts val="1200"/>
              </a:spcAft>
            </a:pPr>
            <a:r>
              <a:rPr lang="en-US" sz="2800" dirty="0"/>
              <a:t>Elicits, affirms, and reinforces motivation to change</a:t>
            </a:r>
          </a:p>
          <a:p>
            <a:pPr>
              <a:lnSpc>
                <a:spcPct val="90000"/>
              </a:lnSpc>
              <a:spcBef>
                <a:spcPts val="0"/>
              </a:spcBef>
              <a:spcAft>
                <a:spcPts val="1200"/>
              </a:spcAft>
            </a:pPr>
            <a:r>
              <a:rPr lang="en-US" sz="2800" dirty="0"/>
              <a:t>Helps resolve ambivalence and reinforces motivation</a:t>
            </a:r>
          </a:p>
        </p:txBody>
      </p:sp>
    </p:spTree>
    <p:extLst>
      <p:ext uri="{BB962C8B-B14F-4D97-AF65-F5344CB8AC3E}">
        <p14:creationId xmlns:p14="http://schemas.microsoft.com/office/powerpoint/2010/main" val="604322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Enhancing Motivation</a:t>
            </a:r>
            <a:endParaRPr lang="en-US" dirty="0"/>
          </a:p>
        </p:txBody>
      </p:sp>
      <p:sp>
        <p:nvSpPr>
          <p:cNvPr id="4" name="Content Placeholder 2"/>
          <p:cNvSpPr>
            <a:spLocks noGrp="1"/>
          </p:cNvSpPr>
          <p:nvPr>
            <p:ph idx="1"/>
          </p:nvPr>
        </p:nvSpPr>
        <p:spPr>
          <a:xfrm>
            <a:off x="982134" y="2761891"/>
            <a:ext cx="7704667" cy="602409"/>
          </a:xfrm>
        </p:spPr>
        <p:txBody>
          <a:bodyPr/>
          <a:lstStyle/>
          <a:p>
            <a:pPr marL="0" indent="0" algn="ctr">
              <a:buNone/>
            </a:pPr>
            <a:r>
              <a:rPr lang="en-US" sz="3200" dirty="0" smtClean="0"/>
              <a:t>Readiness Ruler</a:t>
            </a:r>
            <a:endParaRPr lang="en-US" dirty="0" smtClean="0"/>
          </a:p>
        </p:txBody>
      </p:sp>
      <p:sp>
        <p:nvSpPr>
          <p:cNvPr id="5" name="Left-Right Arrow 5"/>
          <p:cNvSpPr>
            <a:spLocks noChangeAspect="1" noChangeArrowheads="1"/>
          </p:cNvSpPr>
          <p:nvPr/>
        </p:nvSpPr>
        <p:spPr bwMode="auto">
          <a:xfrm>
            <a:off x="822961" y="3531380"/>
            <a:ext cx="7863840" cy="278365"/>
          </a:xfrm>
          <a:prstGeom prst="leftRightArrow">
            <a:avLst>
              <a:gd name="adj1" fmla="val 50000"/>
              <a:gd name="adj2" fmla="val 49961"/>
            </a:avLst>
          </a:prstGeom>
          <a:solidFill>
            <a:srgbClr val="B46C3A"/>
          </a:solidFill>
          <a:ln>
            <a:solidFill>
              <a:srgbClr val="B46C3A"/>
            </a:solidFill>
            <a:headEnd type="none" w="sm" len="sm"/>
            <a:tailEnd type="none" w="sm" len="sm"/>
          </a:ln>
        </p:spPr>
        <p:style>
          <a:lnRef idx="0">
            <a:schemeClr val="accent2"/>
          </a:lnRef>
          <a:fillRef idx="3">
            <a:schemeClr val="accent2"/>
          </a:fillRef>
          <a:effectRef idx="3">
            <a:schemeClr val="accent2"/>
          </a:effectRef>
          <a:fontRef idx="minor">
            <a:schemeClr val="lt1"/>
          </a:fontRef>
        </p:style>
        <p:txBody>
          <a:bodyPr/>
          <a:lstStyle/>
          <a:p>
            <a:pPr>
              <a:defRPr/>
            </a:pPr>
            <a:endParaRPr lang="en-US"/>
          </a:p>
        </p:txBody>
      </p:sp>
      <p:pic>
        <p:nvPicPr>
          <p:cNvPr id="6"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72" y="3912105"/>
            <a:ext cx="8229600" cy="110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7295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Negotiating Commitment</a:t>
            </a:r>
            <a:endParaRPr lang="en-US" dirty="0"/>
          </a:p>
        </p:txBody>
      </p:sp>
      <p:sp>
        <p:nvSpPr>
          <p:cNvPr id="4" name="Content Placeholder 2"/>
          <p:cNvSpPr>
            <a:spLocks noGrp="1"/>
          </p:cNvSpPr>
          <p:nvPr>
            <p:ph idx="1"/>
          </p:nvPr>
        </p:nvSpPr>
        <p:spPr>
          <a:xfrm>
            <a:off x="982135" y="2484688"/>
            <a:ext cx="3926296" cy="3332816"/>
          </a:xfrm>
        </p:spPr>
        <p:txBody>
          <a:bodyPr>
            <a:normAutofit/>
          </a:bodyPr>
          <a:lstStyle/>
          <a:p>
            <a:r>
              <a:rPr lang="en-US" sz="3000" dirty="0" smtClean="0"/>
              <a:t>Simple</a:t>
            </a:r>
          </a:p>
          <a:p>
            <a:r>
              <a:rPr lang="en-US" sz="3000" dirty="0" smtClean="0"/>
              <a:t>Realistic</a:t>
            </a:r>
          </a:p>
          <a:p>
            <a:r>
              <a:rPr lang="en-US" sz="3000" dirty="0" smtClean="0"/>
              <a:t>Specific</a:t>
            </a:r>
          </a:p>
          <a:p>
            <a:r>
              <a:rPr lang="en-US" sz="3000" dirty="0" smtClean="0"/>
              <a:t>Attainable</a:t>
            </a:r>
          </a:p>
          <a:p>
            <a:r>
              <a:rPr lang="en-US" sz="3000" dirty="0" smtClean="0"/>
              <a:t>Follow-up timeline </a:t>
            </a:r>
          </a:p>
        </p:txBody>
      </p:sp>
      <p:grpSp>
        <p:nvGrpSpPr>
          <p:cNvPr id="5" name="Group 4"/>
          <p:cNvGrpSpPr>
            <a:grpSpLocks noChangeAspect="1"/>
          </p:cNvGrpSpPr>
          <p:nvPr/>
        </p:nvGrpSpPr>
        <p:grpSpPr>
          <a:xfrm>
            <a:off x="4451261" y="2463282"/>
            <a:ext cx="3857229" cy="2926080"/>
            <a:chOff x="304800" y="2171700"/>
            <a:chExt cx="4570413" cy="3467100"/>
          </a:xfrm>
        </p:grpSpPr>
        <p:pic>
          <p:nvPicPr>
            <p:cNvPr id="6" name="Picture 6" descr="\\hq-nas02\imc\PROJECTS\DSI\SBIRT-MedRes\Graphics\MI STRATEGIES\11358885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71700"/>
              <a:ext cx="4570413"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2589213" y="3180888"/>
              <a:ext cx="1752600" cy="13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F6228"/>
                </a:buClr>
                <a:buFont typeface="Wingdings" pitchFamily="2" charset="2"/>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Clr>
                  <a:srgbClr val="4F6228"/>
                </a:buClr>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ClrTx/>
                <a:buFontTx/>
                <a:buNone/>
              </a:pPr>
              <a:r>
                <a:rPr lang="en-US" altLang="en-US" sz="1400" b="1" dirty="0">
                  <a:latin typeface="Eras Medium ITC" panose="020B0602030504020804" pitchFamily="34" charset="0"/>
                </a:rPr>
                <a:t>Negotiating </a:t>
              </a:r>
              <a:endParaRPr lang="en-US" altLang="en-US" sz="1400" b="1" dirty="0" smtClean="0">
                <a:latin typeface="Eras Medium ITC" panose="020B0602030504020804" pitchFamily="34" charset="0"/>
              </a:endParaRPr>
            </a:p>
            <a:p>
              <a:pPr algn="ctr" eaLnBrk="1" hangingPunct="1">
                <a:lnSpc>
                  <a:spcPct val="150000"/>
                </a:lnSpc>
                <a:spcBef>
                  <a:spcPct val="0"/>
                </a:spcBef>
                <a:buClrTx/>
                <a:buFontTx/>
                <a:buNone/>
              </a:pPr>
              <a:r>
                <a:rPr lang="en-US" altLang="en-US" sz="1400" b="1" dirty="0" smtClean="0">
                  <a:latin typeface="Eras Medium ITC" panose="020B0602030504020804" pitchFamily="34" charset="0"/>
                </a:rPr>
                <a:t>a</a:t>
              </a:r>
              <a:endParaRPr lang="en-US" altLang="en-US" sz="1400" b="1" dirty="0">
                <a:latin typeface="Eras Medium ITC" panose="020B0602030504020804" pitchFamily="34" charset="0"/>
              </a:endParaRPr>
            </a:p>
            <a:p>
              <a:pPr algn="ctr" eaLnBrk="1" hangingPunct="1">
                <a:lnSpc>
                  <a:spcPct val="150000"/>
                </a:lnSpc>
                <a:spcBef>
                  <a:spcPct val="0"/>
                </a:spcBef>
                <a:buClrTx/>
                <a:buFontTx/>
                <a:buNone/>
              </a:pPr>
              <a:r>
                <a:rPr lang="en-US" altLang="en-US" sz="2800" b="1" dirty="0">
                  <a:latin typeface="Eras Medium ITC" panose="020B0602030504020804" pitchFamily="34" charset="0"/>
                </a:rPr>
                <a:t>PLAN</a:t>
              </a:r>
            </a:p>
          </p:txBody>
        </p:sp>
      </p:grpSp>
    </p:spTree>
    <p:extLst>
      <p:ext uri="{BB962C8B-B14F-4D97-AF65-F5344CB8AC3E}">
        <p14:creationId xmlns:p14="http://schemas.microsoft.com/office/powerpoint/2010/main" val="749974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457201"/>
            <a:ext cx="7790930" cy="1981200"/>
          </a:xfrm>
        </p:spPr>
        <p:txBody>
          <a:bodyPr/>
          <a:lstStyle/>
          <a:p>
            <a:r>
              <a:rPr lang="en-US" dirty="0" smtClean="0"/>
              <a:t>Theoretical Framework Informing MI</a:t>
            </a:r>
            <a:endParaRPr lang="en-US" dirty="0"/>
          </a:p>
        </p:txBody>
      </p:sp>
      <p:sp>
        <p:nvSpPr>
          <p:cNvPr id="3" name="Content Placeholder 2"/>
          <p:cNvSpPr>
            <a:spLocks noGrp="1"/>
          </p:cNvSpPr>
          <p:nvPr>
            <p:ph idx="1"/>
          </p:nvPr>
        </p:nvSpPr>
        <p:spPr>
          <a:xfrm>
            <a:off x="982134" y="2537610"/>
            <a:ext cx="7704667" cy="3613030"/>
          </a:xfrm>
        </p:spPr>
        <p:txBody>
          <a:bodyPr>
            <a:normAutofit lnSpcReduction="10000"/>
          </a:bodyPr>
          <a:lstStyle/>
          <a:p>
            <a:pPr marL="0" indent="0">
              <a:spcBef>
                <a:spcPts val="0"/>
              </a:spcBef>
              <a:spcAft>
                <a:spcPts val="1200"/>
              </a:spcAft>
              <a:buNone/>
            </a:pPr>
            <a:r>
              <a:rPr lang="en-US" sz="3200" dirty="0"/>
              <a:t>Prochaska and </a:t>
            </a:r>
            <a:r>
              <a:rPr lang="en-US" sz="3200" dirty="0" err="1"/>
              <a:t>DiClemente</a:t>
            </a:r>
            <a:r>
              <a:rPr lang="en-US" sz="3200" dirty="0"/>
              <a:t> identified five stages of change:</a:t>
            </a:r>
          </a:p>
          <a:p>
            <a:pPr marL="514350" indent="-514350">
              <a:spcBef>
                <a:spcPts val="0"/>
              </a:spcBef>
              <a:spcAft>
                <a:spcPts val="600"/>
              </a:spcAft>
              <a:buFont typeface="+mj-lt"/>
              <a:buAutoNum type="arabicPeriod"/>
            </a:pPr>
            <a:r>
              <a:rPr lang="en-US" sz="3000" dirty="0"/>
              <a:t>Precontemplation </a:t>
            </a:r>
          </a:p>
          <a:p>
            <a:pPr marL="514350" indent="-514350">
              <a:spcBef>
                <a:spcPts val="0"/>
              </a:spcBef>
              <a:spcAft>
                <a:spcPts val="600"/>
              </a:spcAft>
              <a:buFont typeface="+mj-lt"/>
              <a:buAutoNum type="arabicPeriod"/>
            </a:pPr>
            <a:r>
              <a:rPr lang="en-US" sz="3000" dirty="0"/>
              <a:t>Contemplation </a:t>
            </a:r>
          </a:p>
          <a:p>
            <a:pPr marL="514350" indent="-514350">
              <a:spcBef>
                <a:spcPts val="0"/>
              </a:spcBef>
              <a:spcAft>
                <a:spcPts val="600"/>
              </a:spcAft>
              <a:buFont typeface="+mj-lt"/>
              <a:buAutoNum type="arabicPeriod"/>
            </a:pPr>
            <a:r>
              <a:rPr lang="en-US" sz="3000" dirty="0"/>
              <a:t>Preparation</a:t>
            </a:r>
          </a:p>
          <a:p>
            <a:pPr marL="514350" indent="-514350">
              <a:spcBef>
                <a:spcPts val="0"/>
              </a:spcBef>
              <a:spcAft>
                <a:spcPts val="600"/>
              </a:spcAft>
              <a:buFont typeface="+mj-lt"/>
              <a:buAutoNum type="arabicPeriod"/>
            </a:pPr>
            <a:r>
              <a:rPr lang="en-US" sz="3000" dirty="0"/>
              <a:t>Action</a:t>
            </a:r>
          </a:p>
          <a:p>
            <a:pPr marL="514350" indent="-514350">
              <a:spcBef>
                <a:spcPts val="0"/>
              </a:spcBef>
              <a:spcAft>
                <a:spcPts val="600"/>
              </a:spcAft>
              <a:buFont typeface="+mj-lt"/>
              <a:buAutoNum type="arabicPeriod"/>
            </a:pPr>
            <a:r>
              <a:rPr lang="en-US" sz="3000" dirty="0"/>
              <a:t>Maintenance</a:t>
            </a:r>
          </a:p>
          <a:p>
            <a:endParaRPr lang="en-US" dirty="0"/>
          </a:p>
        </p:txBody>
      </p:sp>
      <p:pic>
        <p:nvPicPr>
          <p:cNvPr id="4" name="Picture 9" descr="V:\PROJECTS\DSI\SBIRT-MedRes\Graphics\MI STRATEGIES\FRAME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099756"/>
            <a:ext cx="400964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561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Benefits of Using MI</a:t>
            </a:r>
            <a:endParaRPr lang="en-US" dirty="0"/>
          </a:p>
        </p:txBody>
      </p:sp>
      <p:grpSp>
        <p:nvGrpSpPr>
          <p:cNvPr id="4" name="Group 3"/>
          <p:cNvGrpSpPr>
            <a:grpSpLocks noChangeAspect="1"/>
          </p:cNvGrpSpPr>
          <p:nvPr/>
        </p:nvGrpSpPr>
        <p:grpSpPr>
          <a:xfrm>
            <a:off x="2653627" y="2291747"/>
            <a:ext cx="4231269" cy="3383280"/>
            <a:chOff x="2057400" y="1981200"/>
            <a:chExt cx="5410200" cy="4325938"/>
          </a:xfrm>
        </p:grpSpPr>
        <p:pic>
          <p:nvPicPr>
            <p:cNvPr id="5" name="Picture 6" descr="V:\PROJECTS\DSI\SBIRT-MedRes\Graphics\MI STRATEGIES\1600418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81200"/>
              <a:ext cx="5410200"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2819400" y="2506104"/>
              <a:ext cx="381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F6228"/>
                </a:buClr>
                <a:buFont typeface="Wingdings" pitchFamily="2" charset="2"/>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Clr>
                  <a:srgbClr val="4F6228"/>
                </a:buClr>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Tx/>
                <a:buFontTx/>
                <a:buNone/>
              </a:pPr>
              <a:r>
                <a:rPr lang="en-US" altLang="en-US" dirty="0">
                  <a:latin typeface="Cambria" panose="02040503050406030204" pitchFamily="18" charset="0"/>
                </a:rPr>
                <a:t>E</a:t>
              </a:r>
              <a:r>
                <a:rPr lang="en-US" altLang="en-US" sz="2800" dirty="0">
                  <a:latin typeface="Cambria" panose="02040503050406030204" pitchFamily="18" charset="0"/>
                </a:rPr>
                <a:t> </a:t>
              </a:r>
              <a:r>
                <a:rPr lang="en-US" altLang="en-US" sz="2400" dirty="0" err="1" smtClean="0">
                  <a:solidFill>
                    <a:schemeClr val="bg1"/>
                  </a:solidFill>
                  <a:latin typeface="Cambria" panose="02040503050406030204" pitchFamily="18" charset="0"/>
                </a:rPr>
                <a:t>vidence</a:t>
              </a:r>
              <a:r>
                <a:rPr lang="en-US" altLang="en-US" sz="2400" dirty="0">
                  <a:solidFill>
                    <a:schemeClr val="bg1"/>
                  </a:solidFill>
                  <a:latin typeface="Cambria" panose="02040503050406030204" pitchFamily="18" charset="0"/>
                </a:rPr>
                <a:t>-</a:t>
              </a:r>
              <a:r>
                <a:rPr lang="en-US" altLang="en-US" sz="2400" dirty="0" smtClean="0">
                  <a:solidFill>
                    <a:schemeClr val="bg1"/>
                  </a:solidFill>
                  <a:latin typeface="Cambria" panose="02040503050406030204" pitchFamily="18" charset="0"/>
                </a:rPr>
                <a:t>based</a:t>
              </a:r>
              <a:endParaRPr lang="en-US" altLang="en-US" sz="2400" dirty="0">
                <a:solidFill>
                  <a:schemeClr val="bg1"/>
                </a:solidFill>
                <a:latin typeface="Cambria" panose="02040503050406030204" pitchFamily="18" charset="0"/>
              </a:endParaRPr>
            </a:p>
          </p:txBody>
        </p:sp>
        <p:sp>
          <p:nvSpPr>
            <p:cNvPr id="7" name="TextBox 7"/>
            <p:cNvSpPr txBox="1">
              <a:spLocks noChangeArrowheads="1"/>
            </p:cNvSpPr>
            <p:nvPr/>
          </p:nvSpPr>
          <p:spPr bwMode="auto">
            <a:xfrm>
              <a:off x="2819400" y="3324646"/>
              <a:ext cx="4402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F6228"/>
                </a:buClr>
                <a:buFont typeface="Wingdings" pitchFamily="2" charset="2"/>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Clr>
                  <a:srgbClr val="4F6228"/>
                </a:buClr>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Tx/>
                <a:buFontTx/>
                <a:buNone/>
              </a:pPr>
              <a:r>
                <a:rPr lang="en-US" altLang="en-US" dirty="0">
                  <a:latin typeface="Cambria" panose="02040503050406030204" pitchFamily="18" charset="0"/>
                </a:rPr>
                <a:t>P</a:t>
              </a:r>
              <a:r>
                <a:rPr lang="en-US" altLang="en-US" sz="2800" dirty="0">
                  <a:latin typeface="Cambria" panose="02040503050406030204" pitchFamily="18" charset="0"/>
                </a:rPr>
                <a:t> </a:t>
              </a:r>
              <a:r>
                <a:rPr lang="en-US" altLang="en-US" sz="2400" dirty="0" err="1" smtClean="0">
                  <a:solidFill>
                    <a:schemeClr val="bg1"/>
                  </a:solidFill>
                  <a:latin typeface="Cambria" panose="02040503050406030204" pitchFamily="18" charset="0"/>
                </a:rPr>
                <a:t>atient</a:t>
              </a:r>
              <a:r>
                <a:rPr lang="en-US" altLang="en-US" sz="2400" dirty="0">
                  <a:solidFill>
                    <a:schemeClr val="bg1"/>
                  </a:solidFill>
                  <a:latin typeface="Cambria" panose="02040503050406030204" pitchFamily="18" charset="0"/>
                </a:rPr>
                <a:t>-</a:t>
              </a:r>
              <a:r>
                <a:rPr lang="en-US" altLang="en-US" sz="2400" dirty="0" smtClean="0">
                  <a:solidFill>
                    <a:schemeClr val="bg1"/>
                  </a:solidFill>
                  <a:latin typeface="Cambria" panose="02040503050406030204" pitchFamily="18" charset="0"/>
                </a:rPr>
                <a:t>centered</a:t>
              </a:r>
              <a:endParaRPr lang="en-US" altLang="en-US" sz="2400" dirty="0">
                <a:solidFill>
                  <a:schemeClr val="bg1"/>
                </a:solidFill>
                <a:latin typeface="Cambria" panose="02040503050406030204" pitchFamily="18" charset="0"/>
              </a:endParaRPr>
            </a:p>
          </p:txBody>
        </p:sp>
        <p:sp>
          <p:nvSpPr>
            <p:cNvPr id="8" name="TextBox 9"/>
            <p:cNvSpPr txBox="1">
              <a:spLocks noChangeArrowheads="1"/>
            </p:cNvSpPr>
            <p:nvPr/>
          </p:nvSpPr>
          <p:spPr bwMode="auto">
            <a:xfrm>
              <a:off x="2819400" y="4153118"/>
              <a:ext cx="4402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F6228"/>
                </a:buClr>
                <a:buFont typeface="Wingdings" pitchFamily="2" charset="2"/>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Clr>
                  <a:srgbClr val="4F6228"/>
                </a:buClr>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Tx/>
                <a:buFontTx/>
                <a:buNone/>
              </a:pPr>
              <a:r>
                <a:rPr lang="en-US" altLang="en-US" dirty="0">
                  <a:latin typeface="Cambria" panose="02040503050406030204" pitchFamily="18" charset="0"/>
                </a:rPr>
                <a:t>P</a:t>
              </a:r>
              <a:r>
                <a:rPr lang="en-US" altLang="en-US" sz="2800" dirty="0">
                  <a:latin typeface="Cambria" panose="02040503050406030204" pitchFamily="18" charset="0"/>
                </a:rPr>
                <a:t> </a:t>
              </a:r>
              <a:r>
                <a:rPr lang="en-US" altLang="en-US" sz="2400" dirty="0" err="1">
                  <a:solidFill>
                    <a:schemeClr val="bg1"/>
                  </a:solidFill>
                  <a:latin typeface="Cambria" panose="02040503050406030204" pitchFamily="18" charset="0"/>
                </a:rPr>
                <a:t>rovides</a:t>
              </a:r>
              <a:r>
                <a:rPr lang="en-US" altLang="en-US" sz="2400" dirty="0">
                  <a:solidFill>
                    <a:schemeClr val="bg1"/>
                  </a:solidFill>
                  <a:latin typeface="Cambria" panose="02040503050406030204" pitchFamily="18" charset="0"/>
                </a:rPr>
                <a:t> structure</a:t>
              </a:r>
            </a:p>
          </p:txBody>
        </p:sp>
        <p:sp>
          <p:nvSpPr>
            <p:cNvPr id="9" name="TextBox 10"/>
            <p:cNvSpPr txBox="1">
              <a:spLocks noChangeArrowheads="1"/>
            </p:cNvSpPr>
            <p:nvPr/>
          </p:nvSpPr>
          <p:spPr bwMode="auto">
            <a:xfrm>
              <a:off x="2819400" y="5086974"/>
              <a:ext cx="4400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F6228"/>
                </a:buClr>
                <a:buFont typeface="Wingdings" pitchFamily="2" charset="2"/>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Clr>
                  <a:srgbClr val="4F6228"/>
                </a:buClr>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Tx/>
                <a:buFontTx/>
                <a:buNone/>
              </a:pPr>
              <a:r>
                <a:rPr lang="en-US" altLang="en-US" dirty="0">
                  <a:latin typeface="Cambria" panose="02040503050406030204" pitchFamily="18" charset="0"/>
                </a:rPr>
                <a:t>R</a:t>
              </a:r>
              <a:r>
                <a:rPr lang="en-US" altLang="en-US" sz="2800" dirty="0">
                  <a:latin typeface="Nothing You Could Do" pitchFamily="2" charset="0"/>
                </a:rPr>
                <a:t> </a:t>
              </a:r>
              <a:r>
                <a:rPr lang="en-US" altLang="en-US" sz="2400" dirty="0" err="1">
                  <a:solidFill>
                    <a:schemeClr val="bg1"/>
                  </a:solidFill>
                  <a:latin typeface="Cambria" panose="02040503050406030204" pitchFamily="18" charset="0"/>
                </a:rPr>
                <a:t>eadily</a:t>
              </a:r>
              <a:r>
                <a:rPr lang="en-US" altLang="en-US" sz="2400" dirty="0">
                  <a:solidFill>
                    <a:schemeClr val="bg1"/>
                  </a:solidFill>
                  <a:latin typeface="Cambria" panose="02040503050406030204" pitchFamily="18" charset="0"/>
                </a:rPr>
                <a:t> adaptable</a:t>
              </a:r>
            </a:p>
          </p:txBody>
        </p:sp>
      </p:grpSp>
    </p:spTree>
    <p:extLst>
      <p:ext uri="{BB962C8B-B14F-4D97-AF65-F5344CB8AC3E}">
        <p14:creationId xmlns:p14="http://schemas.microsoft.com/office/powerpoint/2010/main" val="21919694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for Change</a:t>
            </a:r>
            <a:endParaRPr lang="en-US" dirty="0"/>
          </a:p>
        </p:txBody>
      </p:sp>
      <p:sp>
        <p:nvSpPr>
          <p:cNvPr id="3" name="Content Placeholder 2"/>
          <p:cNvSpPr>
            <a:spLocks noGrp="1"/>
          </p:cNvSpPr>
          <p:nvPr>
            <p:ph idx="1"/>
          </p:nvPr>
        </p:nvSpPr>
        <p:spPr>
          <a:xfrm>
            <a:off x="982135" y="2304695"/>
            <a:ext cx="4279978" cy="3863196"/>
          </a:xfrm>
        </p:spPr>
        <p:txBody>
          <a:bodyPr/>
          <a:lstStyle/>
          <a:p>
            <a:pPr>
              <a:lnSpc>
                <a:spcPct val="90000"/>
              </a:lnSpc>
              <a:spcBef>
                <a:spcPts val="0"/>
              </a:spcBef>
              <a:spcAft>
                <a:spcPts val="1200"/>
              </a:spcAft>
            </a:pPr>
            <a:r>
              <a:rPr lang="en-US" sz="3000" dirty="0"/>
              <a:t>Motivation is an </a:t>
            </a:r>
            <a:r>
              <a:rPr lang="en-US" sz="3000" dirty="0" smtClean="0"/>
              <a:t/>
            </a:r>
            <a:br>
              <a:rPr lang="en-US" sz="3000" dirty="0" smtClean="0"/>
            </a:br>
            <a:r>
              <a:rPr lang="en-US" sz="3000" dirty="0" smtClean="0"/>
              <a:t>intrinsic </a:t>
            </a:r>
            <a:r>
              <a:rPr lang="en-US" sz="3000" dirty="0"/>
              <a:t>process</a:t>
            </a:r>
          </a:p>
          <a:p>
            <a:pPr>
              <a:lnSpc>
                <a:spcPct val="90000"/>
              </a:lnSpc>
              <a:spcBef>
                <a:spcPts val="0"/>
              </a:spcBef>
              <a:spcAft>
                <a:spcPts val="1200"/>
              </a:spcAft>
            </a:pPr>
            <a:r>
              <a:rPr lang="en-US" sz="3000" dirty="0"/>
              <a:t>Ambivalence is normal</a:t>
            </a:r>
          </a:p>
          <a:p>
            <a:pPr>
              <a:lnSpc>
                <a:spcPct val="90000"/>
              </a:lnSpc>
              <a:spcBef>
                <a:spcPts val="0"/>
              </a:spcBef>
              <a:spcAft>
                <a:spcPts val="1200"/>
              </a:spcAft>
            </a:pPr>
            <a:r>
              <a:rPr lang="en-US" sz="3000" dirty="0"/>
              <a:t>Motivation arises out of resolving discrepancy</a:t>
            </a:r>
          </a:p>
          <a:p>
            <a:pPr>
              <a:lnSpc>
                <a:spcPct val="90000"/>
              </a:lnSpc>
              <a:spcBef>
                <a:spcPts val="0"/>
              </a:spcBef>
              <a:spcAft>
                <a:spcPts val="1200"/>
              </a:spcAft>
            </a:pPr>
            <a:r>
              <a:rPr lang="en-US" sz="3000" dirty="0">
                <a:sym typeface="Symbol" pitchFamily="18" charset="2"/>
              </a:rPr>
              <a:t>“Change talk” facilitates </a:t>
            </a:r>
            <a:r>
              <a:rPr lang="en-US" sz="3000" dirty="0" smtClean="0">
                <a:sym typeface="Symbol" pitchFamily="18" charset="2"/>
              </a:rPr>
              <a:t>change</a:t>
            </a:r>
            <a:endParaRPr lang="en-US" dirty="0"/>
          </a:p>
        </p:txBody>
      </p:sp>
      <p:grpSp>
        <p:nvGrpSpPr>
          <p:cNvPr id="12" name="Group 11"/>
          <p:cNvGrpSpPr>
            <a:grpSpLocks noChangeAspect="1"/>
          </p:cNvGrpSpPr>
          <p:nvPr/>
        </p:nvGrpSpPr>
        <p:grpSpPr>
          <a:xfrm>
            <a:off x="5432830" y="2535113"/>
            <a:ext cx="3136005" cy="3200400"/>
            <a:chOff x="4953000" y="1990725"/>
            <a:chExt cx="4097338" cy="4181475"/>
          </a:xfrm>
        </p:grpSpPr>
        <p:pic>
          <p:nvPicPr>
            <p:cNvPr id="13" name="Picture 13" descr="V:\PROJECTS\DSI\SBIRT-MedRes\Graphics\MI STRATEGIES\155402343_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825" y="1990725"/>
              <a:ext cx="13239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V:\PROJECTS\DSI\SBIRT-MedRes\Graphics\MI STRATEGIES\155402343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590800"/>
              <a:ext cx="1143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V:\PROJECTS\DSI\SBIRT-MedRes\Graphics\MI STRATEGIES\155402343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3025" y="3533775"/>
              <a:ext cx="14763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V:\PROJECTS\DSI\SBIRT-MedRes\Graphics\MI STRATEGIES\155402343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4713" y="2590800"/>
              <a:ext cx="14954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V:\PROJECTS\DSI\SBIRT-MedRes\Graphics\MI STRATEGIES\155402343_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0325" y="3505200"/>
              <a:ext cx="12096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descr="V:\PROJECTS\DSI\SBIRT-MedRes\Graphics\MI STRATEGIES\155402343_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4725" y="3048000"/>
              <a:ext cx="1057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descr="V:\PROJECTS\DSI\SBIRT-MedRes\Graphics\MI STRATEGIES\155402343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2113" y="3048000"/>
              <a:ext cx="10382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667815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Intervention</a:t>
            </a:r>
            <a:endParaRPr lang="en-US" dirty="0"/>
          </a:p>
        </p:txBody>
      </p:sp>
      <p:sp>
        <p:nvSpPr>
          <p:cNvPr id="3" name="Content Placeholder 2"/>
          <p:cNvSpPr>
            <a:spLocks noGrp="1"/>
          </p:cNvSpPr>
          <p:nvPr>
            <p:ph idx="1"/>
          </p:nvPr>
        </p:nvSpPr>
        <p:spPr>
          <a:xfrm>
            <a:off x="982134" y="2382330"/>
            <a:ext cx="7704667" cy="3332816"/>
          </a:xfrm>
        </p:spPr>
        <p:txBody>
          <a:bodyPr>
            <a:normAutofit/>
          </a:bodyPr>
          <a:lstStyle/>
          <a:p>
            <a:r>
              <a:rPr lang="en-US" sz="3000" dirty="0"/>
              <a:t>Build rapport</a:t>
            </a:r>
          </a:p>
          <a:p>
            <a:r>
              <a:rPr lang="en-US" sz="3000" dirty="0"/>
              <a:t>Evaluate pros and cons</a:t>
            </a:r>
          </a:p>
          <a:p>
            <a:r>
              <a:rPr lang="en-US" sz="3000" dirty="0"/>
              <a:t>Provide information and feedback</a:t>
            </a:r>
          </a:p>
          <a:p>
            <a:r>
              <a:rPr lang="en-US" sz="3000" dirty="0"/>
              <a:t>Build readiness to change</a:t>
            </a:r>
          </a:p>
          <a:p>
            <a:r>
              <a:rPr lang="en-US" sz="3000" dirty="0"/>
              <a:t>Negotiate an action </a:t>
            </a:r>
            <a:r>
              <a:rPr lang="en-US" sz="3000" dirty="0" smtClean="0"/>
              <a:t>plan</a:t>
            </a:r>
            <a:endParaRPr lang="en-US" sz="3000" dirty="0"/>
          </a:p>
        </p:txBody>
      </p:sp>
    </p:spTree>
    <p:extLst>
      <p:ext uri="{BB962C8B-B14F-4D97-AF65-F5344CB8AC3E}">
        <p14:creationId xmlns:p14="http://schemas.microsoft.com/office/powerpoint/2010/main" val="32631024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261703498"/>
              </p:ext>
            </p:extLst>
          </p:nvPr>
        </p:nvGraphicFramePr>
        <p:xfrm>
          <a:off x="2438373" y="94624"/>
          <a:ext cx="4522045" cy="5852160"/>
        </p:xfrm>
        <a:graphic>
          <a:graphicData uri="http://schemas.openxmlformats.org/presentationml/2006/ole">
            <mc:AlternateContent xmlns:mc="http://schemas.openxmlformats.org/markup-compatibility/2006">
              <mc:Choice xmlns:v="urn:schemas-microsoft-com:vml" Requires="v">
                <p:oleObj spid="_x0000_s1084" name="Acrobat Document" r:id="rId4" imgW="4663359" imgH="6035040" progId="Acrobat.Document.2015">
                  <p:embed/>
                </p:oleObj>
              </mc:Choice>
              <mc:Fallback>
                <p:oleObj name="Acrobat Document" r:id="rId4" imgW="4663359" imgH="6035040" progId="Acrobat.Document.2015">
                  <p:embed/>
                  <p:pic>
                    <p:nvPicPr>
                      <p:cNvPr id="0" name=""/>
                      <p:cNvPicPr/>
                      <p:nvPr/>
                    </p:nvPicPr>
                    <p:blipFill>
                      <a:blip r:embed="rId5"/>
                      <a:stretch>
                        <a:fillRect/>
                      </a:stretch>
                    </p:blipFill>
                    <p:spPr>
                      <a:xfrm>
                        <a:off x="2438373" y="94624"/>
                        <a:ext cx="4522045" cy="5852160"/>
                      </a:xfrm>
                      <a:prstGeom prst="rect">
                        <a:avLst/>
                      </a:prstGeom>
                    </p:spPr>
                  </p:pic>
                </p:oleObj>
              </mc:Fallback>
            </mc:AlternateContent>
          </a:graphicData>
        </a:graphic>
      </p:graphicFrame>
    </p:spTree>
    <p:extLst>
      <p:ext uri="{BB962C8B-B14F-4D97-AF65-F5344CB8AC3E}">
        <p14:creationId xmlns:p14="http://schemas.microsoft.com/office/powerpoint/2010/main" val="40604071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2286002"/>
            <a:ext cx="7704667" cy="1981200"/>
          </a:xfrm>
        </p:spPr>
        <p:txBody>
          <a:bodyPr>
            <a:normAutofit/>
          </a:bodyPr>
          <a:lstStyle/>
          <a:p>
            <a:r>
              <a:rPr lang="en-US" altLang="en-US" sz="4400" dirty="0" smtClean="0">
                <a:latin typeface="Calibri" panose="020F0502020204030204" pitchFamily="34" charset="0"/>
              </a:rPr>
              <a:t>Motivational Interviewing: Sample Exchanges</a:t>
            </a:r>
            <a:endParaRPr lang="en-US" sz="4400" dirty="0">
              <a:latin typeface="Calibri" panose="020F0502020204030204" pitchFamily="34" charset="0"/>
            </a:endParaRPr>
          </a:p>
        </p:txBody>
      </p:sp>
    </p:spTree>
    <p:extLst>
      <p:ext uri="{BB962C8B-B14F-4D97-AF65-F5344CB8AC3E}">
        <p14:creationId xmlns:p14="http://schemas.microsoft.com/office/powerpoint/2010/main" val="42711800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2268254"/>
              </p:ext>
            </p:extLst>
          </p:nvPr>
        </p:nvGraphicFramePr>
        <p:xfrm>
          <a:off x="599714" y="1640457"/>
          <a:ext cx="8503920" cy="4012186"/>
        </p:xfrm>
        <a:graphic>
          <a:graphicData uri="http://schemas.openxmlformats.org/presentationml/2006/ole">
            <mc:AlternateContent xmlns:mc="http://schemas.openxmlformats.org/markup-compatibility/2006">
              <mc:Choice xmlns:v="urn:schemas-microsoft-com:vml" Requires="v">
                <p:oleObj spid="_x0000_s2108" name="Document" r:id="rId5" imgW="7282279" imgH="3435809" progId="Word.Document.12">
                  <p:embed/>
                </p:oleObj>
              </mc:Choice>
              <mc:Fallback>
                <p:oleObj name="Document" r:id="rId5" imgW="7282279" imgH="3435809" progId="Word.Document.12">
                  <p:embed/>
                  <p:pic>
                    <p:nvPicPr>
                      <p:cNvPr id="0" name=""/>
                      <p:cNvPicPr/>
                      <p:nvPr/>
                    </p:nvPicPr>
                    <p:blipFill>
                      <a:blip r:embed="rId6"/>
                      <a:stretch>
                        <a:fillRect/>
                      </a:stretch>
                    </p:blipFill>
                    <p:spPr>
                      <a:xfrm>
                        <a:off x="599714" y="1640457"/>
                        <a:ext cx="8503920" cy="4012186"/>
                      </a:xfrm>
                      <a:prstGeom prst="rect">
                        <a:avLst/>
                      </a:prstGeom>
                    </p:spPr>
                  </p:pic>
                </p:oleObj>
              </mc:Fallback>
            </mc:AlternateContent>
          </a:graphicData>
        </a:graphic>
      </p:graphicFrame>
    </p:spTree>
    <p:extLst>
      <p:ext uri="{BB962C8B-B14F-4D97-AF65-F5344CB8AC3E}">
        <p14:creationId xmlns:p14="http://schemas.microsoft.com/office/powerpoint/2010/main" val="26653569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1584890"/>
              </p:ext>
            </p:extLst>
          </p:nvPr>
        </p:nvGraphicFramePr>
        <p:xfrm>
          <a:off x="612478" y="1512975"/>
          <a:ext cx="8503920" cy="4204382"/>
        </p:xfrm>
        <a:graphic>
          <a:graphicData uri="http://schemas.openxmlformats.org/presentationml/2006/ole">
            <mc:AlternateContent xmlns:mc="http://schemas.openxmlformats.org/markup-compatibility/2006">
              <mc:Choice xmlns:v="urn:schemas-microsoft-com:vml" Requires="v">
                <p:oleObj spid="_x0000_s3132" name="Document" r:id="rId5" imgW="7282279" imgH="3600394" progId="Word.Document.12">
                  <p:embed/>
                </p:oleObj>
              </mc:Choice>
              <mc:Fallback>
                <p:oleObj name="Document" r:id="rId5" imgW="7282279" imgH="3600394" progId="Word.Document.12">
                  <p:embed/>
                  <p:pic>
                    <p:nvPicPr>
                      <p:cNvPr id="0" name=""/>
                      <p:cNvPicPr/>
                      <p:nvPr/>
                    </p:nvPicPr>
                    <p:blipFill>
                      <a:blip r:embed="rId6"/>
                      <a:stretch>
                        <a:fillRect/>
                      </a:stretch>
                    </p:blipFill>
                    <p:spPr>
                      <a:xfrm>
                        <a:off x="612478" y="1512975"/>
                        <a:ext cx="8503920" cy="4204382"/>
                      </a:xfrm>
                      <a:prstGeom prst="rect">
                        <a:avLst/>
                      </a:prstGeom>
                    </p:spPr>
                  </p:pic>
                </p:oleObj>
              </mc:Fallback>
            </mc:AlternateContent>
          </a:graphicData>
        </a:graphic>
      </p:graphicFrame>
    </p:spTree>
    <p:extLst>
      <p:ext uri="{BB962C8B-B14F-4D97-AF65-F5344CB8AC3E}">
        <p14:creationId xmlns:p14="http://schemas.microsoft.com/office/powerpoint/2010/main" val="11809085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84947766"/>
              </p:ext>
            </p:extLst>
          </p:nvPr>
        </p:nvGraphicFramePr>
        <p:xfrm>
          <a:off x="510400" y="1804361"/>
          <a:ext cx="8595360" cy="3265553"/>
        </p:xfrm>
        <a:graphic>
          <a:graphicData uri="http://schemas.openxmlformats.org/presentationml/2006/ole">
            <mc:AlternateContent xmlns:mc="http://schemas.openxmlformats.org/markup-compatibility/2006">
              <mc:Choice xmlns:v="urn:schemas-microsoft-com:vml" Requires="v">
                <p:oleObj spid="_x0000_s4156" name="Document" r:id="rId5" imgW="7282279" imgH="2766687" progId="Word.Document.12">
                  <p:embed/>
                </p:oleObj>
              </mc:Choice>
              <mc:Fallback>
                <p:oleObj name="Document" r:id="rId5" imgW="7282279" imgH="2766687" progId="Word.Document.12">
                  <p:embed/>
                  <p:pic>
                    <p:nvPicPr>
                      <p:cNvPr id="0" name=""/>
                      <p:cNvPicPr/>
                      <p:nvPr/>
                    </p:nvPicPr>
                    <p:blipFill>
                      <a:blip r:embed="rId6"/>
                      <a:stretch>
                        <a:fillRect/>
                      </a:stretch>
                    </p:blipFill>
                    <p:spPr>
                      <a:xfrm>
                        <a:off x="510400" y="1804361"/>
                        <a:ext cx="8595360" cy="3265553"/>
                      </a:xfrm>
                      <a:prstGeom prst="rect">
                        <a:avLst/>
                      </a:prstGeom>
                    </p:spPr>
                  </p:pic>
                </p:oleObj>
              </mc:Fallback>
            </mc:AlternateContent>
          </a:graphicData>
        </a:graphic>
      </p:graphicFrame>
    </p:spTree>
    <p:extLst>
      <p:ext uri="{BB962C8B-B14F-4D97-AF65-F5344CB8AC3E}">
        <p14:creationId xmlns:p14="http://schemas.microsoft.com/office/powerpoint/2010/main" val="9966404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81847362"/>
              </p:ext>
            </p:extLst>
          </p:nvPr>
        </p:nvGraphicFramePr>
        <p:xfrm>
          <a:off x="508973" y="2001525"/>
          <a:ext cx="8595360" cy="3064506"/>
        </p:xfrm>
        <a:graphic>
          <a:graphicData uri="http://schemas.openxmlformats.org/presentationml/2006/ole">
            <mc:AlternateContent xmlns:mc="http://schemas.openxmlformats.org/markup-compatibility/2006">
              <mc:Choice xmlns:v="urn:schemas-microsoft-com:vml" Requires="v">
                <p:oleObj spid="_x0000_s5179" name="Document" r:id="rId5" imgW="7282279" imgH="2596352" progId="Word.Document.12">
                  <p:embed/>
                </p:oleObj>
              </mc:Choice>
              <mc:Fallback>
                <p:oleObj name="Document" r:id="rId5" imgW="7282279" imgH="2596352" progId="Word.Document.12">
                  <p:embed/>
                  <p:pic>
                    <p:nvPicPr>
                      <p:cNvPr id="0" name=""/>
                      <p:cNvPicPr/>
                      <p:nvPr/>
                    </p:nvPicPr>
                    <p:blipFill>
                      <a:blip r:embed="rId6"/>
                      <a:stretch>
                        <a:fillRect/>
                      </a:stretch>
                    </p:blipFill>
                    <p:spPr>
                      <a:xfrm>
                        <a:off x="508973" y="2001525"/>
                        <a:ext cx="8595360" cy="3064506"/>
                      </a:xfrm>
                      <a:prstGeom prst="rect">
                        <a:avLst/>
                      </a:prstGeom>
                    </p:spPr>
                  </p:pic>
                </p:oleObj>
              </mc:Fallback>
            </mc:AlternateContent>
          </a:graphicData>
        </a:graphic>
      </p:graphicFrame>
    </p:spTree>
    <p:extLst>
      <p:ext uri="{BB962C8B-B14F-4D97-AF65-F5344CB8AC3E}">
        <p14:creationId xmlns:p14="http://schemas.microsoft.com/office/powerpoint/2010/main" val="11508380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07315108"/>
              </p:ext>
            </p:extLst>
          </p:nvPr>
        </p:nvGraphicFramePr>
        <p:xfrm>
          <a:off x="530076" y="1910750"/>
          <a:ext cx="8595360" cy="3495442"/>
        </p:xfrm>
        <a:graphic>
          <a:graphicData uri="http://schemas.openxmlformats.org/presentationml/2006/ole">
            <mc:AlternateContent xmlns:mc="http://schemas.openxmlformats.org/markup-compatibility/2006">
              <mc:Choice xmlns:v="urn:schemas-microsoft-com:vml" Requires="v">
                <p:oleObj spid="_x0000_s6202" name="Document" r:id="rId5" imgW="7282279" imgH="2961458" progId="Word.Document.12">
                  <p:embed/>
                </p:oleObj>
              </mc:Choice>
              <mc:Fallback>
                <p:oleObj name="Document" r:id="rId5" imgW="7282279" imgH="2961458" progId="Word.Document.12">
                  <p:embed/>
                  <p:pic>
                    <p:nvPicPr>
                      <p:cNvPr id="0" name=""/>
                      <p:cNvPicPr/>
                      <p:nvPr/>
                    </p:nvPicPr>
                    <p:blipFill>
                      <a:blip r:embed="rId6"/>
                      <a:stretch>
                        <a:fillRect/>
                      </a:stretch>
                    </p:blipFill>
                    <p:spPr>
                      <a:xfrm>
                        <a:off x="530076" y="1910750"/>
                        <a:ext cx="8595360" cy="3495442"/>
                      </a:xfrm>
                      <a:prstGeom prst="rect">
                        <a:avLst/>
                      </a:prstGeom>
                    </p:spPr>
                  </p:pic>
                </p:oleObj>
              </mc:Fallback>
            </mc:AlternateContent>
          </a:graphicData>
        </a:graphic>
      </p:graphicFrame>
    </p:spTree>
    <p:extLst>
      <p:ext uri="{BB962C8B-B14F-4D97-AF65-F5344CB8AC3E}">
        <p14:creationId xmlns:p14="http://schemas.microsoft.com/office/powerpoint/2010/main" val="1289732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Informed by Stages of Change</a:t>
            </a:r>
            <a:endParaRPr lang="en-US" dirty="0"/>
          </a:p>
        </p:txBody>
      </p:sp>
      <p:sp>
        <p:nvSpPr>
          <p:cNvPr id="3" name="Content Placeholder 2"/>
          <p:cNvSpPr>
            <a:spLocks noGrp="1"/>
          </p:cNvSpPr>
          <p:nvPr>
            <p:ph idx="1"/>
          </p:nvPr>
        </p:nvSpPr>
        <p:spPr>
          <a:xfrm>
            <a:off x="982134" y="2416836"/>
            <a:ext cx="3900417" cy="3992592"/>
          </a:xfrm>
        </p:spPr>
        <p:txBody>
          <a:bodyPr>
            <a:normAutofit fontScale="92500" lnSpcReduction="10000"/>
          </a:bodyPr>
          <a:lstStyle/>
          <a:p>
            <a:pPr marL="396875" indent="-396875">
              <a:spcBef>
                <a:spcPts val="0"/>
              </a:spcBef>
              <a:spcAft>
                <a:spcPts val="1200"/>
              </a:spcAft>
              <a:buFont typeface="+mj-lt"/>
              <a:buAutoNum type="arabicPeriod"/>
            </a:pPr>
            <a:r>
              <a:rPr lang="en-US" altLang="en-US" sz="3200" dirty="0"/>
              <a:t>Precontemplation </a:t>
            </a:r>
          </a:p>
          <a:p>
            <a:pPr marL="630238">
              <a:spcBef>
                <a:spcPts val="0"/>
              </a:spcBef>
              <a:spcAft>
                <a:spcPts val="1200"/>
              </a:spcAft>
            </a:pPr>
            <a:r>
              <a:rPr lang="en-US" altLang="en-US" sz="2800" dirty="0"/>
              <a:t>The client is not yet recognizing a problem or considering change.</a:t>
            </a:r>
          </a:p>
          <a:p>
            <a:pPr marL="630238">
              <a:spcBef>
                <a:spcPts val="0"/>
              </a:spcBef>
              <a:spcAft>
                <a:spcPts val="1200"/>
              </a:spcAft>
            </a:pPr>
            <a:r>
              <a:rPr lang="en-US" altLang="en-US" sz="2800" dirty="0"/>
              <a:t>Clinician’s goal is to build rapport and raise awareness.</a:t>
            </a:r>
          </a:p>
          <a:p>
            <a:pPr marL="630238">
              <a:spcBef>
                <a:spcPts val="0"/>
              </a:spcBef>
              <a:spcAft>
                <a:spcPts val="1200"/>
              </a:spcAft>
            </a:pPr>
            <a:r>
              <a:rPr lang="en-US" altLang="en-US" sz="2800" dirty="0"/>
              <a:t>Clinician’s task is to inform and encourage. </a:t>
            </a:r>
          </a:p>
          <a:p>
            <a:endParaRPr lang="en-US" dirty="0"/>
          </a:p>
        </p:txBody>
      </p:sp>
      <p:grpSp>
        <p:nvGrpSpPr>
          <p:cNvPr id="4" name="Group 3"/>
          <p:cNvGrpSpPr>
            <a:grpSpLocks noChangeAspect="1"/>
          </p:cNvGrpSpPr>
          <p:nvPr/>
        </p:nvGrpSpPr>
        <p:grpSpPr>
          <a:xfrm>
            <a:off x="5149317" y="2499521"/>
            <a:ext cx="3573584" cy="3200400"/>
            <a:chOff x="4572000" y="2058722"/>
            <a:chExt cx="4594609" cy="4114803"/>
          </a:xfrm>
        </p:grpSpPr>
        <p:pic>
          <p:nvPicPr>
            <p:cNvPr id="5" name="Picture 9" descr="V:\PROJECTS\DSI\SBIRT-MedRes\Graphics\MI STRATEGIES\FRAME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438401"/>
              <a:ext cx="4540252" cy="310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94608" y="2058722"/>
              <a:ext cx="4572001" cy="4114803"/>
            </a:xfrm>
            <a:prstGeom prst="rect">
              <a:avLst/>
            </a:prstGeom>
            <a:solidFill>
              <a:srgbClr val="F9F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9" descr="V:\PROJECTS\DSI\SBIRT-MedRes\Graphics\MI STRATEGIES\FRAMEWORK_1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6" y="2874963"/>
              <a:ext cx="24098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56470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502683762"/>
              </p:ext>
            </p:extLst>
          </p:nvPr>
        </p:nvGraphicFramePr>
        <p:xfrm>
          <a:off x="707356" y="1972572"/>
          <a:ext cx="8412480" cy="3413056"/>
        </p:xfrm>
        <a:graphic>
          <a:graphicData uri="http://schemas.openxmlformats.org/presentationml/2006/ole">
            <mc:AlternateContent xmlns:mc="http://schemas.openxmlformats.org/markup-compatibility/2006">
              <mc:Choice xmlns:v="urn:schemas-microsoft-com:vml" Requires="v">
                <p:oleObj spid="_x0000_s7226" name="Document" r:id="rId5" imgW="7113141" imgH="2886353" progId="Word.Document.12">
                  <p:embed/>
                </p:oleObj>
              </mc:Choice>
              <mc:Fallback>
                <p:oleObj name="Document" r:id="rId5" imgW="7113141" imgH="2886353" progId="Word.Document.12">
                  <p:embed/>
                  <p:pic>
                    <p:nvPicPr>
                      <p:cNvPr id="0" name=""/>
                      <p:cNvPicPr/>
                      <p:nvPr/>
                    </p:nvPicPr>
                    <p:blipFill>
                      <a:blip r:embed="rId6"/>
                      <a:stretch>
                        <a:fillRect/>
                      </a:stretch>
                    </p:blipFill>
                    <p:spPr>
                      <a:xfrm>
                        <a:off x="707356" y="1972572"/>
                        <a:ext cx="8412480" cy="3413056"/>
                      </a:xfrm>
                      <a:prstGeom prst="rect">
                        <a:avLst/>
                      </a:prstGeom>
                    </p:spPr>
                  </p:pic>
                </p:oleObj>
              </mc:Fallback>
            </mc:AlternateContent>
          </a:graphicData>
        </a:graphic>
      </p:graphicFrame>
    </p:spTree>
    <p:extLst>
      <p:ext uri="{BB962C8B-B14F-4D97-AF65-F5344CB8AC3E}">
        <p14:creationId xmlns:p14="http://schemas.microsoft.com/office/powerpoint/2010/main" val="876137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2286002"/>
            <a:ext cx="7704667" cy="1981200"/>
          </a:xfrm>
        </p:spPr>
        <p:txBody>
          <a:bodyPr>
            <a:normAutofit/>
          </a:bodyPr>
          <a:lstStyle/>
          <a:p>
            <a:r>
              <a:rPr lang="en-US" altLang="en-US" sz="4400" dirty="0" smtClean="0">
                <a:latin typeface="Calibri" panose="020F0502020204030204" pitchFamily="34" charset="0"/>
              </a:rPr>
              <a:t>This concludes the sessions on Motivational Interviewing.</a:t>
            </a:r>
            <a:endParaRPr lang="en-US" sz="4400" dirty="0">
              <a:latin typeface="Calibri" panose="020F0502020204030204" pitchFamily="34" charset="0"/>
            </a:endParaRPr>
          </a:p>
        </p:txBody>
      </p:sp>
    </p:spTree>
    <p:extLst>
      <p:ext uri="{BB962C8B-B14F-4D97-AF65-F5344CB8AC3E}">
        <p14:creationId xmlns:p14="http://schemas.microsoft.com/office/powerpoint/2010/main" val="39337416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982134" y="2550765"/>
            <a:ext cx="7704667" cy="3332816"/>
          </a:xfrm>
        </p:spPr>
        <p:txBody>
          <a:bodyPr/>
          <a:lstStyle/>
          <a:p>
            <a:pPr marL="0" indent="0">
              <a:buNone/>
            </a:pPr>
            <a:r>
              <a:rPr lang="en-US" sz="3000" dirty="0"/>
              <a:t>Content in this educational module was provided by the Substance Abuse and Mental Health Services Administration (SAMHSA) under grant to the University of Iowa with permission to adapt and use in training.</a:t>
            </a:r>
          </a:p>
          <a:p>
            <a:pPr marL="0" indent="0" algn="ctr">
              <a:buNone/>
            </a:pPr>
            <a:r>
              <a:rPr lang="en-US" sz="3000" dirty="0"/>
              <a:t>Grant #1H79TI025939-01</a:t>
            </a:r>
          </a:p>
          <a:p>
            <a:endParaRPr lang="en-US" dirty="0"/>
          </a:p>
        </p:txBody>
      </p:sp>
    </p:spTree>
    <p:extLst>
      <p:ext uri="{BB962C8B-B14F-4D97-AF65-F5344CB8AC3E}">
        <p14:creationId xmlns:p14="http://schemas.microsoft.com/office/powerpoint/2010/main" val="23580184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64462" y="2147116"/>
            <a:ext cx="2846221" cy="1097280"/>
          </a:xfr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3569" y="3781064"/>
            <a:ext cx="3181548" cy="82296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7367" y="4649870"/>
            <a:ext cx="6033765" cy="1097280"/>
          </a:xfrm>
          <a:prstGeom prst="rect">
            <a:avLst/>
          </a:prstGeom>
        </p:spPr>
      </p:pic>
    </p:spTree>
    <p:extLst>
      <p:ext uri="{BB962C8B-B14F-4D97-AF65-F5344CB8AC3E}">
        <p14:creationId xmlns:p14="http://schemas.microsoft.com/office/powerpoint/2010/main" val="1418766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Informed by Stages of Change</a:t>
            </a:r>
            <a:endParaRPr lang="en-US" dirty="0"/>
          </a:p>
        </p:txBody>
      </p:sp>
      <p:sp>
        <p:nvSpPr>
          <p:cNvPr id="3" name="Content Placeholder 2"/>
          <p:cNvSpPr>
            <a:spLocks noGrp="1"/>
          </p:cNvSpPr>
          <p:nvPr>
            <p:ph idx="1"/>
          </p:nvPr>
        </p:nvSpPr>
        <p:spPr>
          <a:xfrm>
            <a:off x="982134" y="2416836"/>
            <a:ext cx="3900417" cy="3992592"/>
          </a:xfrm>
        </p:spPr>
        <p:txBody>
          <a:bodyPr>
            <a:normAutofit fontScale="92500" lnSpcReduction="10000"/>
          </a:bodyPr>
          <a:lstStyle/>
          <a:p>
            <a:pPr marL="396875" indent="-396875">
              <a:spcBef>
                <a:spcPts val="0"/>
              </a:spcBef>
              <a:spcAft>
                <a:spcPts val="1200"/>
              </a:spcAft>
              <a:buFont typeface="+mj-lt"/>
              <a:buAutoNum type="arabicPeriod" startAt="2"/>
            </a:pPr>
            <a:r>
              <a:rPr lang="en-US" altLang="en-US" sz="3200" dirty="0" smtClean="0"/>
              <a:t>Contemplation </a:t>
            </a:r>
            <a:endParaRPr lang="en-US" altLang="en-US" sz="3200" dirty="0"/>
          </a:p>
          <a:p>
            <a:pPr marL="630238">
              <a:spcBef>
                <a:spcPts val="0"/>
              </a:spcBef>
              <a:spcAft>
                <a:spcPts val="1200"/>
              </a:spcAft>
            </a:pPr>
            <a:r>
              <a:rPr lang="en-US" sz="2800" dirty="0"/>
              <a:t>The client is evaluating reasons for and against change</a:t>
            </a:r>
            <a:r>
              <a:rPr lang="en-US" altLang="en-US" sz="2800" dirty="0" smtClean="0"/>
              <a:t>.</a:t>
            </a:r>
            <a:endParaRPr lang="en-US" altLang="en-US" sz="2800" dirty="0"/>
          </a:p>
          <a:p>
            <a:pPr marL="630238">
              <a:spcBef>
                <a:spcPts val="0"/>
              </a:spcBef>
              <a:spcAft>
                <a:spcPts val="1200"/>
              </a:spcAft>
            </a:pPr>
            <a:r>
              <a:rPr lang="en-US" sz="2800" dirty="0"/>
              <a:t>Clinician’s goal is to build motivation</a:t>
            </a:r>
            <a:r>
              <a:rPr lang="en-US" altLang="en-US" sz="2800" dirty="0" smtClean="0"/>
              <a:t>.</a:t>
            </a:r>
            <a:endParaRPr lang="en-US" altLang="en-US" sz="2800" dirty="0"/>
          </a:p>
          <a:p>
            <a:pPr marL="630238">
              <a:spcBef>
                <a:spcPts val="0"/>
              </a:spcBef>
              <a:spcAft>
                <a:spcPts val="1200"/>
              </a:spcAft>
            </a:pPr>
            <a:r>
              <a:rPr lang="en-US" sz="2800" dirty="0"/>
              <a:t>Clinician’s task is to explore and resolve ambivalence</a:t>
            </a:r>
            <a:r>
              <a:rPr lang="en-US" altLang="en-US" sz="2800" dirty="0" smtClean="0"/>
              <a:t>. </a:t>
            </a:r>
            <a:endParaRPr lang="en-US" altLang="en-US" sz="2800" dirty="0"/>
          </a:p>
          <a:p>
            <a:endParaRPr lang="en-US" dirty="0"/>
          </a:p>
        </p:txBody>
      </p:sp>
      <p:grpSp>
        <p:nvGrpSpPr>
          <p:cNvPr id="12" name="Group 11"/>
          <p:cNvGrpSpPr>
            <a:grpSpLocks noChangeAspect="1"/>
          </p:cNvGrpSpPr>
          <p:nvPr/>
        </p:nvGrpSpPr>
        <p:grpSpPr>
          <a:xfrm>
            <a:off x="5152837" y="2503377"/>
            <a:ext cx="3556000" cy="3200400"/>
            <a:chOff x="4572000" y="2057400"/>
            <a:chExt cx="4572000" cy="4114800"/>
          </a:xfrm>
        </p:grpSpPr>
        <p:pic>
          <p:nvPicPr>
            <p:cNvPr id="13" name="Picture 9" descr="V:\PROJECTS\DSI\SBIRT-MedRes\Graphics\MI STRATEGIES\FRAME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438400"/>
              <a:ext cx="454025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4572000" y="2057400"/>
              <a:ext cx="4572000" cy="4114800"/>
            </a:xfrm>
            <a:prstGeom prst="rect">
              <a:avLst/>
            </a:prstGeom>
            <a:solidFill>
              <a:srgbClr val="F9F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 name="Picture 6" descr="V:\PROJECTS\DSI\SBIRT-MedRes\Graphics\MI STRATEGIES\FRAMEWORK_2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0" y="4351338"/>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48106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Informed by Stages of Change</a:t>
            </a:r>
            <a:endParaRPr lang="en-US" dirty="0"/>
          </a:p>
        </p:txBody>
      </p:sp>
      <p:sp>
        <p:nvSpPr>
          <p:cNvPr id="3" name="Content Placeholder 2"/>
          <p:cNvSpPr>
            <a:spLocks noGrp="1"/>
          </p:cNvSpPr>
          <p:nvPr>
            <p:ph idx="1"/>
          </p:nvPr>
        </p:nvSpPr>
        <p:spPr>
          <a:xfrm>
            <a:off x="982134" y="2416836"/>
            <a:ext cx="3900417" cy="3897700"/>
          </a:xfrm>
        </p:spPr>
        <p:txBody>
          <a:bodyPr>
            <a:normAutofit lnSpcReduction="10000"/>
          </a:bodyPr>
          <a:lstStyle/>
          <a:p>
            <a:pPr marL="396875" indent="-396875">
              <a:spcBef>
                <a:spcPts val="0"/>
              </a:spcBef>
              <a:spcAft>
                <a:spcPts val="1200"/>
              </a:spcAft>
              <a:buFont typeface="+mj-lt"/>
              <a:buAutoNum type="arabicPeriod" startAt="3"/>
            </a:pPr>
            <a:r>
              <a:rPr lang="en-US" altLang="en-US" sz="3000" dirty="0" smtClean="0"/>
              <a:t>Preparation</a:t>
            </a:r>
            <a:r>
              <a:rPr lang="en-US" altLang="en-US" sz="2800" dirty="0" smtClean="0"/>
              <a:t> </a:t>
            </a:r>
            <a:endParaRPr lang="en-US" altLang="en-US" sz="2800" dirty="0"/>
          </a:p>
          <a:p>
            <a:pPr marL="630238">
              <a:spcBef>
                <a:spcPts val="0"/>
              </a:spcBef>
              <a:spcAft>
                <a:spcPts val="1200"/>
              </a:spcAft>
            </a:pPr>
            <a:r>
              <a:rPr lang="en-US" sz="2600" dirty="0"/>
              <a:t>The client is planning for change</a:t>
            </a:r>
            <a:r>
              <a:rPr lang="en-US" altLang="en-US" sz="2600" dirty="0" smtClean="0"/>
              <a:t>.</a:t>
            </a:r>
            <a:endParaRPr lang="en-US" altLang="en-US" sz="2600" dirty="0"/>
          </a:p>
          <a:p>
            <a:pPr marL="630238">
              <a:spcBef>
                <a:spcPts val="0"/>
              </a:spcBef>
              <a:spcAft>
                <a:spcPts val="1200"/>
              </a:spcAft>
            </a:pPr>
            <a:r>
              <a:rPr lang="en-US" sz="2600" dirty="0"/>
              <a:t>Clinician’s goal is to negotiate a plan</a:t>
            </a:r>
            <a:r>
              <a:rPr lang="en-US" altLang="en-US" sz="2600" dirty="0" smtClean="0"/>
              <a:t>.</a:t>
            </a:r>
            <a:endParaRPr lang="en-US" altLang="en-US" sz="2600" dirty="0"/>
          </a:p>
          <a:p>
            <a:pPr marL="630238">
              <a:spcBef>
                <a:spcPts val="0"/>
              </a:spcBef>
              <a:spcAft>
                <a:spcPts val="1200"/>
              </a:spcAft>
            </a:pPr>
            <a:r>
              <a:rPr lang="en-US" sz="2600" dirty="0"/>
              <a:t>Clinician’s task is to facilitate decision-making</a:t>
            </a:r>
            <a:r>
              <a:rPr lang="en-US" altLang="en-US" sz="2600" dirty="0" smtClean="0"/>
              <a:t>. </a:t>
            </a:r>
            <a:endParaRPr lang="en-US" altLang="en-US" sz="2600" dirty="0"/>
          </a:p>
          <a:p>
            <a:endParaRPr lang="en-US" dirty="0"/>
          </a:p>
        </p:txBody>
      </p:sp>
      <p:grpSp>
        <p:nvGrpSpPr>
          <p:cNvPr id="8" name="Group 7"/>
          <p:cNvGrpSpPr>
            <a:grpSpLocks noChangeAspect="1"/>
          </p:cNvGrpSpPr>
          <p:nvPr/>
        </p:nvGrpSpPr>
        <p:grpSpPr>
          <a:xfrm>
            <a:off x="5149957" y="2503373"/>
            <a:ext cx="3556000" cy="3200400"/>
            <a:chOff x="4572000" y="2057400"/>
            <a:chExt cx="4572000" cy="4114800"/>
          </a:xfrm>
        </p:grpSpPr>
        <p:pic>
          <p:nvPicPr>
            <p:cNvPr id="9" name="Picture 9" descr="V:\PROJECTS\DSI\SBIRT-MedRes\Graphics\MI STRATEGIES\FRAME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438400"/>
              <a:ext cx="454025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572000" y="2057400"/>
              <a:ext cx="4572000" cy="4114800"/>
            </a:xfrm>
            <a:prstGeom prst="rect">
              <a:avLst/>
            </a:prstGeom>
            <a:solidFill>
              <a:srgbClr val="F9F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6" descr="V:\PROJECTS\DSI\SBIRT-MedRes\Graphics\MI STRATEGIES\FRAMEWORK_3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648200"/>
              <a:ext cx="230505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57075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Informed by Stages of Change</a:t>
            </a:r>
            <a:endParaRPr lang="en-US" dirty="0"/>
          </a:p>
        </p:txBody>
      </p:sp>
      <p:sp>
        <p:nvSpPr>
          <p:cNvPr id="3" name="Content Placeholder 2"/>
          <p:cNvSpPr>
            <a:spLocks noGrp="1"/>
          </p:cNvSpPr>
          <p:nvPr>
            <p:ph idx="1"/>
          </p:nvPr>
        </p:nvSpPr>
        <p:spPr>
          <a:xfrm>
            <a:off x="982134" y="2372876"/>
            <a:ext cx="4090198" cy="3992592"/>
          </a:xfrm>
        </p:spPr>
        <p:txBody>
          <a:bodyPr>
            <a:normAutofit fontScale="92500"/>
          </a:bodyPr>
          <a:lstStyle/>
          <a:p>
            <a:pPr marL="396875" indent="-396875">
              <a:lnSpc>
                <a:spcPct val="90000"/>
              </a:lnSpc>
              <a:spcBef>
                <a:spcPts val="0"/>
              </a:spcBef>
              <a:spcAft>
                <a:spcPts val="1200"/>
              </a:spcAft>
              <a:buFont typeface="+mj-lt"/>
              <a:buAutoNum type="arabicPeriod" startAt="4"/>
            </a:pPr>
            <a:r>
              <a:rPr lang="en-US" altLang="en-US" sz="3200" dirty="0" smtClean="0"/>
              <a:t>Action</a:t>
            </a:r>
            <a:endParaRPr lang="en-US" altLang="en-US" sz="3200" dirty="0"/>
          </a:p>
          <a:p>
            <a:pPr marL="630238">
              <a:lnSpc>
                <a:spcPct val="90000"/>
              </a:lnSpc>
              <a:spcBef>
                <a:spcPts val="0"/>
              </a:spcBef>
              <a:spcAft>
                <a:spcPts val="1200"/>
              </a:spcAft>
            </a:pPr>
            <a:r>
              <a:rPr lang="en-US" sz="2800" dirty="0"/>
              <a:t>The client </a:t>
            </a:r>
            <a:r>
              <a:rPr lang="en-US" sz="2800" dirty="0" smtClean="0"/>
              <a:t>is </a:t>
            </a:r>
            <a:r>
              <a:rPr lang="en-US" sz="2800" dirty="0"/>
              <a:t>making the identified change(s)</a:t>
            </a:r>
            <a:r>
              <a:rPr lang="en-US" altLang="en-US" sz="2800" dirty="0" smtClean="0"/>
              <a:t>.</a:t>
            </a:r>
            <a:endParaRPr lang="en-US" altLang="en-US" sz="2800" dirty="0"/>
          </a:p>
          <a:p>
            <a:pPr marL="630238">
              <a:lnSpc>
                <a:spcPct val="90000"/>
              </a:lnSpc>
              <a:spcBef>
                <a:spcPts val="0"/>
              </a:spcBef>
              <a:spcAft>
                <a:spcPts val="1200"/>
              </a:spcAft>
            </a:pPr>
            <a:r>
              <a:rPr lang="en-US" sz="2800" dirty="0"/>
              <a:t>Clinician’s goal is to support implementation of the plan</a:t>
            </a:r>
            <a:r>
              <a:rPr lang="en-US" altLang="en-US" sz="2800" dirty="0" smtClean="0"/>
              <a:t>.</a:t>
            </a:r>
            <a:endParaRPr lang="en-US" altLang="en-US" sz="2800" dirty="0"/>
          </a:p>
          <a:p>
            <a:pPr marL="630238">
              <a:lnSpc>
                <a:spcPct val="90000"/>
              </a:lnSpc>
              <a:spcBef>
                <a:spcPts val="0"/>
              </a:spcBef>
              <a:spcAft>
                <a:spcPts val="1200"/>
              </a:spcAft>
            </a:pPr>
            <a:r>
              <a:rPr lang="en-US" sz="2800" dirty="0"/>
              <a:t>Clinician’s task is to support self-efficacy</a:t>
            </a:r>
            <a:r>
              <a:rPr lang="en-US" altLang="en-US" sz="2800" dirty="0" smtClean="0"/>
              <a:t>. </a:t>
            </a:r>
            <a:endParaRPr lang="en-US" altLang="en-US" sz="2800" dirty="0"/>
          </a:p>
          <a:p>
            <a:endParaRPr lang="en-US" dirty="0"/>
          </a:p>
        </p:txBody>
      </p:sp>
      <p:grpSp>
        <p:nvGrpSpPr>
          <p:cNvPr id="8" name="Group 7"/>
          <p:cNvGrpSpPr>
            <a:grpSpLocks noChangeAspect="1"/>
          </p:cNvGrpSpPr>
          <p:nvPr/>
        </p:nvGrpSpPr>
        <p:grpSpPr>
          <a:xfrm>
            <a:off x="5144209" y="2503375"/>
            <a:ext cx="3556000" cy="3200400"/>
            <a:chOff x="4572000" y="2057400"/>
            <a:chExt cx="4572000" cy="4114800"/>
          </a:xfrm>
        </p:grpSpPr>
        <p:pic>
          <p:nvPicPr>
            <p:cNvPr id="9" name="Picture 9" descr="V:\PROJECTS\DSI\SBIRT-MedRes\Graphics\MI STRATEGIES\FRAME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438400"/>
              <a:ext cx="454025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572000" y="2057400"/>
              <a:ext cx="4572000" cy="4114800"/>
            </a:xfrm>
            <a:prstGeom prst="rect">
              <a:avLst/>
            </a:prstGeom>
            <a:solidFill>
              <a:srgbClr val="F9F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6" descr="V:\PROJECTS\DSI\SBIRT-MedRes\Graphics\MI STRATEGIES\FRAMEWORK_4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513" y="3776663"/>
              <a:ext cx="24288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62840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Informed by Stages of Change</a:t>
            </a:r>
            <a:endParaRPr lang="en-US" dirty="0"/>
          </a:p>
        </p:txBody>
      </p:sp>
      <p:sp>
        <p:nvSpPr>
          <p:cNvPr id="3" name="Content Placeholder 2"/>
          <p:cNvSpPr>
            <a:spLocks noGrp="1"/>
          </p:cNvSpPr>
          <p:nvPr>
            <p:ph idx="1"/>
          </p:nvPr>
        </p:nvSpPr>
        <p:spPr>
          <a:xfrm>
            <a:off x="982134" y="2416836"/>
            <a:ext cx="3900417" cy="3992592"/>
          </a:xfrm>
        </p:spPr>
        <p:txBody>
          <a:bodyPr>
            <a:normAutofit fontScale="92500" lnSpcReduction="10000"/>
          </a:bodyPr>
          <a:lstStyle/>
          <a:p>
            <a:pPr marL="396875" indent="-396875">
              <a:spcBef>
                <a:spcPts val="0"/>
              </a:spcBef>
              <a:spcAft>
                <a:spcPts val="1200"/>
              </a:spcAft>
              <a:buFont typeface="+mj-lt"/>
              <a:buAutoNum type="arabicPeriod" startAt="5"/>
            </a:pPr>
            <a:r>
              <a:rPr lang="en-US" altLang="en-US" sz="3200" dirty="0" smtClean="0"/>
              <a:t>Maintenance</a:t>
            </a:r>
            <a:endParaRPr lang="en-US" altLang="en-US" sz="3200" dirty="0"/>
          </a:p>
          <a:p>
            <a:pPr marL="630238">
              <a:spcBef>
                <a:spcPts val="0"/>
              </a:spcBef>
              <a:spcAft>
                <a:spcPts val="1200"/>
              </a:spcAft>
            </a:pPr>
            <a:r>
              <a:rPr lang="en-US" altLang="en-US" sz="2800" dirty="0"/>
              <a:t>The client is not yet recognizing a problem or considering change.</a:t>
            </a:r>
          </a:p>
          <a:p>
            <a:pPr marL="630238">
              <a:spcBef>
                <a:spcPts val="0"/>
              </a:spcBef>
              <a:spcAft>
                <a:spcPts val="1200"/>
              </a:spcAft>
            </a:pPr>
            <a:r>
              <a:rPr lang="en-US" altLang="en-US" sz="2800" dirty="0"/>
              <a:t>Clinician’s goal is to build rapport and raise awareness.</a:t>
            </a:r>
          </a:p>
          <a:p>
            <a:pPr marL="630238">
              <a:spcBef>
                <a:spcPts val="0"/>
              </a:spcBef>
              <a:spcAft>
                <a:spcPts val="1200"/>
              </a:spcAft>
            </a:pPr>
            <a:r>
              <a:rPr lang="en-US" altLang="en-US" sz="2800" dirty="0"/>
              <a:t>Clinician’s task is to inform and encourage. </a:t>
            </a:r>
          </a:p>
          <a:p>
            <a:endParaRPr lang="en-US" dirty="0"/>
          </a:p>
        </p:txBody>
      </p:sp>
      <p:grpSp>
        <p:nvGrpSpPr>
          <p:cNvPr id="8" name="Group 7"/>
          <p:cNvGrpSpPr>
            <a:grpSpLocks noChangeAspect="1"/>
          </p:cNvGrpSpPr>
          <p:nvPr/>
        </p:nvGrpSpPr>
        <p:grpSpPr>
          <a:xfrm>
            <a:off x="5142788" y="2502930"/>
            <a:ext cx="3556000" cy="3200400"/>
            <a:chOff x="4572000" y="2057400"/>
            <a:chExt cx="4572000" cy="4114800"/>
          </a:xfrm>
        </p:grpSpPr>
        <p:pic>
          <p:nvPicPr>
            <p:cNvPr id="9" name="Picture 9" descr="V:\PROJECTS\DSI\SBIRT-MedRes\Graphics\MI STRATEGIES\FRAME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438400"/>
              <a:ext cx="454025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572000" y="2057400"/>
              <a:ext cx="4572000" cy="4114800"/>
            </a:xfrm>
            <a:prstGeom prst="rect">
              <a:avLst/>
            </a:prstGeom>
            <a:solidFill>
              <a:srgbClr val="F9F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6" descr="V:\PROJECTS\DSI\SBIRT-MedRes\Graphics\MI STRATEGIES\FRAMEWORK_5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175" y="2843213"/>
              <a:ext cx="24288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242172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BIRT Theme - Training Modules">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SBIRT Theme - Training Modules" id="{2D3FBC0F-AF01-480C-B9A8-53186D660787}" vid="{DA31C164-842E-4A67-8543-51318F7971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SBIRT Theme - Training Modules Revised</Template>
  <TotalTime>452</TotalTime>
  <Words>4160</Words>
  <Application>Microsoft Office PowerPoint</Application>
  <PresentationFormat>On-screen Show (4:3)</PresentationFormat>
  <Paragraphs>396</Paragraphs>
  <Slides>53</Slides>
  <Notes>53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7" baseType="lpstr">
      <vt:lpstr>MS Mincho</vt:lpstr>
      <vt:lpstr>Arial</vt:lpstr>
      <vt:lpstr>Articulate</vt:lpstr>
      <vt:lpstr>Calibri</vt:lpstr>
      <vt:lpstr>Cambria</vt:lpstr>
      <vt:lpstr>Century Gothic</vt:lpstr>
      <vt:lpstr>Eras Medium ITC</vt:lpstr>
      <vt:lpstr>Gill Sans MT</vt:lpstr>
      <vt:lpstr>Nothing You Could Do</vt:lpstr>
      <vt:lpstr>Symbol</vt:lpstr>
      <vt:lpstr>Wingdings</vt:lpstr>
      <vt:lpstr>SBIRT Theme - Training Modules</vt:lpstr>
      <vt:lpstr>Acrobat Document</vt:lpstr>
      <vt:lpstr>Document</vt:lpstr>
      <vt:lpstr>Motivational Interviewing: Enhancing Motivation to Change Strategies</vt:lpstr>
      <vt:lpstr>Learning Objectives</vt:lpstr>
      <vt:lpstr>Stages of Change</vt:lpstr>
      <vt:lpstr>Theoretical Framework Informing MI</vt:lpstr>
      <vt:lpstr>MI Informed by Stages of Change</vt:lpstr>
      <vt:lpstr>MI Informed by Stages of Change</vt:lpstr>
      <vt:lpstr>MI Informed by Stages of Change</vt:lpstr>
      <vt:lpstr>MI Informed by Stages of Change</vt:lpstr>
      <vt:lpstr>MI Informed by Stages of Change</vt:lpstr>
      <vt:lpstr>MI Informed by Stages of Change</vt:lpstr>
      <vt:lpstr>Exercise</vt:lpstr>
      <vt:lpstr>Exercise</vt:lpstr>
      <vt:lpstr>Remember</vt:lpstr>
      <vt:lpstr>Change Talk</vt:lpstr>
      <vt:lpstr>Increasing Change Talk</vt:lpstr>
      <vt:lpstr>What is Change Talk?</vt:lpstr>
      <vt:lpstr>Change Talk</vt:lpstr>
      <vt:lpstr>Exercise</vt:lpstr>
      <vt:lpstr>Exercise</vt:lpstr>
      <vt:lpstr>MI Strategies</vt:lpstr>
      <vt:lpstr>Strategies in Brief Intervention</vt:lpstr>
      <vt:lpstr>Decisional Balance</vt:lpstr>
      <vt:lpstr>Decisional Balance</vt:lpstr>
      <vt:lpstr>Exercise: Decisional Balance</vt:lpstr>
      <vt:lpstr>Exercise: Decisional Balance</vt:lpstr>
      <vt:lpstr>Exercise: Decisional Balance</vt:lpstr>
      <vt:lpstr>Exercise: Decisional Balance</vt:lpstr>
      <vt:lpstr>Exercise: Decisional Balance</vt:lpstr>
      <vt:lpstr>Readiness Rulers: I-C-R</vt:lpstr>
      <vt:lpstr>Readiness Ruler</vt:lpstr>
      <vt:lpstr>MI is Key to Change</vt:lpstr>
      <vt:lpstr>Personalized Reflective Discussion</vt:lpstr>
      <vt:lpstr>Personalized Reflective Discussion</vt:lpstr>
      <vt:lpstr>Initiating Reflective Discussion</vt:lpstr>
      <vt:lpstr>Providing Feedback</vt:lpstr>
      <vt:lpstr>Evoking Personal Meaning</vt:lpstr>
      <vt:lpstr>Summarizing</vt:lpstr>
      <vt:lpstr>Enhancing Motivation</vt:lpstr>
      <vt:lpstr>Negotiating Commitment</vt:lpstr>
      <vt:lpstr>Summary: Benefits of Using MI</vt:lpstr>
      <vt:lpstr>Motivation for Change</vt:lpstr>
      <vt:lpstr>Brief Intervention</vt:lpstr>
      <vt:lpstr>PowerPoint Presentation</vt:lpstr>
      <vt:lpstr>Motivational Interviewing: Sample Exchanges</vt:lpstr>
      <vt:lpstr>PowerPoint Presentation</vt:lpstr>
      <vt:lpstr>PowerPoint Presentation</vt:lpstr>
      <vt:lpstr>PowerPoint Presentation</vt:lpstr>
      <vt:lpstr>PowerPoint Presentation</vt:lpstr>
      <vt:lpstr>PowerPoint Presentation</vt:lpstr>
      <vt:lpstr>PowerPoint Presentation</vt:lpstr>
      <vt:lpstr>This concludes the sessions on Motivational Interviewing.</vt:lpstr>
      <vt:lpstr>Acknowledgements</vt:lpstr>
      <vt:lpstr>Acknowledgements</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 Enhancing Motivation to Change Strategies</dc:title>
  <dc:creator>Kosobucki, Mary A</dc:creator>
  <cp:lastModifiedBy>Kosobucki, Mary A</cp:lastModifiedBy>
  <cp:revision>88</cp:revision>
  <dcterms:created xsi:type="dcterms:W3CDTF">2017-11-15T16:07:42Z</dcterms:created>
  <dcterms:modified xsi:type="dcterms:W3CDTF">2018-07-24T18:07:45Z</dcterms:modified>
</cp:coreProperties>
</file>