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1"/>
  </p:notesMasterIdLst>
  <p:handoutMasterIdLst>
    <p:handoutMasterId r:id="rId4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81" r:id="rId23"/>
    <p:sldId id="277" r:id="rId24"/>
    <p:sldId id="278" r:id="rId25"/>
    <p:sldId id="284" r:id="rId26"/>
    <p:sldId id="279" r:id="rId27"/>
    <p:sldId id="280" r:id="rId28"/>
    <p:sldId id="283" r:id="rId29"/>
    <p:sldId id="285" r:id="rId30"/>
    <p:sldId id="286" r:id="rId31"/>
    <p:sldId id="287" r:id="rId32"/>
    <p:sldId id="288" r:id="rId33"/>
    <p:sldId id="289" r:id="rId34"/>
    <p:sldId id="290" r:id="rId35"/>
    <p:sldId id="291" r:id="rId36"/>
    <p:sldId id="292" r:id="rId37"/>
    <p:sldId id="295" r:id="rId38"/>
    <p:sldId id="297" r:id="rId39"/>
    <p:sldId id="29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0241" autoAdjust="0"/>
  </p:normalViewPr>
  <p:slideViewPr>
    <p:cSldViewPr snapToGrid="0">
      <p:cViewPr varScale="1">
        <p:scale>
          <a:sx n="89" d="100"/>
          <a:sy n="89" d="100"/>
        </p:scale>
        <p:origin x="1099" y="72"/>
      </p:cViewPr>
      <p:guideLst/>
    </p:cSldViewPr>
  </p:slideViewPr>
  <p:notesTextViewPr>
    <p:cViewPr>
      <p:scale>
        <a:sx n="150" d="100"/>
        <a:sy n="150" d="100"/>
      </p:scale>
      <p:origin x="0" y="0"/>
    </p:cViewPr>
  </p:notesTextViewPr>
  <p:notesViewPr>
    <p:cSldViewPr snapToGrid="0">
      <p:cViewPr varScale="1">
        <p:scale>
          <a:sx n="79" d="100"/>
          <a:sy n="79" d="100"/>
        </p:scale>
        <p:origin x="279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Motivational Interviewing: Steps and Core Skills (Module 2)</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1F52A0-627A-412A-9EEB-6D496C599C04}" type="datetimeFigureOut">
              <a:rPr lang="en-US" smtClean="0"/>
              <a:t>7/25/2018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1D7E3E-C382-42CB-8489-AFC66791DB69}" type="slidenum">
              <a:rPr lang="en-US" smtClean="0"/>
              <a:t>‹#›</a:t>
            </a:fld>
            <a:endParaRPr lang="en-US"/>
          </a:p>
        </p:txBody>
      </p:sp>
    </p:spTree>
    <p:extLst>
      <p:ext uri="{BB962C8B-B14F-4D97-AF65-F5344CB8AC3E}">
        <p14:creationId xmlns:p14="http://schemas.microsoft.com/office/powerpoint/2010/main" val="274589488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884613" cy="458788"/>
          </a:xfrm>
          <a:prstGeom prst="rect">
            <a:avLst/>
          </a:prstGeom>
        </p:spPr>
        <p:txBody>
          <a:bodyPr vert="horz" lIns="91440" tIns="45720" rIns="91440" bIns="45720" rtlCol="0"/>
          <a:lstStyle>
            <a:lvl1pPr algn="l">
              <a:defRPr sz="1200"/>
            </a:lvl1pPr>
          </a:lstStyle>
          <a:p>
            <a:r>
              <a:rPr lang="en-US" dirty="0" smtClean="0"/>
              <a:t>Motivational Interviewing: Steps and Core Skills (Module 2)</a:t>
            </a:r>
            <a:endParaRPr lang="en-US" dirty="0"/>
          </a:p>
        </p:txBody>
      </p:sp>
      <p:sp>
        <p:nvSpPr>
          <p:cNvPr id="3" name="Date Placeholder 2"/>
          <p:cNvSpPr>
            <a:spLocks noGrp="1"/>
          </p:cNvSpPr>
          <p:nvPr>
            <p:ph type="dt" idx="1"/>
          </p:nvPr>
        </p:nvSpPr>
        <p:spPr>
          <a:xfrm>
            <a:off x="4490719" y="0"/>
            <a:ext cx="2365693" cy="458788"/>
          </a:xfrm>
          <a:prstGeom prst="rect">
            <a:avLst/>
          </a:prstGeom>
        </p:spPr>
        <p:txBody>
          <a:bodyPr vert="horz" lIns="91440" tIns="45720" rIns="91440" bIns="45720" rtlCol="0"/>
          <a:lstStyle>
            <a:lvl1pPr algn="r">
              <a:defRPr sz="1200"/>
            </a:lvl1pPr>
          </a:lstStyle>
          <a:p>
            <a:fld id="{8675CAB5-C05D-42AF-B595-59932B0ECD2D}" type="datetimeFigureOut">
              <a:rPr lang="en-US" smtClean="0"/>
              <a:t>7/25/2018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65FE7-569D-4802-94DD-A4B12C2A94EC}" type="slidenum">
              <a:rPr lang="en-US" smtClean="0"/>
              <a:t>‹#›</a:t>
            </a:fld>
            <a:endParaRPr lang="en-US"/>
          </a:p>
        </p:txBody>
      </p:sp>
    </p:spTree>
    <p:extLst>
      <p:ext uri="{BB962C8B-B14F-4D97-AF65-F5344CB8AC3E}">
        <p14:creationId xmlns:p14="http://schemas.microsoft.com/office/powerpoint/2010/main" val="4861403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Welcome to “Motivational Interviewing – Steps and Core Skills.” This is the second of three modules that you’ll be taking about motivational interviewing.</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826924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kern="1200" dirty="0" smtClean="0">
                <a:solidFill>
                  <a:schemeClr val="tx1"/>
                </a:solidFill>
                <a:effectLst/>
                <a:latin typeface="+mn-lt"/>
                <a:ea typeface="+mn-ea"/>
                <a:cs typeface="+mn-cs"/>
              </a:rPr>
              <a:t>O</a:t>
            </a:r>
            <a:r>
              <a:rPr lang="en-US" sz="1400" kern="1200" dirty="0" smtClean="0">
                <a:solidFill>
                  <a:schemeClr val="tx1"/>
                </a:solidFill>
                <a:effectLst/>
                <a:latin typeface="+mn-lt"/>
                <a:ea typeface="+mn-ea"/>
                <a:cs typeface="+mn-cs"/>
              </a:rPr>
              <a:t>pen-ended questions, </a:t>
            </a:r>
            <a:r>
              <a:rPr lang="en-US" sz="1400" b="1" kern="1200" dirty="0" smtClean="0">
                <a:solidFill>
                  <a:schemeClr val="tx1"/>
                </a:solidFill>
                <a:effectLst/>
                <a:latin typeface="+mn-lt"/>
                <a:ea typeface="+mn-ea"/>
                <a:cs typeface="+mn-cs"/>
              </a:rPr>
              <a:t>a</a:t>
            </a:r>
            <a:r>
              <a:rPr lang="en-US" sz="1400" kern="1200" dirty="0" smtClean="0">
                <a:solidFill>
                  <a:schemeClr val="tx1"/>
                </a:solidFill>
                <a:effectLst/>
                <a:latin typeface="+mn-lt"/>
                <a:ea typeface="+mn-ea"/>
                <a:cs typeface="+mn-cs"/>
              </a:rPr>
              <a:t>ffirmations, </a:t>
            </a:r>
            <a:r>
              <a:rPr lang="en-US" sz="1400" b="1" kern="1200" dirty="0" smtClean="0">
                <a:solidFill>
                  <a:schemeClr val="tx1"/>
                </a:solidFill>
                <a:effectLst/>
                <a:latin typeface="+mn-lt"/>
                <a:ea typeface="+mn-ea"/>
                <a:cs typeface="+mn-cs"/>
              </a:rPr>
              <a:t>r</a:t>
            </a:r>
            <a:r>
              <a:rPr lang="en-US" sz="1400" kern="1200" dirty="0" smtClean="0">
                <a:solidFill>
                  <a:schemeClr val="tx1"/>
                </a:solidFill>
                <a:effectLst/>
                <a:latin typeface="+mn-lt"/>
                <a:ea typeface="+mn-ea"/>
                <a:cs typeface="+mn-cs"/>
              </a:rPr>
              <a:t>eflective listening, and </a:t>
            </a:r>
            <a:r>
              <a:rPr lang="en-US" sz="1400" b="1" kern="1200" dirty="0" smtClean="0">
                <a:solidFill>
                  <a:schemeClr val="tx1"/>
                </a:solidFill>
                <a:effectLst/>
                <a:latin typeface="+mn-lt"/>
                <a:ea typeface="+mn-ea"/>
                <a:cs typeface="+mn-cs"/>
              </a:rPr>
              <a:t>s</a:t>
            </a:r>
            <a:r>
              <a:rPr lang="en-US" sz="1400" kern="1200" dirty="0" smtClean="0">
                <a:solidFill>
                  <a:schemeClr val="tx1"/>
                </a:solidFill>
                <a:effectLst/>
                <a:latin typeface="+mn-lt"/>
                <a:ea typeface="+mn-ea"/>
                <a:cs typeface="+mn-cs"/>
              </a:rPr>
              <a:t>ummaries are the primary skills necessary to practice and provide the foundation of MI. Change occurs when people give voice to their own reasons for change. These skills encourage the client to explore problems and to talk. The skills – which improve with practice – are summarized by the acronym OARS.</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OARS are derived largely from client-centered counseling, but in MI they are used for the particular purpose of helping people explore their ambivalence and clarify reasons to change.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10</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373927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By asking open-ended questions, the stage is set to use aspects of reflective listening, affirmations, and summarizing. Open-ended questions encourage the client to do most of the talking, help us avoid premature judgments, and keep communication moving forward.</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11</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471250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Open-ended questions provide</a:t>
            </a:r>
            <a:r>
              <a:rPr lang="en-US" sz="1400" kern="1200" baseline="0" dirty="0" smtClean="0">
                <a:solidFill>
                  <a:schemeClr val="tx1"/>
                </a:solidFill>
                <a:effectLst/>
              </a:rPr>
              <a:t> a way to </a:t>
            </a:r>
            <a:r>
              <a:rPr lang="en-US" sz="1400" kern="1200" dirty="0" smtClean="0">
                <a:solidFill>
                  <a:schemeClr val="tx1"/>
                </a:solidFill>
                <a:effectLst/>
              </a:rPr>
              <a:t>gain broad descriptive information. Open-ended questions usually start with words such as “how,” “what,” “tell me about,” and “describe” to help</a:t>
            </a:r>
            <a:r>
              <a:rPr lang="en-US" sz="1400" kern="1200" baseline="0" dirty="0" smtClean="0">
                <a:solidFill>
                  <a:schemeClr val="tx1"/>
                </a:solidFill>
                <a:effectLst/>
              </a:rPr>
              <a:t> the client open</a:t>
            </a:r>
            <a:r>
              <a:rPr lang="en-US" sz="1400" kern="1200" dirty="0" smtClean="0">
                <a:solidFill>
                  <a:schemeClr val="tx1"/>
                </a:solidFill>
                <a:effectLst/>
              </a:rPr>
              <a:t> </a:t>
            </a:r>
            <a:r>
              <a:rPr lang="en-US" sz="1400" kern="1200" baseline="0" dirty="0" smtClean="0">
                <a:solidFill>
                  <a:schemeClr val="tx1"/>
                </a:solidFill>
                <a:effectLst/>
              </a:rPr>
              <a:t>up and talk about concerns and perspectives.</a:t>
            </a:r>
            <a:r>
              <a:rPr lang="en-US" sz="1400" kern="1200" dirty="0" smtClean="0">
                <a:solidFill>
                  <a:schemeClr val="tx1"/>
                </a:solidFill>
                <a:effectLst/>
              </a:rPr>
              <a:t> In most cases, we start with general questions and then get more specific to clarify and focus</a:t>
            </a:r>
            <a:r>
              <a:rPr lang="en-US" sz="1400" kern="1200" baseline="0" dirty="0" smtClean="0">
                <a:solidFill>
                  <a:schemeClr val="tx1"/>
                </a:solidFill>
                <a:effectLst/>
              </a:rPr>
              <a:t> on key issues</a:t>
            </a:r>
            <a:r>
              <a:rPr lang="en-US" sz="1400" kern="1200" dirty="0" smtClean="0">
                <a:solidFill>
                  <a:schemeClr val="tx1"/>
                </a:solidFill>
                <a:effectLst/>
              </a:rPr>
              <a:t>.</a:t>
            </a:r>
          </a:p>
          <a:p>
            <a:endParaRPr lang="en-US" sz="1400" kern="1200" dirty="0" smtClean="0">
              <a:solidFill>
                <a:schemeClr val="tx1"/>
              </a:solidFill>
              <a:effectLst/>
            </a:endParaRPr>
          </a:p>
          <a:p>
            <a:r>
              <a:rPr lang="en-US" sz="1400" kern="1200" dirty="0" smtClean="0">
                <a:solidFill>
                  <a:schemeClr val="tx1"/>
                </a:solidFill>
                <a:effectLst/>
              </a:rPr>
              <a:t>An example of an open-ended question is, “Tell me about your reasons</a:t>
            </a:r>
            <a:r>
              <a:rPr lang="en-US" sz="1400" kern="1200" baseline="0" dirty="0" smtClean="0">
                <a:solidFill>
                  <a:schemeClr val="tx1"/>
                </a:solidFill>
                <a:effectLst/>
              </a:rPr>
              <a:t> for wanting to lose weight. What are your primary concerns?</a:t>
            </a:r>
            <a:r>
              <a:rPr lang="en-US" sz="1400" kern="1200" dirty="0" smtClean="0">
                <a:solidFill>
                  <a:schemeClr val="tx1"/>
                </a:solidFill>
                <a:effectLst/>
              </a:rPr>
              <a:t>”</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12</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667438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Using open-ended questions avoids the question-answer trap – a pattern where the clinician asks questions and the client gives short responses, often yes/no. This pattern teaches the client to give short answers and subtly implies the clinician is the active expert and the client is passive. In other words, the clinician, not</a:t>
            </a:r>
            <a:r>
              <a:rPr lang="en-US" sz="1400" kern="1200" baseline="0" dirty="0" smtClean="0">
                <a:solidFill>
                  <a:schemeClr val="tx1"/>
                </a:solidFill>
                <a:effectLst/>
                <a:latin typeface="+mn-lt"/>
                <a:ea typeface="+mn-ea"/>
                <a:cs typeface="+mn-cs"/>
              </a:rPr>
              <a:t> the person, </a:t>
            </a:r>
            <a:r>
              <a:rPr lang="en-US" sz="1400" kern="1200" dirty="0" smtClean="0">
                <a:solidFill>
                  <a:schemeClr val="tx1"/>
                </a:solidFill>
                <a:effectLst/>
                <a:latin typeface="+mn-lt"/>
                <a:ea typeface="+mn-ea"/>
                <a:cs typeface="+mn-cs"/>
              </a:rPr>
              <a:t>has the solutions to the problems. This is not MI.</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13</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411623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In MI, the client does half or more of the talking. Open-ended questions afford the person the opportunity to explore ambivalence and offer change talk.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Asking a series of closed-ended questions or even a series of open-ended questions is not as effective as using a mix of open-ended questions and, most importantly, reflective listening. As a general guideline, the clinician should avoid asking three questions in a row.</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14</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581639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buClrTx/>
              <a:buSzTx/>
              <a:buFontTx/>
              <a:buNone/>
              <a:tabLst/>
              <a:defRPr/>
            </a:pPr>
            <a:r>
              <a:rPr lang="en-US" sz="1400" kern="1200" dirty="0" smtClean="0">
                <a:solidFill>
                  <a:schemeClr val="tx1"/>
                </a:solidFill>
                <a:effectLst/>
                <a:latin typeface="+mn-lt"/>
                <a:ea typeface="+mn-ea"/>
                <a:cs typeface="+mn-cs"/>
              </a:rPr>
              <a:t>Closed-ended questions gather very narrow specific information and tend to solicit yes-or-no answers or one-or-two–word answers. They convey that the agenda is about something other than the client, like the clinician’s need to gather information or</a:t>
            </a:r>
            <a:r>
              <a:rPr lang="en-US" sz="1400" kern="1200" baseline="0" dirty="0" smtClean="0">
                <a:solidFill>
                  <a:schemeClr val="tx1"/>
                </a:solidFill>
                <a:effectLst/>
                <a:latin typeface="+mn-lt"/>
                <a:ea typeface="+mn-ea"/>
                <a:cs typeface="+mn-cs"/>
              </a:rPr>
              <a:t> complete a form.</a:t>
            </a:r>
            <a:endParaRPr lang="en-US" sz="1400" kern="1200" dirty="0" smtClean="0">
              <a:solidFill>
                <a:schemeClr val="tx1"/>
              </a:solidFill>
              <a:effectLst/>
              <a:latin typeface="+mn-lt"/>
              <a:ea typeface="+mn-ea"/>
              <a:cs typeface="+mn-cs"/>
            </a:endParaRPr>
          </a:p>
          <a:p>
            <a:pPr marL="0" marR="0" indent="0" algn="l" defTabSz="914400" rtl="0" eaLnBrk="1" fontAlgn="auto" latinLnBrk="0" hangingPunct="1">
              <a:buClrTx/>
              <a:buSzTx/>
              <a:buFontTx/>
              <a:buNone/>
              <a:tabLst/>
              <a:defRPr/>
            </a:pPr>
            <a:endParaRPr lang="en-US" sz="1400" kern="1200" dirty="0" smtClean="0">
              <a:solidFill>
                <a:schemeClr val="tx1"/>
              </a:solidFill>
              <a:effectLst/>
              <a:latin typeface="+mn-lt"/>
              <a:ea typeface="+mn-ea"/>
              <a:cs typeface="+mn-cs"/>
            </a:endParaRPr>
          </a:p>
          <a:p>
            <a:pPr marL="0" marR="0" indent="0" algn="l" defTabSz="914400" rtl="0" eaLnBrk="1" fontAlgn="auto" latinLnBrk="0" hangingPunct="1">
              <a:buClrTx/>
              <a:buSzTx/>
              <a:buFontTx/>
              <a:buNone/>
              <a:tabLst/>
              <a:defRPr/>
            </a:pPr>
            <a:r>
              <a:rPr lang="en-US" sz="1400" kern="1200" dirty="0" smtClean="0">
                <a:solidFill>
                  <a:schemeClr val="tx1"/>
                </a:solidFill>
                <a:effectLst/>
                <a:latin typeface="+mn-lt"/>
                <a:ea typeface="+mn-ea"/>
                <a:cs typeface="+mn-cs"/>
              </a:rPr>
              <a:t>Examples  include questions like:</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Are you having  any pain today?</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Is there anything that is worrying you right now?</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Are you short of breath?</a:t>
            </a:r>
          </a:p>
          <a:p>
            <a:pPr marL="171450" lvl="0" indent="-171450">
              <a:buFont typeface="Arial" panose="020B0604020202020204" pitchFamily="34" charset="0"/>
              <a:buChar char="•"/>
            </a:pPr>
            <a:r>
              <a:rPr lang="en-US" sz="1400" kern="1200" dirty="0" smtClean="0">
                <a:solidFill>
                  <a:schemeClr val="tx1"/>
                </a:solidFill>
                <a:effectLst/>
                <a:latin typeface="+mn-lt"/>
                <a:ea typeface="+mn-ea"/>
                <a:cs typeface="+mn-cs"/>
              </a:rPr>
              <a:t>Have you tried this exercise?</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15</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626682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Think about how you would turn</a:t>
            </a:r>
            <a:r>
              <a:rPr lang="en-US" sz="1400" baseline="0" dirty="0" smtClean="0"/>
              <a:t> this closed-ended question into an open one:  Do you feel depressed or anxious?</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16</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5560418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 few</a:t>
            </a:r>
            <a:r>
              <a:rPr lang="en-US" sz="1400" baseline="0" dirty="0" smtClean="0"/>
              <a:t> possible options are listed here. The point is that the open-ended approach will get more description about the person’s experience than the “yes-no” response to feeling depressed or anxious.</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17</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1899625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As the slide suggests, affirmations are used to compliment the person’s</a:t>
            </a:r>
            <a:r>
              <a:rPr lang="en-US" sz="1400" kern="1200" baseline="0" dirty="0" smtClean="0">
                <a:solidFill>
                  <a:schemeClr val="tx1"/>
                </a:solidFill>
                <a:effectLst/>
                <a:latin typeface="+mn-lt"/>
                <a:ea typeface="+mn-ea"/>
                <a:cs typeface="+mn-cs"/>
              </a:rPr>
              <a:t> view or efforts – and express </a:t>
            </a:r>
            <a:r>
              <a:rPr lang="en-US" sz="1400" kern="1200" dirty="0" smtClean="0">
                <a:solidFill>
                  <a:schemeClr val="tx1"/>
                </a:solidFill>
                <a:effectLst/>
                <a:latin typeface="+mn-lt"/>
                <a:ea typeface="+mn-ea"/>
                <a:cs typeface="+mn-cs"/>
              </a:rPr>
              <a:t>appreciation and understanding of both</a:t>
            </a:r>
            <a:r>
              <a:rPr lang="en-US" sz="1400" kern="1200" baseline="0" dirty="0" smtClean="0">
                <a:solidFill>
                  <a:schemeClr val="tx1"/>
                </a:solidFill>
                <a:effectLst/>
                <a:latin typeface="+mn-lt"/>
                <a:ea typeface="+mn-ea"/>
                <a:cs typeface="+mn-cs"/>
              </a:rPr>
              <a:t> difficulties and strengths in coping with problems</a:t>
            </a:r>
            <a:r>
              <a:rPr lang="en-US"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18</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864457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Affirmations promote self-confidence and efficacy, which are necessary ingredients for change. Affirmations can</a:t>
            </a:r>
            <a:r>
              <a:rPr lang="en-US" sz="1400" kern="1200" baseline="0" dirty="0" smtClean="0">
                <a:solidFill>
                  <a:schemeClr val="tx1"/>
                </a:solidFill>
                <a:effectLst/>
                <a:latin typeface="+mn-lt"/>
                <a:ea typeface="+mn-ea"/>
                <a:cs typeface="+mn-cs"/>
              </a:rPr>
              <a:t> also </a:t>
            </a:r>
            <a:r>
              <a:rPr lang="en-US" sz="1400" kern="1200" dirty="0" smtClean="0">
                <a:solidFill>
                  <a:schemeClr val="tx1"/>
                </a:solidFill>
                <a:effectLst/>
                <a:latin typeface="+mn-lt"/>
                <a:ea typeface="+mn-ea"/>
                <a:cs typeface="+mn-cs"/>
              </a:rPr>
              <a:t>help us acknowledge the difficulties the client has experienced. We can emphasize past experiences that demonstrate strength and success to prevent discouragement. We validate the client’s experience and feelings, and reinforce open exploration of a client’s problem. When</a:t>
            </a:r>
            <a:r>
              <a:rPr lang="en-US" sz="1400" kern="1200" baseline="0" dirty="0" smtClean="0">
                <a:solidFill>
                  <a:schemeClr val="tx1"/>
                </a:solidFill>
                <a:effectLst/>
                <a:latin typeface="+mn-lt"/>
                <a:ea typeface="+mn-ea"/>
                <a:cs typeface="+mn-cs"/>
              </a:rPr>
              <a:t> sincere, a</a:t>
            </a:r>
            <a:r>
              <a:rPr lang="en-US" sz="1400" kern="1200" dirty="0" smtClean="0">
                <a:solidFill>
                  <a:schemeClr val="tx1"/>
                </a:solidFill>
                <a:effectLst/>
                <a:latin typeface="+mn-lt"/>
                <a:ea typeface="+mn-ea"/>
                <a:cs typeface="+mn-cs"/>
              </a:rPr>
              <a:t>ffirmations build rapport and facilitate change.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19</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4286694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At the end of the session, you will be able to</a:t>
            </a:r>
            <a:r>
              <a:rPr lang="en-US" sz="1400" kern="1200" baseline="0" dirty="0" smtClean="0">
                <a:solidFill>
                  <a:schemeClr val="tx1"/>
                </a:solidFill>
                <a:effectLst/>
                <a:latin typeface="+mn-lt"/>
                <a:ea typeface="+mn-ea"/>
                <a:cs typeface="+mn-cs"/>
              </a:rPr>
              <a:t> i</a:t>
            </a:r>
            <a:r>
              <a:rPr lang="en-US" sz="1400" kern="1200" dirty="0" smtClean="0">
                <a:solidFill>
                  <a:schemeClr val="tx1"/>
                </a:solidFill>
                <a:effectLst/>
                <a:latin typeface="+mn-lt"/>
                <a:ea typeface="+mn-ea"/>
                <a:cs typeface="+mn-cs"/>
              </a:rPr>
              <a:t>dentify basic steps of motivational interviewing,</a:t>
            </a:r>
            <a:r>
              <a:rPr lang="en-US" sz="1400" kern="1200" baseline="0" dirty="0" smtClean="0">
                <a:solidFill>
                  <a:schemeClr val="tx1"/>
                </a:solidFill>
                <a:effectLst/>
                <a:latin typeface="+mn-lt"/>
                <a:ea typeface="+mn-ea"/>
                <a:cs typeface="+mn-cs"/>
              </a:rPr>
              <a:t> i</a:t>
            </a:r>
            <a:r>
              <a:rPr lang="en-US" sz="1400" kern="1200" dirty="0" smtClean="0">
                <a:solidFill>
                  <a:schemeClr val="tx1"/>
                </a:solidFill>
                <a:effectLst/>
                <a:latin typeface="+mn-lt"/>
                <a:ea typeface="+mn-ea"/>
                <a:cs typeface="+mn-cs"/>
              </a:rPr>
              <a:t>dentify MI core skills,</a:t>
            </a:r>
            <a:r>
              <a:rPr lang="en-US" sz="1400" kern="1200" baseline="0" dirty="0" smtClean="0">
                <a:solidFill>
                  <a:schemeClr val="tx1"/>
                </a:solidFill>
                <a:effectLst/>
                <a:latin typeface="+mn-lt"/>
                <a:ea typeface="+mn-ea"/>
                <a:cs typeface="+mn-cs"/>
              </a:rPr>
              <a:t> and d</a:t>
            </a:r>
            <a:r>
              <a:rPr lang="en-US" sz="1400" kern="1200" dirty="0" smtClean="0">
                <a:solidFill>
                  <a:schemeClr val="tx1"/>
                </a:solidFill>
                <a:effectLst/>
                <a:latin typeface="+mn-lt"/>
                <a:ea typeface="+mn-ea"/>
                <a:cs typeface="+mn-cs"/>
              </a:rPr>
              <a:t>emonstrate and practice MI using those core skills.</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995215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As illustrated on the slide, affirmations may be a positive comment on an attribute, a statement of appreciation, or a compliment. Remember, appreciation may recognize and validate the physical or emotional distress associated with behavioral health challenges.</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20</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037654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 let’s take a minute and think about</a:t>
            </a:r>
            <a:r>
              <a:rPr lang="en-US" sz="1400" baseline="0" dirty="0" smtClean="0"/>
              <a:t> how this works. </a:t>
            </a:r>
            <a:r>
              <a:rPr lang="en-US" sz="1400" dirty="0" smtClean="0"/>
              <a:t>Which</a:t>
            </a:r>
            <a:r>
              <a:rPr lang="en-US" sz="1400" baseline="0" dirty="0" smtClean="0"/>
              <a:t> of the statements on this slide are examples of affirmations? Select all that apply.</a:t>
            </a:r>
          </a:p>
          <a:p>
            <a:endParaRPr lang="en-US" baseline="0" dirty="0" smtClean="0"/>
          </a:p>
        </p:txBody>
      </p:sp>
      <p:sp>
        <p:nvSpPr>
          <p:cNvPr id="4" name="Slide Number Placeholder 3"/>
          <p:cNvSpPr>
            <a:spLocks noGrp="1"/>
          </p:cNvSpPr>
          <p:nvPr>
            <p:ph type="sldNum" sz="quarter" idx="10"/>
          </p:nvPr>
        </p:nvSpPr>
        <p:spPr/>
        <p:txBody>
          <a:bodyPr/>
          <a:lstStyle/>
          <a:p>
            <a:fld id="{82C65FE7-569D-4802-94DD-A4B12C2A94EC}" type="slidenum">
              <a:rPr lang="en-US" smtClean="0"/>
              <a:t>21</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910248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Answers</a:t>
            </a:r>
            <a:r>
              <a:rPr lang="en-US" sz="1400" baseline="0" dirty="0" smtClean="0"/>
              <a:t> a, b, and d are all examples of affirmations.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22</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964453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Reflective listening is another foundational skill in MI. It can be a challenging skill to learn, but is</a:t>
            </a:r>
            <a:r>
              <a:rPr lang="en-US" sz="1400" kern="1200" baseline="0" dirty="0" smtClean="0">
                <a:solidFill>
                  <a:schemeClr val="tx1"/>
                </a:solidFill>
                <a:effectLst/>
              </a:rPr>
              <a:t> well worth the time and practice since it’s essential to expressing empathy. We reflect back what was said to make sure we</a:t>
            </a:r>
            <a:r>
              <a:rPr lang="en-US" sz="1400" kern="1200" dirty="0" smtClean="0">
                <a:solidFill>
                  <a:schemeClr val="tx1"/>
                </a:solidFill>
                <a:effectLst/>
              </a:rPr>
              <a:t> have accurately heard and understood the person’s meaning.</a:t>
            </a:r>
            <a:endParaRPr lang="en-US" sz="1400" dirty="0" smtClean="0">
              <a:cs typeface="Arial" charset="0"/>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23</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078135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Reflective listening involves careful listening with the goal of understanding the </a:t>
            </a:r>
            <a:r>
              <a:rPr lang="en-US" sz="1400" b="1" kern="1200" dirty="0" smtClean="0">
                <a:solidFill>
                  <a:schemeClr val="tx1"/>
                </a:solidFill>
                <a:effectLst/>
                <a:latin typeface="+mn-lt"/>
                <a:ea typeface="+mn-ea"/>
                <a:cs typeface="+mn-cs"/>
              </a:rPr>
              <a:t>meaning </a:t>
            </a:r>
            <a:r>
              <a:rPr lang="en-US" sz="1400" kern="1200" dirty="0" smtClean="0">
                <a:solidFill>
                  <a:schemeClr val="tx1"/>
                </a:solidFill>
                <a:effectLst/>
                <a:latin typeface="+mn-lt"/>
                <a:ea typeface="+mn-ea"/>
                <a:cs typeface="+mn-cs"/>
              </a:rPr>
              <a:t>of what the person</a:t>
            </a:r>
            <a:r>
              <a:rPr lang="en-US" sz="1400" kern="1200" baseline="0" dirty="0" smtClean="0">
                <a:solidFill>
                  <a:schemeClr val="tx1"/>
                </a:solidFill>
                <a:effectLst/>
                <a:latin typeface="+mn-lt"/>
                <a:ea typeface="+mn-ea"/>
                <a:cs typeface="+mn-cs"/>
              </a:rPr>
              <a:t> </a:t>
            </a:r>
            <a:r>
              <a:rPr lang="en-US" sz="1400" kern="1200" dirty="0" smtClean="0">
                <a:solidFill>
                  <a:schemeClr val="tx1"/>
                </a:solidFill>
                <a:effectLst/>
                <a:latin typeface="+mn-lt"/>
                <a:ea typeface="+mn-ea"/>
                <a:cs typeface="+mn-cs"/>
              </a:rPr>
              <a:t>says.</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24</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028496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When using reflective listening, keep</a:t>
            </a:r>
            <a:r>
              <a:rPr lang="en-US" sz="1400" kern="1200" baseline="0" dirty="0" smtClean="0">
                <a:solidFill>
                  <a:schemeClr val="tx1"/>
                </a:solidFill>
                <a:effectLst/>
                <a:latin typeface="+mn-lt"/>
                <a:ea typeface="+mn-ea"/>
                <a:cs typeface="+mn-cs"/>
              </a:rPr>
              <a:t> in mind that reflections are statements, not questions. It’s not uncommon for the intonation of one’s voice to rise at the end of a sentence, so be aware as you offer reflections. For example, instead of saying “You’ve been overweight since childhood?,” say “You’ve been overweight since childhood.”</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25</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6584101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Offering reflections is a special way of checking for meaning that accomplishes multiple goals. It demonstrates you have accurately heard and understood the client. It expresses empathy. It also strengthens the therapeutic relationship, which promotes change. It is </a:t>
            </a:r>
            <a:r>
              <a:rPr lang="en-US" sz="1400" u="sng" kern="1200" dirty="0" smtClean="0">
                <a:solidFill>
                  <a:schemeClr val="tx1"/>
                </a:solidFill>
                <a:effectLst/>
                <a:latin typeface="+mn-lt"/>
                <a:ea typeface="+mn-ea"/>
                <a:cs typeface="+mn-cs"/>
              </a:rPr>
              <a:t>not</a:t>
            </a:r>
            <a:r>
              <a:rPr lang="en-US" sz="1400" kern="1200" dirty="0" smtClean="0">
                <a:solidFill>
                  <a:schemeClr val="tx1"/>
                </a:solidFill>
                <a:effectLst/>
                <a:latin typeface="+mn-lt"/>
                <a:ea typeface="+mn-ea"/>
                <a:cs typeface="+mn-cs"/>
              </a:rPr>
              <a:t> planning on what you’re going</a:t>
            </a:r>
            <a:r>
              <a:rPr lang="en-US" sz="1400" kern="1200" baseline="0" dirty="0" smtClean="0">
                <a:solidFill>
                  <a:schemeClr val="tx1"/>
                </a:solidFill>
                <a:effectLst/>
                <a:latin typeface="+mn-lt"/>
                <a:ea typeface="+mn-ea"/>
                <a:cs typeface="+mn-cs"/>
              </a:rPr>
              <a:t> to say next. As with the others skills we’ve addressed, this is a skill that requires practice.</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26</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416833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Reflections fall on a continuum of depth and complexity. Sometimes a word or two can keep people moving. More complex reflections may be needed to add momentum to the process.</a:t>
            </a:r>
          </a:p>
        </p:txBody>
      </p:sp>
      <p:sp>
        <p:nvSpPr>
          <p:cNvPr id="4" name="Slide Number Placeholder 3"/>
          <p:cNvSpPr>
            <a:spLocks noGrp="1"/>
          </p:cNvSpPr>
          <p:nvPr>
            <p:ph type="sldNum" sz="quarter" idx="10"/>
          </p:nvPr>
        </p:nvSpPr>
        <p:spPr/>
        <p:txBody>
          <a:bodyPr/>
          <a:lstStyle/>
          <a:p>
            <a:fld id="{82C65FE7-569D-4802-94DD-A4B12C2A94EC}" type="slidenum">
              <a:rPr lang="en-US" smtClean="0"/>
              <a:t>27</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7914316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effectLst/>
                <a:latin typeface="+mn-lt"/>
                <a:ea typeface="+mn-ea"/>
                <a:cs typeface="+mn-cs"/>
              </a:rPr>
              <a:t>Simple reflections</a:t>
            </a:r>
            <a:r>
              <a:rPr lang="en-US" sz="1400" kern="1200" dirty="0" smtClean="0">
                <a:solidFill>
                  <a:schemeClr val="tx1"/>
                </a:solidFill>
                <a:effectLst/>
                <a:latin typeface="+mn-lt"/>
                <a:ea typeface="+mn-ea"/>
                <a:cs typeface="+mn-cs"/>
              </a:rPr>
              <a:t> stay close to what the person has said. Repeating is the simplest reflection and just repeats an element of what the speaker has said. In rephrasing, the listener stays close to what the speaker said but substitutes synonyms or slightly rephrases what was offered.</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28</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24306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In</a:t>
            </a:r>
            <a:r>
              <a:rPr lang="en-US" sz="1400" b="1" kern="1200" dirty="0" smtClean="0">
                <a:solidFill>
                  <a:schemeClr val="tx1"/>
                </a:solidFill>
                <a:effectLst/>
                <a:latin typeface="+mn-lt"/>
                <a:ea typeface="+mn-ea"/>
                <a:cs typeface="+mn-cs"/>
              </a:rPr>
              <a:t> complex reflections,</a:t>
            </a:r>
            <a:r>
              <a:rPr lang="en-US" sz="1400" kern="1200" dirty="0" smtClean="0">
                <a:solidFill>
                  <a:schemeClr val="tx1"/>
                </a:solidFill>
                <a:effectLst/>
                <a:latin typeface="+mn-lt"/>
                <a:ea typeface="+mn-ea"/>
                <a:cs typeface="+mn-cs"/>
              </a:rPr>
              <a:t> we are making more of a guess about meaning or feeling. </a:t>
            </a:r>
          </a:p>
          <a:p>
            <a:r>
              <a:rPr lang="en-US" sz="1400" kern="1200" dirty="0" smtClean="0">
                <a:solidFill>
                  <a:schemeClr val="tx1"/>
                </a:solidFill>
                <a:effectLst/>
                <a:latin typeface="+mn-lt"/>
                <a:ea typeface="+mn-ea"/>
                <a:cs typeface="+mn-cs"/>
              </a:rPr>
              <a:t> </a:t>
            </a:r>
          </a:p>
          <a:p>
            <a:r>
              <a:rPr lang="en-US" sz="1400" kern="1200" dirty="0" smtClean="0">
                <a:solidFill>
                  <a:schemeClr val="tx1"/>
                </a:solidFill>
                <a:effectLst/>
                <a:latin typeface="+mn-lt"/>
                <a:ea typeface="+mn-ea"/>
                <a:cs typeface="+mn-cs"/>
              </a:rPr>
              <a:t>The listener infers the unspoken meaning of what was said and reflects back in new words. This adds to and extends what was actually said. This is like continuing the paragraph the speaker has been developing, saying the next sentence rather than repeating the last one.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29</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043482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Let’s begin by looking at the steps of the motivational</a:t>
            </a:r>
            <a:r>
              <a:rPr lang="en-US" sz="1400" baseline="0" dirty="0" smtClean="0"/>
              <a:t> interviewing process.</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427140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Complex reflection can also be a reflection of feeling, often regarded as the deepest form of reflection. It is a paraphrase that emphasizes the emotional dimension through a feeling statement or metaphor.</a:t>
            </a:r>
          </a:p>
          <a:p>
            <a:r>
              <a:rPr lang="en-US" sz="1400" kern="1200" dirty="0" smtClean="0">
                <a:solidFill>
                  <a:schemeClr val="tx1"/>
                </a:solidFill>
                <a:effectLst/>
              </a:rPr>
              <a:t> </a:t>
            </a:r>
          </a:p>
          <a:p>
            <a:r>
              <a:rPr lang="en-US" sz="1400" kern="1200" dirty="0" smtClean="0">
                <a:solidFill>
                  <a:schemeClr val="tx1"/>
                </a:solidFill>
                <a:effectLst/>
              </a:rPr>
              <a:t>In general, simple reflections are used first, when meaning is less clear. Deeper reflections are ventured as understanding increases. Jumping too far beyond what was said,</a:t>
            </a:r>
            <a:r>
              <a:rPr lang="en-US" sz="1400" kern="1200" baseline="0" dirty="0" smtClean="0">
                <a:solidFill>
                  <a:schemeClr val="tx1"/>
                </a:solidFill>
                <a:effectLst/>
              </a:rPr>
              <a:t> however,</a:t>
            </a:r>
            <a:r>
              <a:rPr lang="en-US" sz="1400" kern="1200" dirty="0" smtClean="0">
                <a:solidFill>
                  <a:schemeClr val="tx1"/>
                </a:solidFill>
                <a:effectLst/>
              </a:rPr>
              <a:t> can turn into a roadblock. For</a:t>
            </a:r>
            <a:r>
              <a:rPr lang="en-US" sz="1400" kern="1200" baseline="0" dirty="0" smtClean="0">
                <a:solidFill>
                  <a:schemeClr val="tx1"/>
                </a:solidFill>
                <a:effectLst/>
              </a:rPr>
              <a:t> example, </a:t>
            </a:r>
            <a:r>
              <a:rPr lang="en-US" sz="1400" kern="1200" dirty="0" smtClean="0">
                <a:solidFill>
                  <a:schemeClr val="tx1"/>
                </a:solidFill>
                <a:effectLst/>
              </a:rPr>
              <a:t>words that </a:t>
            </a:r>
            <a:r>
              <a:rPr lang="en-US" sz="1400" u="sng" kern="1200" dirty="0" smtClean="0">
                <a:solidFill>
                  <a:schemeClr val="tx1"/>
                </a:solidFill>
                <a:effectLst/>
              </a:rPr>
              <a:t>overstate</a:t>
            </a:r>
            <a:r>
              <a:rPr lang="en-US" sz="1400" kern="1200" dirty="0" smtClean="0">
                <a:solidFill>
                  <a:schemeClr val="tx1"/>
                </a:solidFill>
                <a:effectLst/>
              </a:rPr>
              <a:t> the client’s feelings tend to cause the person to stop talking or back away from the experience. </a:t>
            </a:r>
          </a:p>
          <a:p>
            <a:endParaRPr lang="en-US" sz="1400" kern="1200" dirty="0" smtClean="0">
              <a:solidFill>
                <a:schemeClr val="tx1"/>
              </a:solidFill>
              <a:effectLst/>
            </a:endParaRPr>
          </a:p>
          <a:p>
            <a:r>
              <a:rPr lang="en-US" sz="1400" kern="1200" dirty="0" smtClean="0">
                <a:solidFill>
                  <a:schemeClr val="tx1"/>
                </a:solidFill>
                <a:effectLst/>
              </a:rPr>
              <a:t>However, sometimes overstating the client’s feelings or amplifying</a:t>
            </a:r>
            <a:r>
              <a:rPr lang="en-US" sz="1400" kern="1200" baseline="0" dirty="0" smtClean="0">
                <a:solidFill>
                  <a:schemeClr val="tx1"/>
                </a:solidFill>
                <a:effectLst/>
              </a:rPr>
              <a:t> the reflection can be useful in reflecting sustain talk, allowing the person to clarify and explain. It turns up the volume a bit on the client’s statement and can evoke the other side of ambivalence, which is change talk.</a:t>
            </a:r>
            <a:endParaRPr lang="en-US" sz="1400" kern="1200" dirty="0" smtClean="0">
              <a:solidFill>
                <a:schemeClr val="tx1"/>
              </a:solidFill>
              <a:effectLst/>
            </a:endParaRPr>
          </a:p>
          <a:p>
            <a:pPr indent="-25">
              <a:defRPr/>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30</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291924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Another</a:t>
            </a:r>
            <a:r>
              <a:rPr lang="en-US" sz="1400" kern="1200" baseline="0" dirty="0" smtClean="0">
                <a:solidFill>
                  <a:schemeClr val="tx1"/>
                </a:solidFill>
                <a:effectLst/>
                <a:latin typeface="+mn-lt"/>
                <a:ea typeface="+mn-ea"/>
                <a:cs typeface="+mn-cs"/>
              </a:rPr>
              <a:t> type of </a:t>
            </a:r>
            <a:r>
              <a:rPr lang="en-US" sz="1400" kern="1200" dirty="0" smtClean="0">
                <a:solidFill>
                  <a:schemeClr val="tx1"/>
                </a:solidFill>
                <a:effectLst/>
                <a:latin typeface="+mn-lt"/>
                <a:ea typeface="+mn-ea"/>
                <a:cs typeface="+mn-cs"/>
              </a:rPr>
              <a:t>reflection attempts to reflect back </a:t>
            </a:r>
            <a:r>
              <a:rPr lang="en-US" sz="1400" u="sng" kern="1200" dirty="0" smtClean="0">
                <a:solidFill>
                  <a:schemeClr val="tx1"/>
                </a:solidFill>
                <a:effectLst/>
                <a:latin typeface="+mn-lt"/>
                <a:ea typeface="+mn-ea"/>
                <a:cs typeface="+mn-cs"/>
              </a:rPr>
              <a:t>both</a:t>
            </a:r>
            <a:r>
              <a:rPr lang="en-US" sz="1400" kern="1200" dirty="0" smtClean="0">
                <a:solidFill>
                  <a:schemeClr val="tx1"/>
                </a:solidFill>
                <a:effectLst/>
                <a:latin typeface="+mn-lt"/>
                <a:ea typeface="+mn-ea"/>
                <a:cs typeface="+mn-cs"/>
              </a:rPr>
              <a:t> sides of the ambivalence the client experiences. It is extremely useful in developing discrepancies.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31</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491278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Communication roadblocks occur when </a:t>
            </a:r>
            <a:r>
              <a:rPr lang="en-US" sz="1400" baseline="0" dirty="0" smtClean="0"/>
              <a:t>responses do not show reflective listening. Advising, warning, judging, and trying to persuade routinely close down communication. The client concludes we “just don’t get it” and there is no point in talking.</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32</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584356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Here’s another list of responses that suggests</a:t>
            </a:r>
            <a:r>
              <a:rPr lang="en-US" sz="1400" baseline="0" dirty="0" smtClean="0"/>
              <a:t> </a:t>
            </a:r>
            <a:r>
              <a:rPr lang="en-US" sz="1400" dirty="0" smtClean="0"/>
              <a:t>non-reflective listening</a:t>
            </a:r>
            <a:r>
              <a:rPr lang="en-US" sz="1400" baseline="0" dirty="0" smtClean="0"/>
              <a:t>. These </a:t>
            </a:r>
            <a:r>
              <a:rPr lang="en-US" sz="1400" baseline="0" dirty="0" smtClean="0"/>
              <a:t>kinds </a:t>
            </a:r>
            <a:r>
              <a:rPr lang="en-US" sz="1400" baseline="0" dirty="0" smtClean="0"/>
              <a:t>of responses are common when the clinician </a:t>
            </a:r>
            <a:r>
              <a:rPr lang="en-US" sz="1400" u="sng" baseline="0" dirty="0" smtClean="0"/>
              <a:t>isn’t</a:t>
            </a:r>
            <a:r>
              <a:rPr lang="en-US" sz="1400" baseline="0" dirty="0" smtClean="0"/>
              <a:t> listening with the intent of understanding the client’s views and feelings.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33</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551140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Finally, discussions</a:t>
            </a:r>
            <a:r>
              <a:rPr lang="en-US" sz="1400" kern="1200" baseline="0" dirty="0" smtClean="0">
                <a:solidFill>
                  <a:schemeClr val="tx1"/>
                </a:solidFill>
                <a:effectLst/>
                <a:latin typeface="+mn-lt"/>
                <a:ea typeface="+mn-ea"/>
                <a:cs typeface="+mn-cs"/>
              </a:rPr>
              <a:t> are often helped by occasional, short summaries</a:t>
            </a:r>
            <a:r>
              <a:rPr lang="en-US" sz="1400" kern="1200" dirty="0" smtClean="0">
                <a:solidFill>
                  <a:schemeClr val="tx1"/>
                </a:solidFill>
                <a:effectLst/>
                <a:latin typeface="+mn-lt"/>
                <a:ea typeface="+mn-ea"/>
                <a:cs typeface="+mn-cs"/>
              </a:rPr>
              <a:t>. Summaries reinforce what has been said, show you have been listening carefully, and prepare the client to move on. Summaries can be used to begin and end sessions and provide transitions from</a:t>
            </a:r>
            <a:r>
              <a:rPr lang="en-US" sz="1400" kern="1200" baseline="0" dirty="0" smtClean="0">
                <a:solidFill>
                  <a:schemeClr val="tx1"/>
                </a:solidFill>
                <a:effectLst/>
                <a:latin typeface="+mn-lt"/>
                <a:ea typeface="+mn-ea"/>
                <a:cs typeface="+mn-cs"/>
              </a:rPr>
              <a:t> one topic to another</a:t>
            </a:r>
            <a:r>
              <a:rPr lang="en-US" sz="14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34</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8678836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rPr>
              <a:t>Summaries don’t have to</a:t>
            </a:r>
            <a:r>
              <a:rPr lang="en-US" sz="1400" kern="1200" baseline="0" dirty="0" smtClean="0">
                <a:solidFill>
                  <a:schemeClr val="tx1"/>
                </a:solidFill>
                <a:effectLst/>
              </a:rPr>
              <a:t> be comprehensive. </a:t>
            </a:r>
            <a:r>
              <a:rPr lang="en-US" sz="1400" kern="1200" dirty="0" smtClean="0">
                <a:solidFill>
                  <a:schemeClr val="tx1"/>
                </a:solidFill>
                <a:effectLst/>
              </a:rPr>
              <a:t>You can select what information to include, minimize, or leave</a:t>
            </a:r>
            <a:r>
              <a:rPr lang="en-US" sz="1400" kern="1200" baseline="0" dirty="0" smtClean="0">
                <a:solidFill>
                  <a:schemeClr val="tx1"/>
                </a:solidFill>
                <a:effectLst/>
              </a:rPr>
              <a:t> out to best reinforce </a:t>
            </a:r>
            <a:r>
              <a:rPr lang="en-US" sz="1400" kern="1200" dirty="0" smtClean="0">
                <a:solidFill>
                  <a:schemeClr val="tx1"/>
                </a:solidFill>
                <a:effectLst/>
              </a:rPr>
              <a:t>talk about change. </a:t>
            </a:r>
          </a:p>
          <a:p>
            <a:endParaRPr lang="en-US" sz="1400" kern="1200" dirty="0" smtClean="0">
              <a:solidFill>
                <a:schemeClr val="tx1"/>
              </a:solidFill>
              <a:effectLst/>
            </a:endParaRPr>
          </a:p>
          <a:p>
            <a:r>
              <a:rPr lang="en-US" sz="1400" kern="1200" dirty="0" smtClean="0">
                <a:solidFill>
                  <a:schemeClr val="tx1"/>
                </a:solidFill>
                <a:effectLst/>
              </a:rPr>
              <a:t>You can also add information to help amplify the client’s feelings of ambivalence. </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35</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6536589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Double-sided reflections – statements that look at both sides of an </a:t>
            </a:r>
            <a:br>
              <a:rPr lang="en-US" sz="1400" kern="1200" dirty="0" smtClean="0">
                <a:solidFill>
                  <a:schemeClr val="tx1"/>
                </a:solidFill>
                <a:effectLst/>
                <a:latin typeface="+mn-lt"/>
                <a:ea typeface="+mn-ea"/>
                <a:cs typeface="+mn-cs"/>
              </a:rPr>
            </a:br>
            <a:r>
              <a:rPr lang="en-US" sz="1400" kern="1200" dirty="0" smtClean="0">
                <a:solidFill>
                  <a:schemeClr val="tx1"/>
                </a:solidFill>
                <a:effectLst/>
                <a:latin typeface="+mn-lt"/>
                <a:ea typeface="+mn-ea"/>
                <a:cs typeface="+mn-cs"/>
              </a:rPr>
              <a:t>issue – can also be effective as summaries</a:t>
            </a:r>
            <a:r>
              <a:rPr lang="en-US" sz="1400" kern="1200" baseline="0" dirty="0" smtClean="0">
                <a:solidFill>
                  <a:schemeClr val="tx1"/>
                </a:solidFill>
                <a:effectLst/>
                <a:latin typeface="+mn-lt"/>
                <a:ea typeface="+mn-ea"/>
                <a:cs typeface="+mn-cs"/>
              </a:rPr>
              <a:t> about the person’s</a:t>
            </a:r>
            <a:r>
              <a:rPr lang="en-US" sz="1400" kern="1200" dirty="0" smtClean="0">
                <a:solidFill>
                  <a:schemeClr val="tx1"/>
                </a:solidFill>
                <a:effectLst/>
                <a:latin typeface="+mn-lt"/>
                <a:ea typeface="+mn-ea"/>
                <a:cs typeface="+mn-cs"/>
              </a:rPr>
              <a:t> ambivalence. </a:t>
            </a:r>
          </a:p>
          <a:p>
            <a:endParaRPr lang="en-US" dirty="0" smtClean="0"/>
          </a:p>
        </p:txBody>
      </p:sp>
      <p:sp>
        <p:nvSpPr>
          <p:cNvPr id="4" name="Slide Number Placeholder 3"/>
          <p:cNvSpPr>
            <a:spLocks noGrp="1"/>
          </p:cNvSpPr>
          <p:nvPr>
            <p:ph type="sldNum" sz="quarter" idx="10"/>
          </p:nvPr>
        </p:nvSpPr>
        <p:spPr/>
        <p:txBody>
          <a:bodyPr/>
          <a:lstStyle/>
          <a:p>
            <a:fld id="{82C65FE7-569D-4802-94DD-A4B12C2A94EC}" type="slidenum">
              <a:rPr lang="en-US" smtClean="0"/>
              <a:t>36</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462393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In summary, this session reviewed the steps of motivational interviewing and the core MI skills.</a:t>
            </a:r>
          </a:p>
          <a:p>
            <a:pPr lvl="0"/>
            <a:endParaRPr lang="en-US" sz="1400" kern="1200" dirty="0" smtClean="0">
              <a:solidFill>
                <a:schemeClr val="tx1"/>
              </a:solidFill>
              <a:effectLst/>
            </a:endParaRPr>
          </a:p>
          <a:p>
            <a:pPr lvl="0"/>
            <a:r>
              <a:rPr lang="en-US" sz="1400" kern="1200" dirty="0" smtClean="0">
                <a:solidFill>
                  <a:schemeClr val="tx1"/>
                </a:solidFill>
                <a:effectLst/>
              </a:rPr>
              <a:t>In the third and final module, you will use these core skills and other selected tools – ones that help clients better understand their competing priorities and ambivalence to change – to help them resolve their ambivalence and increase their motivation for behavior change.</a:t>
            </a:r>
          </a:p>
          <a:p>
            <a:pPr>
              <a:defRPr/>
            </a:pPr>
            <a:endParaRPr lang="en-US" dirty="0" smtClean="0">
              <a:solidFill>
                <a:srgbClr val="FF0000"/>
              </a:solidFill>
            </a:endParaRPr>
          </a:p>
        </p:txBody>
      </p:sp>
      <p:sp>
        <p:nvSpPr>
          <p:cNvPr id="4" name="Slide Number Placeholder 3"/>
          <p:cNvSpPr>
            <a:spLocks noGrp="1"/>
          </p:cNvSpPr>
          <p:nvPr>
            <p:ph type="sldNum" sz="quarter" idx="10"/>
          </p:nvPr>
        </p:nvSpPr>
        <p:spPr/>
        <p:txBody>
          <a:bodyPr/>
          <a:lstStyle/>
          <a:p>
            <a:fld id="{C3A9B765-6A00-4D3F-BE9B-6F57DC82BD59}" type="slidenum">
              <a:rPr lang="en-US" smtClean="0"/>
              <a:t>37</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0199941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Thank you</a:t>
            </a:r>
            <a:r>
              <a:rPr lang="en-US" sz="1400" baseline="0" dirty="0" smtClean="0"/>
              <a:t> to our funding agency for supporting this program.</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38</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456660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Motivational Interviewing: Steps and Core Skills (Module 2)</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39</a:t>
            </a:fld>
            <a:endParaRPr lang="en-US"/>
          </a:p>
        </p:txBody>
      </p:sp>
    </p:spTree>
    <p:extLst>
      <p:ext uri="{BB962C8B-B14F-4D97-AF65-F5344CB8AC3E}">
        <p14:creationId xmlns:p14="http://schemas.microsoft.com/office/powerpoint/2010/main" val="573226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four steps of the MI process are engage, focus, evoke, and plan. Let’s take</a:t>
            </a:r>
            <a:r>
              <a:rPr lang="en-US" sz="1400" kern="1200" baseline="0" dirty="0" smtClean="0">
                <a:solidFill>
                  <a:schemeClr val="tx1"/>
                </a:solidFill>
                <a:effectLst/>
                <a:latin typeface="+mn-lt"/>
                <a:ea typeface="+mn-ea"/>
                <a:cs typeface="+mn-cs"/>
              </a:rPr>
              <a:t> a brief look at each step now, and then come back and think about what is involved in each one.</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4</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749420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rPr>
              <a:t>All quality interactions start</a:t>
            </a:r>
            <a:r>
              <a:rPr lang="en-US" sz="1400" kern="1200" baseline="0" dirty="0" smtClean="0">
                <a:solidFill>
                  <a:schemeClr val="tx1"/>
                </a:solidFill>
                <a:effectLst/>
              </a:rPr>
              <a:t> with an </a:t>
            </a:r>
            <a:r>
              <a:rPr lang="en-US" sz="1400" kern="1200" dirty="0" smtClean="0">
                <a:solidFill>
                  <a:schemeClr val="tx1"/>
                </a:solidFill>
                <a:effectLst/>
              </a:rPr>
              <a:t>initial conversation to break the ice and build rapport. As the earlier</a:t>
            </a:r>
            <a:r>
              <a:rPr lang="en-US" sz="1400" kern="1200" baseline="0" dirty="0" smtClean="0">
                <a:solidFill>
                  <a:schemeClr val="tx1"/>
                </a:solidFill>
                <a:effectLst/>
              </a:rPr>
              <a:t> program emphasized, compassion and empathy are </a:t>
            </a:r>
            <a:r>
              <a:rPr lang="en-US" sz="1400" kern="1200" dirty="0" smtClean="0">
                <a:solidFill>
                  <a:schemeClr val="tx1"/>
                </a:solidFill>
                <a:effectLst/>
              </a:rPr>
              <a:t>the foundation of MI.</a:t>
            </a:r>
            <a:r>
              <a:rPr lang="en-US" sz="1400" kern="1200" baseline="0" dirty="0" smtClean="0">
                <a:solidFill>
                  <a:schemeClr val="tx1"/>
                </a:solidFill>
                <a:effectLst/>
              </a:rPr>
              <a:t>  So we start</a:t>
            </a:r>
            <a:r>
              <a:rPr lang="en-US" sz="1400" kern="1200" dirty="0" smtClean="0">
                <a:solidFill>
                  <a:schemeClr val="tx1"/>
                </a:solidFill>
                <a:effectLst/>
              </a:rPr>
              <a:t> by asking permission to discuss the behavioral health topic</a:t>
            </a:r>
            <a:r>
              <a:rPr lang="en-US" sz="1400" kern="1200" baseline="0" dirty="0" smtClean="0">
                <a:solidFill>
                  <a:schemeClr val="tx1"/>
                </a:solidFill>
                <a:effectLst/>
              </a:rPr>
              <a:t> with the person</a:t>
            </a:r>
            <a:r>
              <a:rPr lang="en-US" sz="1400" kern="1200" dirty="0" smtClean="0">
                <a:solidFill>
                  <a:schemeClr val="tx1"/>
                </a:solidFill>
                <a:effectLst/>
              </a:rPr>
              <a:t>. Engage the person using open-ended questions, empathic reflections, autonomy-supportive affirmations, and rolling with resistance (if needed).</a:t>
            </a:r>
          </a:p>
        </p:txBody>
      </p:sp>
      <p:sp>
        <p:nvSpPr>
          <p:cNvPr id="4" name="Slide Number Placeholder 3"/>
          <p:cNvSpPr>
            <a:spLocks noGrp="1"/>
          </p:cNvSpPr>
          <p:nvPr>
            <p:ph type="sldNum" sz="quarter" idx="10"/>
          </p:nvPr>
        </p:nvSpPr>
        <p:spPr/>
        <p:txBody>
          <a:bodyPr/>
          <a:lstStyle/>
          <a:p>
            <a:fld id="{82C65FE7-569D-4802-94DD-A4B12C2A94EC}" type="slidenum">
              <a:rPr lang="en-US" smtClean="0"/>
              <a:t>5</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71190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Focus on understanding what your client is saying and how he or she feels. Empathize with the person’s perspective. Focus by reflecting, summarizing, and developing discrepancies. To be an effective guide, you need to know where you’re going. Focusing in MI is an ongoing process of seeking and maintaining direction. Focusing can help keep</a:t>
            </a:r>
            <a:r>
              <a:rPr lang="en-US" sz="1400" kern="1200" baseline="0" dirty="0" smtClean="0">
                <a:solidFill>
                  <a:schemeClr val="tx1"/>
                </a:solidFill>
                <a:effectLst/>
                <a:latin typeface="+mn-lt"/>
                <a:ea typeface="+mn-ea"/>
                <a:cs typeface="+mn-cs"/>
              </a:rPr>
              <a:t> a session from drifting unproductively.</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6</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2249438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a:t>
            </a:r>
            <a:r>
              <a:rPr lang="en-US" sz="1400" kern="1200" baseline="0" dirty="0" smtClean="0">
                <a:solidFill>
                  <a:schemeClr val="tx1"/>
                </a:solidFill>
                <a:effectLst/>
                <a:latin typeface="+mn-lt"/>
                <a:ea typeface="+mn-ea"/>
                <a:cs typeface="+mn-cs"/>
              </a:rPr>
              <a:t> next step is to r</a:t>
            </a:r>
            <a:r>
              <a:rPr lang="en-US" sz="1400" kern="1200" dirty="0" smtClean="0">
                <a:solidFill>
                  <a:schemeClr val="tx1"/>
                </a:solidFill>
                <a:effectLst/>
                <a:latin typeface="+mn-lt"/>
                <a:ea typeface="+mn-ea"/>
                <a:cs typeface="+mn-cs"/>
              </a:rPr>
              <a:t>espectfully evoke your client’s thoughts, feelings, motivation, and concerns. That is, get the discussion going and directed at underlying concerns</a:t>
            </a:r>
            <a:r>
              <a:rPr lang="en-US" sz="1400" kern="1200" baseline="0" dirty="0" smtClean="0">
                <a:solidFill>
                  <a:schemeClr val="tx1"/>
                </a:solidFill>
                <a:effectLst/>
                <a:latin typeface="+mn-lt"/>
                <a:ea typeface="+mn-ea"/>
                <a:cs typeface="+mn-cs"/>
              </a:rPr>
              <a:t> that might increase or decrease motivation to change.</a:t>
            </a:r>
            <a:endParaRPr lang="en-US" sz="14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7</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1264864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Given the person’s responses and readiness</a:t>
            </a:r>
            <a:r>
              <a:rPr lang="en-US" sz="1400" kern="1200" baseline="0" dirty="0" smtClean="0">
                <a:solidFill>
                  <a:schemeClr val="tx1"/>
                </a:solidFill>
                <a:effectLst/>
                <a:latin typeface="+mn-lt"/>
                <a:ea typeface="+mn-ea"/>
                <a:cs typeface="+mn-cs"/>
              </a:rPr>
              <a:t> to change, the next step is to talk about </a:t>
            </a:r>
            <a:r>
              <a:rPr lang="en-US" sz="1400" kern="1200" dirty="0" smtClean="0">
                <a:solidFill>
                  <a:schemeClr val="tx1"/>
                </a:solidFill>
                <a:effectLst/>
                <a:latin typeface="+mn-lt"/>
                <a:ea typeface="+mn-ea"/>
                <a:cs typeface="+mn-cs"/>
              </a:rPr>
              <a:t>a plan for change. In some cases, the plan may </a:t>
            </a:r>
            <a:r>
              <a:rPr lang="en-US" sz="1400" kern="1200" baseline="0" dirty="0" smtClean="0">
                <a:solidFill>
                  <a:schemeClr val="tx1"/>
                </a:solidFill>
                <a:effectLst/>
                <a:latin typeface="+mn-lt"/>
                <a:ea typeface="+mn-ea"/>
                <a:cs typeface="+mn-cs"/>
              </a:rPr>
              <a:t>just be to talk about it again later if the person isn’t ready.</a:t>
            </a:r>
            <a:r>
              <a:rPr lang="en-US" sz="1400" kern="1200" dirty="0" smtClean="0">
                <a:solidFill>
                  <a:schemeClr val="tx1"/>
                </a:solidFill>
                <a:effectLst/>
                <a:latin typeface="+mn-lt"/>
                <a:ea typeface="+mn-ea"/>
                <a:cs typeface="+mn-cs"/>
              </a:rPr>
              <a:t> People are more likely to follow through with</a:t>
            </a:r>
            <a:r>
              <a:rPr lang="en-US" sz="1400" kern="1200" baseline="0" dirty="0" smtClean="0">
                <a:solidFill>
                  <a:schemeClr val="tx1"/>
                </a:solidFill>
                <a:effectLst/>
                <a:latin typeface="+mn-lt"/>
                <a:ea typeface="+mn-ea"/>
                <a:cs typeface="+mn-cs"/>
              </a:rPr>
              <a:t> a change when they have a specific plan and express to another person their intention to carry it out.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smtClean="0">
                <a:solidFill>
                  <a:schemeClr val="tx1"/>
                </a:solidFill>
                <a:effectLst/>
                <a:latin typeface="+mn-lt"/>
                <a:ea typeface="+mn-ea"/>
                <a:cs typeface="+mn-cs"/>
              </a:rPr>
              <a:t>Avoid taking over the planning process, taking the lead, and directing. It is still the client’s change. It might be necessary to go back to the MI processes of engaging, focusing, and evoking when ambivalence and “sustain talk” resurface.</a:t>
            </a:r>
            <a:endParaRPr lang="en-US" sz="1400" kern="1200" dirty="0" smtClean="0">
              <a:solidFill>
                <a:schemeClr val="tx1"/>
              </a:solidFill>
              <a:effectLst/>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8</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38886385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Now let’s explore the MI core skills that support using the four</a:t>
            </a:r>
            <a:r>
              <a:rPr lang="en-US" sz="1400" baseline="0" dirty="0" smtClean="0"/>
              <a:t> steps</a:t>
            </a:r>
            <a:r>
              <a:rPr lang="en-US" sz="1400" dirty="0" smtClean="0"/>
              <a:t>.</a:t>
            </a:r>
          </a:p>
          <a:p>
            <a:endParaRPr lang="en-US" dirty="0"/>
          </a:p>
        </p:txBody>
      </p:sp>
      <p:sp>
        <p:nvSpPr>
          <p:cNvPr id="4" name="Slide Number Placeholder 3"/>
          <p:cNvSpPr>
            <a:spLocks noGrp="1"/>
          </p:cNvSpPr>
          <p:nvPr>
            <p:ph type="sldNum" sz="quarter" idx="10"/>
          </p:nvPr>
        </p:nvSpPr>
        <p:spPr/>
        <p:txBody>
          <a:bodyPr/>
          <a:lstStyle/>
          <a:p>
            <a:fld id="{82C65FE7-569D-4802-94DD-A4B12C2A94EC}" type="slidenum">
              <a:rPr lang="en-US" smtClean="0"/>
              <a:t>9</a:t>
            </a:fld>
            <a:endParaRPr lang="en-US"/>
          </a:p>
        </p:txBody>
      </p:sp>
      <p:sp>
        <p:nvSpPr>
          <p:cNvPr id="5" name="Header Placeholder 4"/>
          <p:cNvSpPr>
            <a:spLocks noGrp="1"/>
          </p:cNvSpPr>
          <p:nvPr>
            <p:ph type="hdr" sz="quarter" idx="11"/>
          </p:nvPr>
        </p:nvSpPr>
        <p:spPr/>
        <p:txBody>
          <a:bodyPr/>
          <a:lstStyle/>
          <a:p>
            <a:r>
              <a:rPr lang="en-US" smtClean="0"/>
              <a:t>Motivational Interviewing: Steps and Core Skills (Module 2)</a:t>
            </a:r>
            <a:endParaRPr lang="en-US"/>
          </a:p>
        </p:txBody>
      </p:sp>
    </p:spTree>
    <p:extLst>
      <p:ext uri="{BB962C8B-B14F-4D97-AF65-F5344CB8AC3E}">
        <p14:creationId xmlns:p14="http://schemas.microsoft.com/office/powerpoint/2010/main" val="4213729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959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A2E7E-C5B0-45BD-B4D0-D4742B276919}"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1610869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336518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636426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3146992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2044763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3772194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218211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2A2E7E-C5B0-45BD-B4D0-D4742B276919}" type="datetimeFigureOut">
              <a:rPr lang="en-US" smtClean="0"/>
              <a:t>7/25/2018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2805645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a:p>
        </p:txBody>
      </p:sp>
      <p:sp>
        <p:nvSpPr>
          <p:cNvPr id="6" name="Slide Number Placeholder 5"/>
          <p:cNvSpPr>
            <a:spLocks noGrp="1"/>
          </p:cNvSpPr>
          <p:nvPr>
            <p:ph type="sldNum" sz="quarter" idx="12"/>
          </p:nvPr>
        </p:nvSpPr>
        <p:spPr>
          <a:xfrm>
            <a:off x="1544814" y="6108172"/>
            <a:ext cx="427833" cy="365125"/>
          </a:xfrm>
        </p:spPr>
        <p:txBody>
          <a:bodyPr/>
          <a:lstStyle/>
          <a:p>
            <a:fld id="{AC69884D-0BE3-4193-AC1B-8FC8F7E915E4}"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93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2" y="6116070"/>
            <a:ext cx="413483" cy="365125"/>
          </a:xfrm>
        </p:spPr>
        <p:txBody>
          <a:bodyPr/>
          <a:lstStyle/>
          <a:p>
            <a:fld id="{AC69884D-0BE3-4193-AC1B-8FC8F7E915E4}"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7132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4" y="6116070"/>
            <a:ext cx="413483" cy="365125"/>
          </a:xfrm>
        </p:spPr>
        <p:txBody>
          <a:bodyPr/>
          <a:lstStyle/>
          <a:p>
            <a:fld id="{AC69884D-0BE3-4193-AC1B-8FC8F7E915E4}"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6672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4" y="6116069"/>
            <a:ext cx="413483" cy="365125"/>
          </a:xfrm>
        </p:spPr>
        <p:txBody>
          <a:bodyPr/>
          <a:lstStyle/>
          <a:p>
            <a:fld id="{AC69884D-0BE3-4193-AC1B-8FC8F7E915E4}"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067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4" y="6116070"/>
            <a:ext cx="413483" cy="365125"/>
          </a:xfrm>
        </p:spPr>
        <p:txBody>
          <a:bodyPr/>
          <a:lstStyle/>
          <a:p>
            <a:fld id="{AC69884D-0BE3-4193-AC1B-8FC8F7E915E4}"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461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4" y="6116070"/>
            <a:ext cx="413483" cy="365125"/>
          </a:xfrm>
        </p:spPr>
        <p:txBody>
          <a:bodyPr/>
          <a:lstStyle/>
          <a:p>
            <a:fld id="{AC69884D-0BE3-4193-AC1B-8FC8F7E915E4}"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404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4" y="6116070"/>
            <a:ext cx="413483" cy="365125"/>
          </a:xfrm>
        </p:spPr>
        <p:txBody>
          <a:bodyPr/>
          <a:lstStyle/>
          <a:p>
            <a:fld id="{AC69884D-0BE3-4193-AC1B-8FC8F7E915E4}"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3" y="5999816"/>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4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2A2E7E-C5B0-45BD-B4D0-D4742B276919}" type="datetimeFigureOut">
              <a:rPr lang="en-US" smtClean="0"/>
              <a:t>7/25/2018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69884D-0BE3-4193-AC1B-8FC8F7E915E4}" type="slidenum">
              <a:rPr lang="en-US" smtClean="0"/>
              <a:t>‹#›</a:t>
            </a:fld>
            <a:endParaRPr lang="en-US"/>
          </a:p>
        </p:txBody>
      </p:sp>
    </p:spTree>
    <p:extLst>
      <p:ext uri="{BB962C8B-B14F-4D97-AF65-F5344CB8AC3E}">
        <p14:creationId xmlns:p14="http://schemas.microsoft.com/office/powerpoint/2010/main" val="127891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2A2E7E-C5B0-45BD-B4D0-D4742B276919}" type="datetimeFigureOut">
              <a:rPr lang="en-US" smtClean="0"/>
              <a:t>7/25/2018</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69884D-0BE3-4193-AC1B-8FC8F7E915E4}" type="slidenum">
              <a:rPr lang="en-US" smtClean="0"/>
              <a:t>‹#›</a:t>
            </a:fld>
            <a:endParaRPr lang="en-US"/>
          </a:p>
        </p:txBody>
      </p:sp>
    </p:spTree>
    <p:extLst>
      <p:ext uri="{BB962C8B-B14F-4D97-AF65-F5344CB8AC3E}">
        <p14:creationId xmlns:p14="http://schemas.microsoft.com/office/powerpoint/2010/main" val="417661788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009" y="3232688"/>
            <a:ext cx="2330713"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itle 1"/>
          <p:cNvSpPr txBox="1">
            <a:spLocks/>
          </p:cNvSpPr>
          <p:nvPr/>
        </p:nvSpPr>
        <p:spPr>
          <a:xfrm>
            <a:off x="1739674" y="914401"/>
            <a:ext cx="6947127" cy="2712202"/>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54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dirty="0" smtClean="0">
                <a:latin typeface="Calibri" panose="020F0502020204030204" pitchFamily="34" charset="0"/>
              </a:rPr>
              <a:t>Motivational Interviewing: </a:t>
            </a:r>
            <a:br>
              <a:rPr lang="en-US" sz="4400" dirty="0" smtClean="0">
                <a:latin typeface="Calibri" panose="020F0502020204030204" pitchFamily="34" charset="0"/>
              </a:rPr>
            </a:br>
            <a:r>
              <a:rPr lang="en-US" sz="4400" dirty="0" smtClean="0">
                <a:latin typeface="Calibri" panose="020F0502020204030204" pitchFamily="34" charset="0"/>
              </a:rPr>
              <a:t> Steps and Core Skills</a:t>
            </a:r>
            <a:r>
              <a:rPr lang="en-US" sz="4400" dirty="0" smtClean="0"/>
              <a:t/>
            </a:r>
            <a:br>
              <a:rPr lang="en-US" sz="4400" dirty="0" smtClean="0"/>
            </a:br>
            <a:endParaRPr lang="en-US" dirty="0"/>
          </a:p>
        </p:txBody>
      </p:sp>
    </p:spTree>
    <p:extLst>
      <p:ext uri="{BB962C8B-B14F-4D97-AF65-F5344CB8AC3E}">
        <p14:creationId xmlns:p14="http://schemas.microsoft.com/office/powerpoint/2010/main" val="19785244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MI</a:t>
            </a:r>
            <a:endParaRPr lang="en-US" dirty="0"/>
          </a:p>
        </p:txBody>
      </p:sp>
      <p:sp>
        <p:nvSpPr>
          <p:cNvPr id="3" name="Content Placeholder 2"/>
          <p:cNvSpPr>
            <a:spLocks noGrp="1"/>
          </p:cNvSpPr>
          <p:nvPr>
            <p:ph idx="1"/>
          </p:nvPr>
        </p:nvSpPr>
        <p:spPr>
          <a:xfrm>
            <a:off x="1641856" y="2438401"/>
            <a:ext cx="4256294" cy="3334718"/>
          </a:xfrm>
        </p:spPr>
        <p:txBody>
          <a:bodyPr/>
          <a:lstStyle/>
          <a:p>
            <a:pPr>
              <a:lnSpc>
                <a:spcPct val="100000"/>
              </a:lnSpc>
              <a:spcBef>
                <a:spcPts val="432"/>
              </a:spcBef>
              <a:spcAft>
                <a:spcPts val="450"/>
              </a:spcAft>
            </a:pPr>
            <a:r>
              <a:rPr lang="en-US" sz="3200" dirty="0"/>
              <a:t>Open-ended questions</a:t>
            </a:r>
          </a:p>
          <a:p>
            <a:pPr>
              <a:lnSpc>
                <a:spcPct val="100000"/>
              </a:lnSpc>
              <a:spcBef>
                <a:spcPts val="432"/>
              </a:spcBef>
              <a:spcAft>
                <a:spcPts val="450"/>
              </a:spcAft>
            </a:pPr>
            <a:r>
              <a:rPr lang="en-US" sz="3200" dirty="0"/>
              <a:t>Affirmations</a:t>
            </a:r>
          </a:p>
          <a:p>
            <a:pPr>
              <a:lnSpc>
                <a:spcPct val="100000"/>
              </a:lnSpc>
              <a:spcBef>
                <a:spcPts val="432"/>
              </a:spcBef>
              <a:spcAft>
                <a:spcPts val="450"/>
              </a:spcAft>
            </a:pPr>
            <a:r>
              <a:rPr lang="en-US" sz="3200" dirty="0"/>
              <a:t>Reflections </a:t>
            </a:r>
          </a:p>
          <a:p>
            <a:pPr>
              <a:lnSpc>
                <a:spcPct val="100000"/>
              </a:lnSpc>
              <a:spcBef>
                <a:spcPts val="432"/>
              </a:spcBef>
              <a:spcAft>
                <a:spcPts val="450"/>
              </a:spcAft>
            </a:pPr>
            <a:r>
              <a:rPr lang="en-US" sz="3200" dirty="0"/>
              <a:t>Summaries</a:t>
            </a: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557873" y="2109402"/>
            <a:ext cx="1363258"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079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O</a:t>
            </a:r>
            <a:r>
              <a:rPr lang="en-US" dirty="0" smtClean="0"/>
              <a:t>pen-Ended Questions</a:t>
            </a:r>
            <a:endParaRPr lang="en-US" dirty="0"/>
          </a:p>
        </p:txBody>
      </p:sp>
      <p:sp>
        <p:nvSpPr>
          <p:cNvPr id="3" name="Content Placeholder 2"/>
          <p:cNvSpPr>
            <a:spLocks noGrp="1"/>
          </p:cNvSpPr>
          <p:nvPr>
            <p:ph idx="1"/>
          </p:nvPr>
        </p:nvSpPr>
        <p:spPr>
          <a:xfrm>
            <a:off x="982134" y="2667000"/>
            <a:ext cx="5612396" cy="3332816"/>
          </a:xfrm>
        </p:spPr>
        <p:txBody>
          <a:bodyPr/>
          <a:lstStyle/>
          <a:p>
            <a:pPr marL="0" indent="0">
              <a:spcBef>
                <a:spcPts val="432"/>
              </a:spcBef>
              <a:spcAft>
                <a:spcPts val="450"/>
              </a:spcAft>
              <a:buNone/>
            </a:pPr>
            <a:r>
              <a:rPr lang="en-US" sz="3200" dirty="0"/>
              <a:t>Using open-ended </a:t>
            </a:r>
            <a:r>
              <a:rPr lang="en-US" sz="3200" dirty="0" smtClean="0"/>
              <a:t>questions:</a:t>
            </a:r>
            <a:endParaRPr lang="en-US" sz="3200" dirty="0"/>
          </a:p>
          <a:p>
            <a:pPr>
              <a:spcBef>
                <a:spcPts val="432"/>
              </a:spcBef>
              <a:spcAft>
                <a:spcPts val="450"/>
              </a:spcAft>
            </a:pPr>
            <a:r>
              <a:rPr lang="en-US" sz="2800" dirty="0"/>
              <a:t>Enables the client to convey more information</a:t>
            </a:r>
          </a:p>
          <a:p>
            <a:pPr>
              <a:spcBef>
                <a:spcPts val="432"/>
              </a:spcBef>
              <a:spcAft>
                <a:spcPts val="450"/>
              </a:spcAft>
            </a:pPr>
            <a:r>
              <a:rPr lang="en-US" sz="2800" dirty="0"/>
              <a:t>Encourages engagement</a:t>
            </a:r>
          </a:p>
          <a:p>
            <a:pPr>
              <a:spcBef>
                <a:spcPts val="432"/>
              </a:spcBef>
              <a:spcAft>
                <a:spcPts val="450"/>
              </a:spcAft>
            </a:pPr>
            <a:r>
              <a:rPr lang="en-US" sz="2800" dirty="0"/>
              <a:t>Opens the door for exploration</a:t>
            </a:r>
          </a:p>
          <a:p>
            <a:endParaRPr lang="en-US" dirty="0"/>
          </a:p>
        </p:txBody>
      </p:sp>
      <p:pic>
        <p:nvPicPr>
          <p:cNvPr id="5"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26961" y="2368657"/>
            <a:ext cx="12983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30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a:t>
            </a:r>
            <a:r>
              <a:rPr lang="en-US" dirty="0"/>
              <a:t>pen-Ended Questions</a:t>
            </a:r>
          </a:p>
        </p:txBody>
      </p:sp>
      <p:sp>
        <p:nvSpPr>
          <p:cNvPr id="3" name="Content Placeholder 2"/>
          <p:cNvSpPr>
            <a:spLocks noGrp="1"/>
          </p:cNvSpPr>
          <p:nvPr>
            <p:ph idx="1"/>
          </p:nvPr>
        </p:nvSpPr>
        <p:spPr>
          <a:xfrm>
            <a:off x="982133" y="2209798"/>
            <a:ext cx="7704667" cy="4067015"/>
          </a:xfrm>
        </p:spPr>
        <p:txBody>
          <a:bodyPr>
            <a:normAutofit fontScale="70000" lnSpcReduction="20000"/>
          </a:bodyPr>
          <a:lstStyle/>
          <a:p>
            <a:pPr>
              <a:lnSpc>
                <a:spcPct val="120000"/>
              </a:lnSpc>
              <a:spcBef>
                <a:spcPts val="0"/>
              </a:spcBef>
              <a:buFont typeface="Arial" charset="0"/>
              <a:buNone/>
            </a:pPr>
            <a:r>
              <a:rPr lang="en-US" sz="4600" dirty="0"/>
              <a:t>What are open-ended questions?</a:t>
            </a:r>
          </a:p>
          <a:p>
            <a:pPr>
              <a:lnSpc>
                <a:spcPct val="120000"/>
              </a:lnSpc>
              <a:spcBef>
                <a:spcPts val="0"/>
              </a:spcBef>
            </a:pPr>
            <a:r>
              <a:rPr lang="en-US" sz="3700" dirty="0"/>
              <a:t>Gather broad descriptive information</a:t>
            </a:r>
          </a:p>
          <a:p>
            <a:pPr>
              <a:lnSpc>
                <a:spcPct val="110000"/>
              </a:lnSpc>
              <a:spcBef>
                <a:spcPts val="0"/>
              </a:spcBef>
            </a:pPr>
            <a:r>
              <a:rPr lang="en-US" sz="3700" dirty="0"/>
              <a:t>Require more of a response than a simple yes/no or fill in the blank </a:t>
            </a:r>
          </a:p>
          <a:p>
            <a:pPr>
              <a:lnSpc>
                <a:spcPct val="120000"/>
              </a:lnSpc>
              <a:spcBef>
                <a:spcPts val="0"/>
              </a:spcBef>
            </a:pPr>
            <a:r>
              <a:rPr lang="en-US" sz="3700" dirty="0"/>
              <a:t>Often start with words such </a:t>
            </a:r>
            <a:r>
              <a:rPr lang="en-US" sz="3700" dirty="0" smtClean="0"/>
              <a:t>as: </a:t>
            </a:r>
            <a:endParaRPr lang="en-US" sz="3700" dirty="0"/>
          </a:p>
          <a:p>
            <a:pPr marL="688975" lvl="1" indent="-346075">
              <a:lnSpc>
                <a:spcPct val="120000"/>
              </a:lnSpc>
              <a:spcBef>
                <a:spcPts val="0"/>
              </a:spcBef>
              <a:spcAft>
                <a:spcPts val="0"/>
              </a:spcAft>
              <a:buFont typeface="Wingdings" panose="05000000000000000000" pitchFamily="2" charset="2"/>
              <a:buChar char="ü"/>
            </a:pPr>
            <a:r>
              <a:rPr lang="en-US" sz="3400" dirty="0"/>
              <a:t>“How…” </a:t>
            </a:r>
          </a:p>
          <a:p>
            <a:pPr marL="688975" lvl="1" indent="-346075">
              <a:lnSpc>
                <a:spcPct val="120000"/>
              </a:lnSpc>
              <a:spcBef>
                <a:spcPts val="0"/>
              </a:spcBef>
              <a:spcAft>
                <a:spcPts val="0"/>
              </a:spcAft>
              <a:buFont typeface="Wingdings" panose="05000000000000000000" pitchFamily="2" charset="2"/>
              <a:buChar char="ü"/>
            </a:pPr>
            <a:r>
              <a:rPr lang="en-US" sz="3400" dirty="0"/>
              <a:t>“What…” </a:t>
            </a:r>
          </a:p>
          <a:p>
            <a:pPr marL="688975" lvl="1" indent="-346075">
              <a:lnSpc>
                <a:spcPct val="120000"/>
              </a:lnSpc>
              <a:spcBef>
                <a:spcPts val="0"/>
              </a:spcBef>
              <a:buFont typeface="Wingdings" panose="05000000000000000000" pitchFamily="2" charset="2"/>
              <a:buChar char="ü"/>
            </a:pPr>
            <a:r>
              <a:rPr lang="en-US" sz="3400" dirty="0"/>
              <a:t>“Tell me about…” </a:t>
            </a:r>
          </a:p>
          <a:p>
            <a:pPr>
              <a:lnSpc>
                <a:spcPct val="120000"/>
              </a:lnSpc>
              <a:spcBef>
                <a:spcPts val="0"/>
              </a:spcBef>
            </a:pPr>
            <a:r>
              <a:rPr lang="en-US" sz="3700" dirty="0"/>
              <a:t>Usually go from general to specific</a:t>
            </a:r>
          </a:p>
          <a:p>
            <a:endParaRPr lang="en-US" dirty="0"/>
          </a:p>
        </p:txBody>
      </p:sp>
      <p:pic>
        <p:nvPicPr>
          <p:cNvPr id="4"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87686" y="3761736"/>
            <a:ext cx="2438400" cy="1739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1085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a:t>
            </a:r>
            <a:r>
              <a:rPr lang="en-US" dirty="0"/>
              <a:t>pen-Ended Questions</a:t>
            </a:r>
          </a:p>
        </p:txBody>
      </p:sp>
      <p:sp>
        <p:nvSpPr>
          <p:cNvPr id="3" name="Content Placeholder 2"/>
          <p:cNvSpPr>
            <a:spLocks noGrp="1"/>
          </p:cNvSpPr>
          <p:nvPr>
            <p:ph idx="1"/>
          </p:nvPr>
        </p:nvSpPr>
        <p:spPr>
          <a:xfrm>
            <a:off x="982133" y="2666999"/>
            <a:ext cx="5325677" cy="3594315"/>
          </a:xfrm>
        </p:spPr>
        <p:txBody>
          <a:bodyPr/>
          <a:lstStyle/>
          <a:p>
            <a:pPr marL="0" indent="0">
              <a:spcBef>
                <a:spcPts val="0"/>
              </a:spcBef>
              <a:spcAft>
                <a:spcPts val="1200"/>
              </a:spcAft>
              <a:buNone/>
            </a:pPr>
            <a:r>
              <a:rPr lang="en-US" sz="3200" dirty="0"/>
              <a:t>Why open-ended questions?</a:t>
            </a:r>
          </a:p>
          <a:p>
            <a:pPr lvl="1" indent="-398463">
              <a:spcBef>
                <a:spcPts val="0"/>
              </a:spcBef>
              <a:spcAft>
                <a:spcPts val="1200"/>
              </a:spcAft>
            </a:pPr>
            <a:r>
              <a:rPr lang="en-US" sz="2800" dirty="0"/>
              <a:t>Avoid the question-answer trap</a:t>
            </a:r>
          </a:p>
          <a:p>
            <a:pPr marL="1198563" lvl="2" indent="-457200">
              <a:spcBef>
                <a:spcPts val="0"/>
              </a:spcBef>
              <a:spcAft>
                <a:spcPts val="1200"/>
              </a:spcAft>
              <a:buFont typeface="Wingdings" panose="05000000000000000000" pitchFamily="2" charset="2"/>
              <a:buChar char="ü"/>
            </a:pPr>
            <a:r>
              <a:rPr lang="en-US" sz="2600" dirty="0"/>
              <a:t>Puts client in a passive role</a:t>
            </a:r>
          </a:p>
          <a:p>
            <a:pPr marL="1198563" lvl="2" indent="-457200">
              <a:spcBef>
                <a:spcPts val="0"/>
              </a:spcBef>
              <a:spcAft>
                <a:spcPts val="1200"/>
              </a:spcAft>
              <a:buFont typeface="Wingdings" panose="05000000000000000000" pitchFamily="2" charset="2"/>
              <a:buChar char="ü"/>
            </a:pPr>
            <a:r>
              <a:rPr lang="en-US" sz="2600" dirty="0"/>
              <a:t>No opportunity for client to explore ambivalence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1671" y="2900766"/>
            <a:ext cx="2657475" cy="2743200"/>
          </a:xfrm>
          <a:prstGeom prst="rect">
            <a:avLst/>
          </a:prstGeom>
        </p:spPr>
      </p:pic>
    </p:spTree>
    <p:extLst>
      <p:ext uri="{BB962C8B-B14F-4D97-AF65-F5344CB8AC3E}">
        <p14:creationId xmlns:p14="http://schemas.microsoft.com/office/powerpoint/2010/main" val="4250652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O</a:t>
            </a:r>
            <a:r>
              <a:rPr lang="en-US" dirty="0"/>
              <a:t>pen-Ended Questions</a:t>
            </a:r>
          </a:p>
        </p:txBody>
      </p:sp>
      <p:sp>
        <p:nvSpPr>
          <p:cNvPr id="3" name="Content Placeholder 2"/>
          <p:cNvSpPr>
            <a:spLocks noGrp="1"/>
          </p:cNvSpPr>
          <p:nvPr>
            <p:ph idx="1"/>
          </p:nvPr>
        </p:nvSpPr>
        <p:spPr>
          <a:xfrm>
            <a:off x="982134" y="2667000"/>
            <a:ext cx="4961466" cy="3332816"/>
          </a:xfrm>
        </p:spPr>
        <p:txBody>
          <a:bodyPr/>
          <a:lstStyle/>
          <a:p>
            <a:pPr marL="0" indent="0">
              <a:spcBef>
                <a:spcPts val="0"/>
              </a:spcBef>
              <a:spcAft>
                <a:spcPts val="2400"/>
              </a:spcAft>
              <a:buNone/>
            </a:pPr>
            <a:r>
              <a:rPr lang="en-US" sz="3200" dirty="0"/>
              <a:t>Why open-ended questions?</a:t>
            </a:r>
          </a:p>
          <a:p>
            <a:pPr lvl="1" indent="-398463">
              <a:spcBef>
                <a:spcPts val="0"/>
              </a:spcBef>
              <a:spcAft>
                <a:spcPts val="1200"/>
              </a:spcAft>
              <a:buFont typeface="Arial" panose="020B0604020202020204" pitchFamily="34" charset="0"/>
              <a:buChar char="•"/>
            </a:pPr>
            <a:r>
              <a:rPr lang="en-US" sz="2800" dirty="0"/>
              <a:t>Opportunity to explore ambivalence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855" y="2218840"/>
            <a:ext cx="2142307" cy="3657600"/>
          </a:xfrm>
          <a:prstGeom prst="rect">
            <a:avLst/>
          </a:prstGeom>
        </p:spPr>
      </p:pic>
    </p:spTree>
    <p:extLst>
      <p:ext uri="{BB962C8B-B14F-4D97-AF65-F5344CB8AC3E}">
        <p14:creationId xmlns:p14="http://schemas.microsoft.com/office/powerpoint/2010/main" val="2004987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Closed-Ended Questions </a:t>
            </a:r>
            <a:br>
              <a:rPr lang="en-US" dirty="0" smtClean="0"/>
            </a:br>
            <a:r>
              <a:rPr lang="en-US" dirty="0" smtClean="0"/>
              <a:t>Present Conversational Dead Ends</a:t>
            </a:r>
            <a:endParaRPr lang="en-US" dirty="0"/>
          </a:p>
        </p:txBody>
      </p:sp>
      <p:sp>
        <p:nvSpPr>
          <p:cNvPr id="3" name="Content Placeholder 2"/>
          <p:cNvSpPr>
            <a:spLocks noGrp="1"/>
          </p:cNvSpPr>
          <p:nvPr>
            <p:ph idx="1"/>
          </p:nvPr>
        </p:nvSpPr>
        <p:spPr>
          <a:xfrm>
            <a:off x="982133" y="2667000"/>
            <a:ext cx="5789370" cy="3679556"/>
          </a:xfrm>
        </p:spPr>
        <p:txBody>
          <a:bodyPr>
            <a:normAutofit lnSpcReduction="10000"/>
          </a:bodyPr>
          <a:lstStyle/>
          <a:p>
            <a:pPr marL="0" indent="0">
              <a:lnSpc>
                <a:spcPct val="110000"/>
              </a:lnSpc>
              <a:spcBef>
                <a:spcPts val="0"/>
              </a:spcBef>
              <a:spcAft>
                <a:spcPts val="1200"/>
              </a:spcAft>
              <a:buNone/>
            </a:pPr>
            <a:r>
              <a:rPr lang="en-US" sz="3200" dirty="0"/>
              <a:t>Closed-ended questions </a:t>
            </a:r>
            <a:r>
              <a:rPr lang="en-US" sz="3200" dirty="0" smtClean="0"/>
              <a:t>typically:</a:t>
            </a:r>
            <a:endParaRPr lang="en-US" sz="3200" dirty="0"/>
          </a:p>
          <a:p>
            <a:pPr>
              <a:lnSpc>
                <a:spcPct val="110000"/>
              </a:lnSpc>
              <a:spcBef>
                <a:spcPts val="0"/>
              </a:spcBef>
              <a:spcAft>
                <a:spcPts val="1200"/>
              </a:spcAft>
            </a:pPr>
            <a:r>
              <a:rPr lang="en-US" sz="2800" dirty="0"/>
              <a:t>Are for gathering very specific information</a:t>
            </a:r>
          </a:p>
          <a:p>
            <a:pPr>
              <a:lnSpc>
                <a:spcPct val="110000"/>
              </a:lnSpc>
              <a:spcBef>
                <a:spcPts val="0"/>
              </a:spcBef>
              <a:spcAft>
                <a:spcPts val="1200"/>
              </a:spcAft>
            </a:pPr>
            <a:r>
              <a:rPr lang="en-US" sz="2800" dirty="0"/>
              <a:t>Tend to solicit yes-or-no answers</a:t>
            </a:r>
          </a:p>
          <a:p>
            <a:pPr>
              <a:lnSpc>
                <a:spcPct val="110000"/>
              </a:lnSpc>
              <a:spcBef>
                <a:spcPts val="0"/>
              </a:spcBef>
              <a:spcAft>
                <a:spcPts val="1200"/>
              </a:spcAft>
            </a:pPr>
            <a:r>
              <a:rPr lang="en-US" sz="2800" dirty="0"/>
              <a:t>Convey </a:t>
            </a:r>
            <a:r>
              <a:rPr lang="en-US" sz="2800" dirty="0" smtClean="0"/>
              <a:t>the impression </a:t>
            </a:r>
            <a:r>
              <a:rPr lang="en-US" sz="2800" dirty="0"/>
              <a:t>that the </a:t>
            </a:r>
            <a:r>
              <a:rPr lang="en-US" sz="2800" dirty="0" smtClean="0"/>
              <a:t/>
            </a:r>
            <a:br>
              <a:rPr lang="en-US" sz="2800" dirty="0" smtClean="0"/>
            </a:br>
            <a:r>
              <a:rPr lang="en-US" sz="2800" dirty="0" smtClean="0"/>
              <a:t>agenda </a:t>
            </a:r>
            <a:r>
              <a:rPr lang="en-US" sz="2800" dirty="0"/>
              <a:t>is not focused on the client</a:t>
            </a:r>
          </a:p>
          <a:p>
            <a:endParaRPr lang="en-US" dirty="0"/>
          </a:p>
        </p:txBody>
      </p:sp>
      <p:pic>
        <p:nvPicPr>
          <p:cNvPr id="4"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06746" y="3384949"/>
            <a:ext cx="1828800" cy="1828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6682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spcBef>
                <a:spcPts val="0"/>
              </a:spcBef>
              <a:spcAft>
                <a:spcPts val="1200"/>
              </a:spcAft>
              <a:buFont typeface="Arial" charset="0"/>
              <a:buNone/>
            </a:pPr>
            <a:r>
              <a:rPr lang="en-US" sz="3200" dirty="0"/>
              <a:t>Turning a closed-ended question into an open-ended </a:t>
            </a:r>
            <a:r>
              <a:rPr lang="en-US" sz="3200" dirty="0" smtClean="0"/>
              <a:t>one:</a:t>
            </a:r>
            <a:endParaRPr lang="en-US" sz="3200" dirty="0"/>
          </a:p>
          <a:p>
            <a:pPr>
              <a:spcBef>
                <a:spcPts val="0"/>
              </a:spcBef>
              <a:spcAft>
                <a:spcPts val="1200"/>
              </a:spcAft>
              <a:buFont typeface="Arial" charset="0"/>
              <a:buNone/>
            </a:pPr>
            <a:endParaRPr lang="en-US" dirty="0"/>
          </a:p>
          <a:p>
            <a:pPr algn="ctr">
              <a:spcBef>
                <a:spcPts val="0"/>
              </a:spcBef>
              <a:spcAft>
                <a:spcPts val="1200"/>
              </a:spcAft>
              <a:buFont typeface="Arial" charset="0"/>
              <a:buNone/>
            </a:pPr>
            <a:r>
              <a:rPr lang="en-US" sz="2800" dirty="0"/>
              <a:t>“Do you feel depressed or anxious?”</a:t>
            </a:r>
          </a:p>
          <a:p>
            <a:pPr marL="0" indent="0">
              <a:buNone/>
            </a:pPr>
            <a:endParaRPr lang="en-US" dirty="0"/>
          </a:p>
        </p:txBody>
      </p:sp>
    </p:spTree>
    <p:extLst>
      <p:ext uri="{BB962C8B-B14F-4D97-AF65-F5344CB8AC3E}">
        <p14:creationId xmlns:p14="http://schemas.microsoft.com/office/powerpoint/2010/main" val="16646195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spcBef>
                <a:spcPts val="0"/>
              </a:spcBef>
              <a:spcAft>
                <a:spcPts val="2400"/>
              </a:spcAft>
              <a:buFont typeface="Arial" charset="0"/>
              <a:buNone/>
            </a:pPr>
            <a:r>
              <a:rPr lang="en-US" sz="3200" dirty="0"/>
              <a:t>Turning a closed-ended question into an open-ended </a:t>
            </a:r>
            <a:r>
              <a:rPr lang="en-US" sz="3200" dirty="0" smtClean="0"/>
              <a:t>one:</a:t>
            </a:r>
            <a:endParaRPr lang="en-US" sz="3200" dirty="0"/>
          </a:p>
          <a:p>
            <a:pPr marL="0" indent="0" algn="ctr">
              <a:spcBef>
                <a:spcPts val="0"/>
              </a:spcBef>
              <a:spcAft>
                <a:spcPts val="1200"/>
              </a:spcAft>
              <a:buFont typeface="Arial" charset="0"/>
              <a:buNone/>
            </a:pPr>
            <a:r>
              <a:rPr lang="en-US" sz="2800" dirty="0"/>
              <a:t>“How has your mood been recently?”</a:t>
            </a:r>
          </a:p>
          <a:p>
            <a:pPr algn="ctr">
              <a:spcBef>
                <a:spcPts val="0"/>
              </a:spcBef>
              <a:spcAft>
                <a:spcPts val="1200"/>
              </a:spcAft>
              <a:buNone/>
            </a:pPr>
            <a:r>
              <a:rPr lang="en-US" sz="2800" dirty="0"/>
              <a:t>“Can you tell me how you have been feeling?”</a:t>
            </a:r>
          </a:p>
          <a:p>
            <a:pPr algn="ctr">
              <a:spcBef>
                <a:spcPts val="0"/>
              </a:spcBef>
              <a:spcAft>
                <a:spcPts val="1200"/>
              </a:spcAft>
              <a:buNone/>
            </a:pPr>
            <a:r>
              <a:rPr lang="en-US" sz="2800" dirty="0"/>
              <a:t> “How have you been feeling emotionally</a:t>
            </a:r>
            <a:r>
              <a:rPr lang="en-US" sz="2800" dirty="0" smtClean="0"/>
              <a:t>?”</a:t>
            </a:r>
          </a:p>
          <a:p>
            <a:pPr>
              <a:spcBef>
                <a:spcPts val="0"/>
              </a:spcBef>
              <a:spcAft>
                <a:spcPts val="1200"/>
              </a:spcAft>
            </a:pPr>
            <a:endParaRPr lang="en-US" dirty="0"/>
          </a:p>
        </p:txBody>
      </p:sp>
    </p:spTree>
    <p:extLst>
      <p:ext uri="{BB962C8B-B14F-4D97-AF65-F5344CB8AC3E}">
        <p14:creationId xmlns:p14="http://schemas.microsoft.com/office/powerpoint/2010/main" val="29551868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A</a:t>
            </a:r>
            <a:r>
              <a:rPr lang="en-US" dirty="0" smtClean="0"/>
              <a:t>ffirmations</a:t>
            </a:r>
            <a:endParaRPr lang="en-US" dirty="0"/>
          </a:p>
        </p:txBody>
      </p:sp>
      <p:sp>
        <p:nvSpPr>
          <p:cNvPr id="3" name="Content Placeholder 2"/>
          <p:cNvSpPr>
            <a:spLocks noGrp="1"/>
          </p:cNvSpPr>
          <p:nvPr>
            <p:ph idx="1"/>
          </p:nvPr>
        </p:nvSpPr>
        <p:spPr>
          <a:xfrm>
            <a:off x="982133" y="2667000"/>
            <a:ext cx="5263684" cy="3439332"/>
          </a:xfrm>
        </p:spPr>
        <p:txBody>
          <a:bodyPr>
            <a:normAutofit/>
          </a:bodyPr>
          <a:lstStyle/>
          <a:p>
            <a:pPr marL="0" indent="0">
              <a:spcBef>
                <a:spcPts val="432"/>
              </a:spcBef>
              <a:spcAft>
                <a:spcPts val="450"/>
              </a:spcAft>
              <a:buNone/>
            </a:pPr>
            <a:r>
              <a:rPr lang="en-US" sz="3200" dirty="0"/>
              <a:t>What is an affirmation?</a:t>
            </a:r>
          </a:p>
          <a:p>
            <a:pPr marL="403225" indent="-403225">
              <a:spcBef>
                <a:spcPts val="432"/>
              </a:spcBef>
              <a:spcAft>
                <a:spcPts val="450"/>
              </a:spcAft>
              <a:buFont typeface="Wingdings" panose="05000000000000000000" pitchFamily="2" charset="2"/>
              <a:buChar char="Ø"/>
            </a:pPr>
            <a:r>
              <a:rPr lang="en-US" sz="2800" dirty="0"/>
              <a:t>Compliments or statements of appreciation and understanding</a:t>
            </a:r>
          </a:p>
          <a:p>
            <a:pPr lvl="1">
              <a:spcBef>
                <a:spcPts val="432"/>
              </a:spcBef>
              <a:spcAft>
                <a:spcPts val="450"/>
              </a:spcAft>
            </a:pPr>
            <a:r>
              <a:rPr lang="en-US" sz="2600" dirty="0"/>
              <a:t>Praise positive behaviors</a:t>
            </a:r>
          </a:p>
          <a:p>
            <a:pPr lvl="1">
              <a:spcBef>
                <a:spcPts val="432"/>
              </a:spcBef>
              <a:spcAft>
                <a:spcPts val="450"/>
              </a:spcAft>
            </a:pPr>
            <a:r>
              <a:rPr lang="en-US" sz="2600" dirty="0"/>
              <a:t>Support the person as they describe difficult </a:t>
            </a:r>
            <a:r>
              <a:rPr lang="en-US" sz="2600" dirty="0" smtClean="0"/>
              <a:t>situations</a:t>
            </a: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26961" y="2368657"/>
            <a:ext cx="12983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94371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a:t>
            </a:r>
            <a:r>
              <a:rPr lang="en-US" dirty="0"/>
              <a:t>ffirmations</a:t>
            </a:r>
          </a:p>
        </p:txBody>
      </p:sp>
      <p:sp>
        <p:nvSpPr>
          <p:cNvPr id="3" name="Content Placeholder 2"/>
          <p:cNvSpPr>
            <a:spLocks noGrp="1"/>
          </p:cNvSpPr>
          <p:nvPr>
            <p:ph idx="1"/>
          </p:nvPr>
        </p:nvSpPr>
        <p:spPr>
          <a:xfrm>
            <a:off x="982133" y="2588169"/>
            <a:ext cx="7704667" cy="3625313"/>
          </a:xfrm>
        </p:spPr>
        <p:txBody>
          <a:bodyPr>
            <a:normAutofit fontScale="92500" lnSpcReduction="10000"/>
          </a:bodyPr>
          <a:lstStyle/>
          <a:p>
            <a:pPr>
              <a:lnSpc>
                <a:spcPct val="110000"/>
              </a:lnSpc>
              <a:spcBef>
                <a:spcPts val="0"/>
              </a:spcBef>
              <a:buNone/>
            </a:pPr>
            <a:r>
              <a:rPr lang="en-US" sz="3500" dirty="0"/>
              <a:t>Why affirm?</a:t>
            </a:r>
          </a:p>
          <a:p>
            <a:pPr>
              <a:spcBef>
                <a:spcPts val="0"/>
              </a:spcBef>
            </a:pPr>
            <a:r>
              <a:rPr lang="en-US" sz="3000" dirty="0"/>
              <a:t>Support and promote self-efficacy, prevent discouragement</a:t>
            </a:r>
          </a:p>
          <a:p>
            <a:pPr>
              <a:spcBef>
                <a:spcPts val="0"/>
              </a:spcBef>
            </a:pPr>
            <a:r>
              <a:rPr lang="en-US" sz="3000" dirty="0"/>
              <a:t>Build rapport</a:t>
            </a:r>
          </a:p>
          <a:p>
            <a:pPr>
              <a:spcBef>
                <a:spcPts val="0"/>
              </a:spcBef>
              <a:spcAft>
                <a:spcPts val="1200"/>
              </a:spcAft>
            </a:pPr>
            <a:r>
              <a:rPr lang="en-US" sz="3000" dirty="0"/>
              <a:t>Reinforce open exploration</a:t>
            </a:r>
            <a:br>
              <a:rPr lang="en-US" sz="3000" dirty="0"/>
            </a:br>
            <a:r>
              <a:rPr lang="en-US" sz="3000" dirty="0"/>
              <a:t>(client talk)</a:t>
            </a:r>
          </a:p>
          <a:p>
            <a:pPr>
              <a:spcBef>
                <a:spcPts val="0"/>
              </a:spcBef>
              <a:buNone/>
            </a:pPr>
            <a:r>
              <a:rPr lang="en-US" sz="3500" dirty="0" smtClean="0"/>
              <a:t>Caveat</a:t>
            </a:r>
            <a:endParaRPr lang="en-US" sz="3500" dirty="0"/>
          </a:p>
          <a:p>
            <a:pPr>
              <a:spcBef>
                <a:spcPts val="0"/>
              </a:spcBef>
            </a:pPr>
            <a:r>
              <a:rPr lang="en-US" sz="3000" dirty="0"/>
              <a:t>Must be done sincerely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00" y="3723852"/>
            <a:ext cx="2447925" cy="1628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2041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982133" y="2667000"/>
            <a:ext cx="7851901" cy="3332816"/>
          </a:xfrm>
        </p:spPr>
        <p:txBody>
          <a:bodyPr/>
          <a:lstStyle/>
          <a:p>
            <a:pPr marL="0" indent="0">
              <a:spcBef>
                <a:spcPts val="432"/>
              </a:spcBef>
              <a:spcAft>
                <a:spcPts val="450"/>
              </a:spcAft>
              <a:buNone/>
            </a:pPr>
            <a:r>
              <a:rPr lang="en-US" sz="3200" dirty="0"/>
              <a:t>At the end of the session, you will be able </a:t>
            </a:r>
            <a:r>
              <a:rPr lang="en-US" sz="3200" dirty="0" smtClean="0"/>
              <a:t>to:</a:t>
            </a:r>
            <a:endParaRPr lang="en-US" sz="3200" dirty="0"/>
          </a:p>
          <a:p>
            <a:pPr marL="347472" lvl="1" indent="-347472">
              <a:spcBef>
                <a:spcPts val="432"/>
              </a:spcBef>
              <a:spcAft>
                <a:spcPts val="450"/>
              </a:spcAft>
              <a:buFont typeface="+mj-lt"/>
              <a:buAutoNum type="arabicPeriod"/>
            </a:pPr>
            <a:r>
              <a:rPr lang="en-US" sz="2800" dirty="0"/>
              <a:t>Identify motivational interviewing (MI) basic steps.</a:t>
            </a:r>
          </a:p>
          <a:p>
            <a:pPr marL="347472" lvl="1" indent="-347472">
              <a:spcBef>
                <a:spcPts val="432"/>
              </a:spcBef>
              <a:spcAft>
                <a:spcPts val="450"/>
              </a:spcAft>
              <a:buFont typeface="+mj-lt"/>
              <a:buAutoNum type="arabicPeriod"/>
            </a:pPr>
            <a:r>
              <a:rPr lang="en-US" sz="2800" dirty="0"/>
              <a:t>Identify MI core skills.</a:t>
            </a:r>
          </a:p>
          <a:p>
            <a:pPr marL="347472" lvl="1" indent="-347472">
              <a:spcBef>
                <a:spcPts val="432"/>
              </a:spcBef>
              <a:spcAft>
                <a:spcPts val="450"/>
              </a:spcAft>
              <a:buFont typeface="+mj-lt"/>
              <a:buAutoNum type="arabicPeriod"/>
            </a:pPr>
            <a:r>
              <a:rPr lang="en-US" sz="2800" dirty="0"/>
              <a:t>Demonstrate and practice MI using core skills.</a:t>
            </a:r>
          </a:p>
          <a:p>
            <a:endParaRPr lang="en-US" dirty="0"/>
          </a:p>
        </p:txBody>
      </p:sp>
    </p:spTree>
    <p:extLst>
      <p:ext uri="{BB962C8B-B14F-4D97-AF65-F5344CB8AC3E}">
        <p14:creationId xmlns:p14="http://schemas.microsoft.com/office/powerpoint/2010/main" val="152013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A</a:t>
            </a:r>
            <a:r>
              <a:rPr lang="en-US" dirty="0"/>
              <a:t>ffirmations</a:t>
            </a:r>
          </a:p>
        </p:txBody>
      </p:sp>
      <p:sp>
        <p:nvSpPr>
          <p:cNvPr id="3" name="Content Placeholder 2"/>
          <p:cNvSpPr>
            <a:spLocks noGrp="1"/>
          </p:cNvSpPr>
          <p:nvPr>
            <p:ph idx="1"/>
          </p:nvPr>
        </p:nvSpPr>
        <p:spPr>
          <a:xfrm>
            <a:off x="982133" y="2160369"/>
            <a:ext cx="7955921" cy="3935279"/>
          </a:xfrm>
        </p:spPr>
        <p:txBody>
          <a:bodyPr>
            <a:normAutofit fontScale="92500"/>
          </a:bodyPr>
          <a:lstStyle/>
          <a:p>
            <a:pPr marL="0" indent="0">
              <a:spcBef>
                <a:spcPts val="0"/>
              </a:spcBef>
              <a:buNone/>
            </a:pPr>
            <a:r>
              <a:rPr lang="en-US" sz="3500" dirty="0" smtClean="0"/>
              <a:t>Examples:</a:t>
            </a:r>
          </a:p>
          <a:p>
            <a:pPr>
              <a:spcBef>
                <a:spcPts val="0"/>
              </a:spcBef>
            </a:pPr>
            <a:r>
              <a:rPr lang="en-US" sz="3000" dirty="0" smtClean="0"/>
              <a:t>Commenting </a:t>
            </a:r>
            <a:r>
              <a:rPr lang="en-US" sz="3000" dirty="0"/>
              <a:t>positively on an attribute</a:t>
            </a:r>
          </a:p>
          <a:p>
            <a:pPr marL="342900" lvl="1" indent="0">
              <a:spcBef>
                <a:spcPts val="0"/>
              </a:spcBef>
              <a:spcAft>
                <a:spcPts val="1200"/>
              </a:spcAft>
              <a:buNone/>
            </a:pPr>
            <a:r>
              <a:rPr lang="en-US" dirty="0"/>
              <a:t>	</a:t>
            </a:r>
            <a:r>
              <a:rPr lang="en-US" sz="2600" dirty="0" smtClean="0"/>
              <a:t>“</a:t>
            </a:r>
            <a:r>
              <a:rPr lang="en-US" sz="2600" dirty="0"/>
              <a:t>You are determined to get your health back.”</a:t>
            </a:r>
          </a:p>
          <a:p>
            <a:pPr>
              <a:spcBef>
                <a:spcPts val="0"/>
              </a:spcBef>
            </a:pPr>
            <a:r>
              <a:rPr lang="en-US" sz="3000" dirty="0"/>
              <a:t>A statement of appreciation</a:t>
            </a:r>
          </a:p>
          <a:p>
            <a:pPr marL="344487" lvl="1" indent="0">
              <a:spcBef>
                <a:spcPts val="0"/>
              </a:spcBef>
              <a:spcAft>
                <a:spcPts val="1200"/>
              </a:spcAft>
              <a:buNone/>
            </a:pPr>
            <a:r>
              <a:rPr lang="en-US" dirty="0" smtClean="0"/>
              <a:t>	</a:t>
            </a:r>
            <a:r>
              <a:rPr lang="en-US" sz="2600" dirty="0" smtClean="0"/>
              <a:t>“</a:t>
            </a:r>
            <a:r>
              <a:rPr lang="en-US" sz="2600" dirty="0"/>
              <a:t>I appreciate your efforts despite the discomfort you’re in.”</a:t>
            </a:r>
          </a:p>
          <a:p>
            <a:pPr>
              <a:spcBef>
                <a:spcPts val="0"/>
              </a:spcBef>
            </a:pPr>
            <a:r>
              <a:rPr lang="en-US" sz="3000" dirty="0"/>
              <a:t>A compliment</a:t>
            </a:r>
          </a:p>
          <a:p>
            <a:pPr marL="344487" lvl="1" indent="0">
              <a:spcBef>
                <a:spcPts val="0"/>
              </a:spcBef>
              <a:spcAft>
                <a:spcPts val="1200"/>
              </a:spcAft>
              <a:buNone/>
            </a:pPr>
            <a:r>
              <a:rPr lang="en-US" dirty="0" smtClean="0"/>
              <a:t>	</a:t>
            </a:r>
            <a:r>
              <a:rPr lang="en-US" sz="2600" dirty="0" smtClean="0"/>
              <a:t>“</a:t>
            </a:r>
            <a:r>
              <a:rPr lang="en-US" sz="2600" dirty="0"/>
              <a:t>Thank you for all your hard work today</a:t>
            </a:r>
            <a:r>
              <a:rPr lang="en-US" sz="2600" dirty="0" smtClean="0"/>
              <a:t>.”</a:t>
            </a:r>
            <a:endParaRPr lang="en-US" dirty="0"/>
          </a:p>
        </p:txBody>
      </p:sp>
    </p:spTree>
    <p:extLst>
      <p:ext uri="{BB962C8B-B14F-4D97-AF65-F5344CB8AC3E}">
        <p14:creationId xmlns:p14="http://schemas.microsoft.com/office/powerpoint/2010/main" val="8118042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982133" y="2278251"/>
            <a:ext cx="7859650" cy="4200041"/>
          </a:xfrm>
        </p:spPr>
        <p:txBody>
          <a:bodyPr>
            <a:normAutofit fontScale="92500" lnSpcReduction="20000"/>
          </a:bodyPr>
          <a:lstStyle/>
          <a:p>
            <a:pPr marL="0" indent="0">
              <a:lnSpc>
                <a:spcPct val="110000"/>
              </a:lnSpc>
              <a:spcBef>
                <a:spcPts val="432"/>
              </a:spcBef>
              <a:spcAft>
                <a:spcPts val="1200"/>
              </a:spcAft>
              <a:buNone/>
            </a:pPr>
            <a:r>
              <a:rPr lang="en-US" sz="3000" dirty="0"/>
              <a:t>Which of the following are examples of affirmations? Select all that apply.</a:t>
            </a:r>
          </a:p>
          <a:p>
            <a:pPr marL="514350" indent="-514350">
              <a:lnSpc>
                <a:spcPct val="110000"/>
              </a:lnSpc>
              <a:spcBef>
                <a:spcPts val="432"/>
              </a:spcBef>
              <a:spcAft>
                <a:spcPts val="450"/>
              </a:spcAft>
              <a:buAutoNum type="alphaLcPeriod"/>
              <a:tabLst>
                <a:tab pos="457200" algn="l"/>
              </a:tabLst>
            </a:pPr>
            <a:r>
              <a:rPr lang="en-US" sz="2600" dirty="0"/>
              <a:t>“I appreciate how hard it must have been for you to decide to come here. You took a big step.”</a:t>
            </a:r>
          </a:p>
          <a:p>
            <a:pPr marL="514350" indent="-514350">
              <a:lnSpc>
                <a:spcPct val="110000"/>
              </a:lnSpc>
              <a:spcBef>
                <a:spcPts val="432"/>
              </a:spcBef>
              <a:spcAft>
                <a:spcPts val="450"/>
              </a:spcAft>
              <a:buAutoNum type="alphaLcPeriod"/>
              <a:tabLst>
                <a:tab pos="457200" algn="l"/>
              </a:tabLst>
            </a:pPr>
            <a:r>
              <a:rPr lang="en-US" sz="2600" dirty="0"/>
              <a:t>“I’ve enjoyed talking with you today and getting to know you a bit.”</a:t>
            </a:r>
          </a:p>
          <a:p>
            <a:pPr marL="514350" indent="-514350">
              <a:lnSpc>
                <a:spcPct val="110000"/>
              </a:lnSpc>
              <a:spcBef>
                <a:spcPts val="432"/>
              </a:spcBef>
              <a:spcAft>
                <a:spcPts val="450"/>
              </a:spcAft>
              <a:buAutoNum type="alphaLcPeriod"/>
              <a:tabLst>
                <a:tab pos="457200" algn="l"/>
              </a:tabLst>
            </a:pPr>
            <a:r>
              <a:rPr lang="en-US" sz="2600" dirty="0"/>
              <a:t>“You need to change before something really bad happens.”</a:t>
            </a:r>
          </a:p>
          <a:p>
            <a:pPr marL="514350" indent="-514350">
              <a:lnSpc>
                <a:spcPct val="110000"/>
              </a:lnSpc>
              <a:spcBef>
                <a:spcPts val="432"/>
              </a:spcBef>
              <a:spcAft>
                <a:spcPts val="450"/>
              </a:spcAft>
              <a:buAutoNum type="alphaLcPeriod"/>
              <a:tabLst>
                <a:tab pos="457200" algn="l"/>
              </a:tabLst>
            </a:pPr>
            <a:r>
              <a:rPr lang="en-US" sz="2600" dirty="0"/>
              <a:t>“You seem to be a very giving person. You are always helping your friends.”</a:t>
            </a:r>
          </a:p>
          <a:p>
            <a:endParaRPr lang="en-US" dirty="0"/>
          </a:p>
        </p:txBody>
      </p:sp>
    </p:spTree>
    <p:extLst>
      <p:ext uri="{BB962C8B-B14F-4D97-AF65-F5344CB8AC3E}">
        <p14:creationId xmlns:p14="http://schemas.microsoft.com/office/powerpoint/2010/main" val="75163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982133" y="2278251"/>
            <a:ext cx="7859650" cy="4200041"/>
          </a:xfrm>
        </p:spPr>
        <p:txBody>
          <a:bodyPr>
            <a:normAutofit fontScale="92500" lnSpcReduction="20000"/>
          </a:bodyPr>
          <a:lstStyle/>
          <a:p>
            <a:pPr marL="0" indent="0">
              <a:lnSpc>
                <a:spcPct val="110000"/>
              </a:lnSpc>
              <a:spcBef>
                <a:spcPts val="432"/>
              </a:spcBef>
              <a:spcAft>
                <a:spcPts val="1200"/>
              </a:spcAft>
              <a:buNone/>
            </a:pPr>
            <a:r>
              <a:rPr lang="en-US" sz="3000" dirty="0"/>
              <a:t>Which of the following are examples of affirmations? Select all that apply.</a:t>
            </a:r>
          </a:p>
          <a:p>
            <a:pPr marL="514350" indent="-514350">
              <a:lnSpc>
                <a:spcPct val="110000"/>
              </a:lnSpc>
              <a:spcBef>
                <a:spcPts val="432"/>
              </a:spcBef>
              <a:spcAft>
                <a:spcPts val="450"/>
              </a:spcAft>
              <a:buAutoNum type="alphaLcPeriod"/>
              <a:tabLst>
                <a:tab pos="457200" algn="l"/>
              </a:tabLst>
            </a:pPr>
            <a:r>
              <a:rPr lang="en-US" sz="2600" dirty="0">
                <a:solidFill>
                  <a:srgbClr val="C00000"/>
                </a:solidFill>
              </a:rPr>
              <a:t>“I appreciate how hard it must have been for you to decide to come here. You took a big step.”</a:t>
            </a:r>
          </a:p>
          <a:p>
            <a:pPr marL="514350" indent="-514350">
              <a:lnSpc>
                <a:spcPct val="110000"/>
              </a:lnSpc>
              <a:spcBef>
                <a:spcPts val="432"/>
              </a:spcBef>
              <a:spcAft>
                <a:spcPts val="450"/>
              </a:spcAft>
              <a:buAutoNum type="alphaLcPeriod"/>
              <a:tabLst>
                <a:tab pos="457200" algn="l"/>
              </a:tabLst>
            </a:pPr>
            <a:r>
              <a:rPr lang="en-US" sz="2600" dirty="0">
                <a:solidFill>
                  <a:srgbClr val="C00000"/>
                </a:solidFill>
              </a:rPr>
              <a:t>“I’ve enjoyed talking with you today and getting to know you a bit.”</a:t>
            </a:r>
          </a:p>
          <a:p>
            <a:pPr marL="514350" indent="-514350">
              <a:lnSpc>
                <a:spcPct val="110000"/>
              </a:lnSpc>
              <a:spcBef>
                <a:spcPts val="432"/>
              </a:spcBef>
              <a:spcAft>
                <a:spcPts val="450"/>
              </a:spcAft>
              <a:buAutoNum type="alphaLcPeriod"/>
              <a:tabLst>
                <a:tab pos="457200" algn="l"/>
              </a:tabLst>
            </a:pPr>
            <a:r>
              <a:rPr lang="en-US" sz="2600" dirty="0"/>
              <a:t>“You need to change before something really bad happens.”</a:t>
            </a:r>
          </a:p>
          <a:p>
            <a:pPr marL="514350" indent="-514350">
              <a:lnSpc>
                <a:spcPct val="110000"/>
              </a:lnSpc>
              <a:spcBef>
                <a:spcPts val="432"/>
              </a:spcBef>
              <a:spcAft>
                <a:spcPts val="450"/>
              </a:spcAft>
              <a:buAutoNum type="alphaLcPeriod"/>
              <a:tabLst>
                <a:tab pos="457200" algn="l"/>
              </a:tabLst>
            </a:pPr>
            <a:r>
              <a:rPr lang="en-US" sz="2600" dirty="0">
                <a:solidFill>
                  <a:srgbClr val="C00000"/>
                </a:solidFill>
              </a:rPr>
              <a:t>“You seem to be a very giving person. You are always helping your friends.”</a:t>
            </a:r>
          </a:p>
          <a:p>
            <a:endParaRPr lang="en-US" dirty="0"/>
          </a:p>
        </p:txBody>
      </p:sp>
    </p:spTree>
    <p:extLst>
      <p:ext uri="{BB962C8B-B14F-4D97-AF65-F5344CB8AC3E}">
        <p14:creationId xmlns:p14="http://schemas.microsoft.com/office/powerpoint/2010/main" val="722838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a:t>
            </a:r>
            <a:r>
              <a:rPr lang="en-US" dirty="0" smtClean="0"/>
              <a:t>eflective Listening</a:t>
            </a:r>
            <a:endParaRPr lang="en-US" dirty="0"/>
          </a:p>
        </p:txBody>
      </p:sp>
      <p:sp>
        <p:nvSpPr>
          <p:cNvPr id="3" name="Content Placeholder 2"/>
          <p:cNvSpPr>
            <a:spLocks noGrp="1"/>
          </p:cNvSpPr>
          <p:nvPr>
            <p:ph idx="1"/>
          </p:nvPr>
        </p:nvSpPr>
        <p:spPr>
          <a:xfrm>
            <a:off x="982133" y="2512019"/>
            <a:ext cx="4790986" cy="3873285"/>
          </a:xfrm>
        </p:spPr>
        <p:txBody>
          <a:bodyPr>
            <a:normAutofit/>
          </a:bodyPr>
          <a:lstStyle/>
          <a:p>
            <a:pPr marL="0" indent="0">
              <a:spcBef>
                <a:spcPts val="432"/>
              </a:spcBef>
              <a:spcAft>
                <a:spcPts val="2400"/>
              </a:spcAft>
              <a:buFont typeface="Arial" charset="0"/>
              <a:buNone/>
              <a:defRPr/>
            </a:pPr>
            <a:r>
              <a:rPr lang="en-US" sz="3200" dirty="0">
                <a:cs typeface="Arial" charset="0"/>
              </a:rPr>
              <a:t>Reflective listening is one of the hardest skills to </a:t>
            </a:r>
            <a:r>
              <a:rPr lang="en-US" sz="3200" dirty="0" smtClean="0">
                <a:cs typeface="Arial" charset="0"/>
              </a:rPr>
              <a:t>learn.</a:t>
            </a:r>
            <a:endParaRPr lang="en-US" sz="3200" dirty="0">
              <a:cs typeface="Arial" charset="0"/>
            </a:endParaRPr>
          </a:p>
          <a:p>
            <a:pPr marL="0" indent="0">
              <a:spcBef>
                <a:spcPts val="432"/>
              </a:spcBef>
              <a:spcAft>
                <a:spcPts val="450"/>
              </a:spcAft>
              <a:buFontTx/>
              <a:buNone/>
              <a:defRPr/>
            </a:pPr>
            <a:r>
              <a:rPr lang="en-US" sz="2800" i="1" dirty="0"/>
              <a:t>“Reflective listening is a way of checking rather than assuming that you know what is meant.”</a:t>
            </a:r>
          </a:p>
          <a:p>
            <a:pPr algn="r">
              <a:spcBef>
                <a:spcPts val="432"/>
              </a:spcBef>
              <a:spcAft>
                <a:spcPts val="450"/>
              </a:spcAft>
              <a:buFontTx/>
              <a:buNone/>
              <a:defRPr/>
            </a:pPr>
            <a:r>
              <a:rPr lang="en-US" sz="1600" dirty="0"/>
              <a:t>				</a:t>
            </a:r>
            <a:r>
              <a:rPr lang="en-US" sz="2000" dirty="0"/>
              <a:t>(Miller and </a:t>
            </a:r>
            <a:r>
              <a:rPr lang="en-US" sz="2000" dirty="0" err="1"/>
              <a:t>Rollnick</a:t>
            </a:r>
            <a:r>
              <a:rPr lang="en-US" sz="2000" dirty="0"/>
              <a:t>, 2002)</a:t>
            </a: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26961" y="2368657"/>
            <a:ext cx="12983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20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a:t>
            </a:r>
            <a:r>
              <a:rPr lang="en-US" dirty="0" smtClean="0"/>
              <a:t>eflective Listening</a:t>
            </a:r>
            <a:endParaRPr lang="en-US" dirty="0"/>
          </a:p>
        </p:txBody>
      </p:sp>
      <p:sp>
        <p:nvSpPr>
          <p:cNvPr id="3" name="Content Placeholder 2"/>
          <p:cNvSpPr>
            <a:spLocks noGrp="1"/>
          </p:cNvSpPr>
          <p:nvPr>
            <p:ph idx="1"/>
          </p:nvPr>
        </p:nvSpPr>
        <p:spPr>
          <a:xfrm>
            <a:off x="982133" y="2512020"/>
            <a:ext cx="4155555" cy="3718302"/>
          </a:xfrm>
        </p:spPr>
        <p:txBody>
          <a:bodyPr>
            <a:normAutofit/>
          </a:bodyPr>
          <a:lstStyle/>
          <a:p>
            <a:pPr>
              <a:spcBef>
                <a:spcPts val="432"/>
              </a:spcBef>
              <a:spcAft>
                <a:spcPts val="450"/>
              </a:spcAft>
            </a:pPr>
            <a:r>
              <a:rPr lang="en-US" sz="2800" dirty="0"/>
              <a:t>Involves listening and understanding the meaning of what the client says</a:t>
            </a:r>
          </a:p>
          <a:p>
            <a:pPr>
              <a:spcBef>
                <a:spcPts val="432"/>
              </a:spcBef>
              <a:spcAft>
                <a:spcPts val="450"/>
              </a:spcAft>
            </a:pPr>
            <a:r>
              <a:rPr lang="en-US" sz="2800" dirty="0"/>
              <a:t>Accurate empathy is a predictor of behavior change</a:t>
            </a:r>
          </a:p>
          <a:p>
            <a:endParaRPr lang="en-US" dirty="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37186" y="3048000"/>
            <a:ext cx="3100387" cy="20654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231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a:t>
            </a:r>
            <a:r>
              <a:rPr lang="en-US" dirty="0" smtClean="0"/>
              <a:t>eflective Listening</a:t>
            </a:r>
            <a:endParaRPr lang="en-US" dirty="0"/>
          </a:p>
        </p:txBody>
      </p:sp>
      <p:sp>
        <p:nvSpPr>
          <p:cNvPr id="3" name="Content Placeholder 2"/>
          <p:cNvSpPr>
            <a:spLocks noGrp="1"/>
          </p:cNvSpPr>
          <p:nvPr>
            <p:ph idx="1"/>
          </p:nvPr>
        </p:nvSpPr>
        <p:spPr>
          <a:xfrm>
            <a:off x="982133" y="2465526"/>
            <a:ext cx="3628613" cy="3718302"/>
          </a:xfrm>
        </p:spPr>
        <p:txBody>
          <a:bodyPr>
            <a:normAutofit/>
          </a:bodyPr>
          <a:lstStyle/>
          <a:p>
            <a:pPr>
              <a:spcBef>
                <a:spcPts val="432"/>
              </a:spcBef>
              <a:spcAft>
                <a:spcPts val="450"/>
              </a:spcAft>
            </a:pPr>
            <a:r>
              <a:rPr lang="en-US" sz="2800" dirty="0"/>
              <a:t>Reflections are statements, not questions</a:t>
            </a:r>
          </a:p>
          <a:p>
            <a:pPr>
              <a:spcBef>
                <a:spcPts val="432"/>
              </a:spcBef>
              <a:spcAft>
                <a:spcPts val="450"/>
              </a:spcAft>
            </a:pPr>
            <a:r>
              <a:rPr lang="en-US" sz="2800" dirty="0"/>
              <a:t>Be mindful of the intonation of your </a:t>
            </a:r>
            <a:r>
              <a:rPr lang="en-US" sz="2800" dirty="0" smtClean="0"/>
              <a:t>voice</a:t>
            </a:r>
          </a:p>
          <a:p>
            <a:endParaRPr lang="en-US" dirty="0"/>
          </a:p>
        </p:txBody>
      </p:sp>
      <p:pic>
        <p:nvPicPr>
          <p:cNvPr id="5" name="Picture 2" descr="V:\PROJECTS\DSI\SBIRT-MedRes\Graphics\BNI\SRN66_115894017.jpg"/>
          <p:cNvPicPr>
            <a:picLocks noChangeAspect="1" noChangeArrowheads="1"/>
          </p:cNvPicPr>
          <p:nvPr/>
        </p:nvPicPr>
        <p:blipFill rotWithShape="1">
          <a:blip r:embed="rId3">
            <a:extLst>
              <a:ext uri="{28A0092B-C50C-407E-A947-70E740481C1C}">
                <a14:useLocalDpi xmlns:a14="http://schemas.microsoft.com/office/drawing/2010/main" val="0"/>
              </a:ext>
            </a:extLst>
          </a:blip>
          <a:srcRect t="20833"/>
          <a:stretch/>
        </p:blipFill>
        <p:spPr bwMode="auto">
          <a:xfrm>
            <a:off x="5010719" y="2438401"/>
            <a:ext cx="2636245"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3043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a:t>
            </a:r>
            <a:r>
              <a:rPr lang="en-US" dirty="0"/>
              <a:t>eflective Listening</a:t>
            </a:r>
          </a:p>
        </p:txBody>
      </p:sp>
      <p:sp>
        <p:nvSpPr>
          <p:cNvPr id="3" name="Content Placeholder 2"/>
          <p:cNvSpPr>
            <a:spLocks noGrp="1"/>
          </p:cNvSpPr>
          <p:nvPr>
            <p:ph idx="1"/>
          </p:nvPr>
        </p:nvSpPr>
        <p:spPr>
          <a:xfrm>
            <a:off x="982132" y="2512020"/>
            <a:ext cx="4570171" cy="3625312"/>
          </a:xfrm>
        </p:spPr>
        <p:txBody>
          <a:bodyPr>
            <a:normAutofit fontScale="77500" lnSpcReduction="20000"/>
          </a:bodyPr>
          <a:lstStyle/>
          <a:p>
            <a:pPr marL="0" indent="0">
              <a:lnSpc>
                <a:spcPct val="120000"/>
              </a:lnSpc>
              <a:spcBef>
                <a:spcPts val="432"/>
              </a:spcBef>
              <a:spcAft>
                <a:spcPts val="450"/>
              </a:spcAft>
              <a:buNone/>
            </a:pPr>
            <a:r>
              <a:rPr lang="en-US" sz="4100" dirty="0"/>
              <a:t>Why listen reflectively?</a:t>
            </a:r>
          </a:p>
          <a:p>
            <a:pPr marL="461963" lvl="1" indent="-398463">
              <a:lnSpc>
                <a:spcPct val="120000"/>
              </a:lnSpc>
              <a:spcBef>
                <a:spcPts val="432"/>
              </a:spcBef>
              <a:spcAft>
                <a:spcPts val="450"/>
              </a:spcAft>
            </a:pPr>
            <a:r>
              <a:rPr lang="en-US" sz="3600" dirty="0"/>
              <a:t>Demonstrates that you have accurately heard </a:t>
            </a:r>
            <a:r>
              <a:rPr lang="en-US" sz="3600" dirty="0" smtClean="0"/>
              <a:t/>
            </a:r>
            <a:br>
              <a:rPr lang="en-US" sz="3600" dirty="0" smtClean="0"/>
            </a:br>
            <a:r>
              <a:rPr lang="en-US" sz="3600" dirty="0" smtClean="0"/>
              <a:t>and </a:t>
            </a:r>
            <a:r>
              <a:rPr lang="en-US" sz="3600" dirty="0"/>
              <a:t>understood the client</a:t>
            </a:r>
          </a:p>
          <a:p>
            <a:pPr marL="461963" lvl="1" indent="-398463">
              <a:lnSpc>
                <a:spcPct val="120000"/>
              </a:lnSpc>
              <a:spcBef>
                <a:spcPts val="432"/>
              </a:spcBef>
              <a:spcAft>
                <a:spcPts val="450"/>
              </a:spcAft>
            </a:pPr>
            <a:r>
              <a:rPr lang="en-US" sz="3600" dirty="0"/>
              <a:t>Strengthens the empathic relationship</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539" y="2512020"/>
            <a:ext cx="2110271" cy="31089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90623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R</a:t>
            </a:r>
            <a:r>
              <a:rPr lang="en-US" dirty="0"/>
              <a:t>eflective Listening</a:t>
            </a:r>
          </a:p>
        </p:txBody>
      </p:sp>
      <p:sp>
        <p:nvSpPr>
          <p:cNvPr id="3" name="Content Placeholder 2"/>
          <p:cNvSpPr>
            <a:spLocks noGrp="1"/>
          </p:cNvSpPr>
          <p:nvPr>
            <p:ph idx="1"/>
          </p:nvPr>
        </p:nvSpPr>
        <p:spPr>
          <a:xfrm>
            <a:off x="982134" y="2512020"/>
            <a:ext cx="4574008" cy="3733800"/>
          </a:xfrm>
        </p:spPr>
        <p:txBody>
          <a:bodyPr>
            <a:normAutofit fontScale="85000" lnSpcReduction="20000"/>
          </a:bodyPr>
          <a:lstStyle/>
          <a:p>
            <a:pPr marL="0" indent="0">
              <a:lnSpc>
                <a:spcPct val="110000"/>
              </a:lnSpc>
              <a:spcBef>
                <a:spcPts val="432"/>
              </a:spcBef>
              <a:spcAft>
                <a:spcPts val="1200"/>
              </a:spcAft>
              <a:buNone/>
            </a:pPr>
            <a:r>
              <a:rPr lang="en-US" sz="3800" dirty="0"/>
              <a:t>Why listen reflectively?</a:t>
            </a:r>
          </a:p>
          <a:p>
            <a:pPr marL="461963" lvl="1" indent="-398463">
              <a:lnSpc>
                <a:spcPct val="110000"/>
              </a:lnSpc>
              <a:spcBef>
                <a:spcPts val="432"/>
              </a:spcBef>
              <a:spcAft>
                <a:spcPts val="300"/>
              </a:spcAft>
            </a:pPr>
            <a:r>
              <a:rPr lang="en-US" sz="3300" dirty="0"/>
              <a:t>Encourages further exploration of problems and feelings</a:t>
            </a:r>
          </a:p>
          <a:p>
            <a:pPr marL="914400" lvl="2" indent="-398463">
              <a:lnSpc>
                <a:spcPct val="110000"/>
              </a:lnSpc>
              <a:spcBef>
                <a:spcPts val="432"/>
              </a:spcBef>
              <a:spcAft>
                <a:spcPts val="1200"/>
              </a:spcAft>
              <a:buFont typeface="Wingdings" panose="05000000000000000000" pitchFamily="2" charset="2"/>
              <a:buChar char="ü"/>
            </a:pPr>
            <a:r>
              <a:rPr lang="en-US" sz="3100" dirty="0"/>
              <a:t>Avoid the premature-focus trap</a:t>
            </a:r>
          </a:p>
          <a:p>
            <a:pPr marL="461963" lvl="1" indent="-398463">
              <a:lnSpc>
                <a:spcPct val="110000"/>
              </a:lnSpc>
              <a:spcBef>
                <a:spcPts val="432"/>
              </a:spcBef>
              <a:spcAft>
                <a:spcPts val="450"/>
              </a:spcAft>
            </a:pPr>
            <a:r>
              <a:rPr lang="en-US" sz="3300" dirty="0"/>
              <a:t>Can be used strategically to facilitate change</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56551" y="2775488"/>
            <a:ext cx="2710984" cy="27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41091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Reflection</a:t>
            </a:r>
            <a:endParaRPr lang="en-US" dirty="0"/>
          </a:p>
        </p:txBody>
      </p:sp>
      <p:sp>
        <p:nvSpPr>
          <p:cNvPr id="3" name="Content Placeholder 2"/>
          <p:cNvSpPr>
            <a:spLocks noGrp="1"/>
          </p:cNvSpPr>
          <p:nvPr>
            <p:ph idx="1"/>
          </p:nvPr>
        </p:nvSpPr>
        <p:spPr>
          <a:xfrm>
            <a:off x="982133" y="2411280"/>
            <a:ext cx="7704667" cy="3927527"/>
          </a:xfrm>
        </p:spPr>
        <p:txBody>
          <a:bodyPr>
            <a:normAutofit/>
          </a:bodyPr>
          <a:lstStyle/>
          <a:p>
            <a:pPr>
              <a:spcBef>
                <a:spcPts val="432"/>
              </a:spcBef>
              <a:spcAft>
                <a:spcPts val="0"/>
              </a:spcAft>
            </a:pPr>
            <a:r>
              <a:rPr lang="en-US" sz="2800" dirty="0"/>
              <a:t>Simple Reflection—stays close</a:t>
            </a:r>
          </a:p>
          <a:p>
            <a:pPr lvl="1">
              <a:spcBef>
                <a:spcPts val="0"/>
              </a:spcBef>
              <a:spcAft>
                <a:spcPts val="0"/>
              </a:spcAft>
              <a:buFont typeface="Wingdings" panose="05000000000000000000" pitchFamily="2" charset="2"/>
              <a:buChar char="ü"/>
            </a:pPr>
            <a:r>
              <a:rPr lang="en-US" sz="2600" dirty="0"/>
              <a:t>Repeating</a:t>
            </a:r>
          </a:p>
          <a:p>
            <a:pPr lvl="1">
              <a:spcBef>
                <a:spcPts val="0"/>
              </a:spcBef>
              <a:spcAft>
                <a:spcPts val="1200"/>
              </a:spcAft>
              <a:buFont typeface="Wingdings" panose="05000000000000000000" pitchFamily="2" charset="2"/>
              <a:buChar char="ü"/>
            </a:pPr>
            <a:r>
              <a:rPr lang="en-US" sz="2600" dirty="0"/>
              <a:t>Rephrasing (substitutes synonyms)</a:t>
            </a:r>
          </a:p>
          <a:p>
            <a:pPr>
              <a:spcBef>
                <a:spcPts val="432"/>
              </a:spcBef>
              <a:spcAft>
                <a:spcPts val="0"/>
              </a:spcAft>
            </a:pPr>
            <a:r>
              <a:rPr lang="en-US" sz="2800" dirty="0"/>
              <a:t>Example</a:t>
            </a:r>
          </a:p>
          <a:p>
            <a:pPr marL="287338" indent="0">
              <a:spcBef>
                <a:spcPts val="0"/>
              </a:spcBef>
              <a:spcAft>
                <a:spcPts val="300"/>
              </a:spcAft>
              <a:buNone/>
            </a:pPr>
            <a:r>
              <a:rPr lang="en-US" sz="2600" b="1" i="1" dirty="0">
                <a:solidFill>
                  <a:srgbClr val="C00000"/>
                </a:solidFill>
              </a:rPr>
              <a:t>Client:</a:t>
            </a:r>
            <a:r>
              <a:rPr lang="en-US" sz="2600" b="1" i="1" dirty="0">
                <a:solidFill>
                  <a:srgbClr val="B46C3A"/>
                </a:solidFill>
              </a:rPr>
              <a:t> </a:t>
            </a:r>
            <a:r>
              <a:rPr lang="en-US" sz="2600" i="1" dirty="0"/>
              <a:t>“I hear what </a:t>
            </a:r>
            <a:r>
              <a:rPr lang="en-US" sz="2600" i="1" dirty="0" smtClean="0"/>
              <a:t>you’re saying </a:t>
            </a:r>
            <a:r>
              <a:rPr lang="en-US" sz="2600" i="1" dirty="0"/>
              <a:t>about my blood pressure, but I don’t think it’s such a big deal.” </a:t>
            </a:r>
            <a:r>
              <a:rPr lang="en-US" sz="2600" dirty="0"/>
              <a:t> </a:t>
            </a:r>
          </a:p>
          <a:p>
            <a:pPr marL="287338" indent="0">
              <a:spcBef>
                <a:spcPts val="432"/>
              </a:spcBef>
              <a:spcAft>
                <a:spcPts val="300"/>
              </a:spcAft>
              <a:buNone/>
            </a:pPr>
            <a:r>
              <a:rPr lang="en-US" sz="2600" b="1" i="1" dirty="0">
                <a:solidFill>
                  <a:srgbClr val="C00000"/>
                </a:solidFill>
              </a:rPr>
              <a:t>Clinician:</a:t>
            </a:r>
            <a:r>
              <a:rPr lang="en-US" sz="2600" b="1" i="1" dirty="0">
                <a:solidFill>
                  <a:srgbClr val="B46C3A"/>
                </a:solidFill>
              </a:rPr>
              <a:t> </a:t>
            </a:r>
            <a:r>
              <a:rPr lang="en-US" sz="2600" i="1" dirty="0"/>
              <a:t>“So, at this moment </a:t>
            </a:r>
            <a:r>
              <a:rPr lang="en-US" sz="2600" i="1" dirty="0" smtClean="0"/>
              <a:t>you’re not </a:t>
            </a:r>
            <a:r>
              <a:rPr lang="en-US" sz="2600" i="1" dirty="0"/>
              <a:t>too concerned about your blood pressure.”</a:t>
            </a:r>
            <a:r>
              <a:rPr lang="en-US" sz="2600" dirty="0"/>
              <a:t> </a:t>
            </a:r>
          </a:p>
          <a:p>
            <a:endParaRPr lang="en-US" dirty="0"/>
          </a:p>
        </p:txBody>
      </p:sp>
    </p:spTree>
    <p:extLst>
      <p:ext uri="{BB962C8B-B14F-4D97-AF65-F5344CB8AC3E}">
        <p14:creationId xmlns:p14="http://schemas.microsoft.com/office/powerpoint/2010/main" val="3877696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Reflection</a:t>
            </a:r>
          </a:p>
        </p:txBody>
      </p:sp>
      <p:sp>
        <p:nvSpPr>
          <p:cNvPr id="3" name="Content Placeholder 2"/>
          <p:cNvSpPr>
            <a:spLocks noGrp="1"/>
          </p:cNvSpPr>
          <p:nvPr>
            <p:ph idx="1"/>
          </p:nvPr>
        </p:nvSpPr>
        <p:spPr>
          <a:xfrm>
            <a:off x="982133" y="1968285"/>
            <a:ext cx="7807640" cy="4479010"/>
          </a:xfrm>
        </p:spPr>
        <p:txBody>
          <a:bodyPr>
            <a:normAutofit fontScale="70000" lnSpcReduction="20000"/>
          </a:bodyPr>
          <a:lstStyle/>
          <a:p>
            <a:pPr>
              <a:lnSpc>
                <a:spcPct val="120000"/>
              </a:lnSpc>
              <a:spcBef>
                <a:spcPts val="0"/>
              </a:spcBef>
              <a:spcAft>
                <a:spcPts val="0"/>
              </a:spcAft>
            </a:pPr>
            <a:r>
              <a:rPr lang="en-US" sz="4000" dirty="0"/>
              <a:t>Complex Reflection—makes a guess</a:t>
            </a:r>
          </a:p>
          <a:p>
            <a:pPr marL="688975" lvl="1" indent="-344488">
              <a:lnSpc>
                <a:spcPct val="110000"/>
              </a:lnSpc>
              <a:spcBef>
                <a:spcPts val="0"/>
              </a:spcBef>
              <a:buFont typeface="Wingdings" panose="05000000000000000000" pitchFamily="2" charset="2"/>
              <a:buChar char="ü"/>
            </a:pPr>
            <a:r>
              <a:rPr lang="en-US" sz="3400" dirty="0"/>
              <a:t>Paraphrasing—major restatement, infers meaning, “continuing the paragraph”</a:t>
            </a:r>
          </a:p>
          <a:p>
            <a:pPr marL="344488" indent="-344488">
              <a:lnSpc>
                <a:spcPct val="120000"/>
              </a:lnSpc>
              <a:spcBef>
                <a:spcPts val="0"/>
              </a:spcBef>
              <a:spcAft>
                <a:spcPts val="0"/>
              </a:spcAft>
              <a:defRPr/>
            </a:pPr>
            <a:r>
              <a:rPr lang="en-US" sz="4000" dirty="0"/>
              <a:t>Examples</a:t>
            </a:r>
          </a:p>
          <a:p>
            <a:pPr marL="341313" indent="0">
              <a:lnSpc>
                <a:spcPct val="110000"/>
              </a:lnSpc>
              <a:spcBef>
                <a:spcPts val="0"/>
              </a:spcBef>
              <a:spcAft>
                <a:spcPts val="0"/>
              </a:spcAft>
              <a:buNone/>
              <a:defRPr/>
            </a:pPr>
            <a:r>
              <a:rPr lang="en-US" sz="3100" b="1" i="1" dirty="0">
                <a:solidFill>
                  <a:srgbClr val="C00000"/>
                </a:solidFill>
              </a:rPr>
              <a:t>Client:</a:t>
            </a:r>
            <a:r>
              <a:rPr lang="en-US" sz="3100" b="1" i="1" dirty="0">
                <a:solidFill>
                  <a:srgbClr val="B46C3A"/>
                </a:solidFill>
              </a:rPr>
              <a:t> </a:t>
            </a:r>
            <a:r>
              <a:rPr lang="en-US" sz="3100" i="1" dirty="0"/>
              <a:t>“Who are you to be giving me advice? What do you know about drugs? You’ve probably never even smoked a joint!”</a:t>
            </a:r>
          </a:p>
          <a:p>
            <a:pPr marL="341313" indent="0">
              <a:lnSpc>
                <a:spcPct val="110000"/>
              </a:lnSpc>
              <a:spcBef>
                <a:spcPts val="0"/>
              </a:spcBef>
              <a:spcAft>
                <a:spcPts val="0"/>
              </a:spcAft>
              <a:buNone/>
              <a:defRPr/>
            </a:pPr>
            <a:r>
              <a:rPr lang="en-US" sz="3100" b="1" i="1" dirty="0">
                <a:solidFill>
                  <a:srgbClr val="C00000"/>
                </a:solidFill>
              </a:rPr>
              <a:t>Clinician:</a:t>
            </a:r>
            <a:r>
              <a:rPr lang="en-US" sz="3100" b="1" i="1" dirty="0"/>
              <a:t> </a:t>
            </a:r>
            <a:r>
              <a:rPr lang="en-US" sz="3100" i="1" dirty="0"/>
              <a:t>“It’s hard to imagine how I could possibly understand.”</a:t>
            </a:r>
          </a:p>
          <a:p>
            <a:pPr marL="114225" indent="0" algn="ctr">
              <a:lnSpc>
                <a:spcPct val="110000"/>
              </a:lnSpc>
              <a:spcBef>
                <a:spcPts val="600"/>
              </a:spcBef>
              <a:spcAft>
                <a:spcPts val="0"/>
              </a:spcAft>
              <a:buNone/>
              <a:defRPr/>
            </a:pPr>
            <a:r>
              <a:rPr lang="en-US" sz="2800" dirty="0"/>
              <a:t>***</a:t>
            </a:r>
          </a:p>
          <a:p>
            <a:pPr marL="341313" indent="0">
              <a:lnSpc>
                <a:spcPct val="110000"/>
              </a:lnSpc>
              <a:spcBef>
                <a:spcPts val="0"/>
              </a:spcBef>
              <a:spcAft>
                <a:spcPts val="0"/>
              </a:spcAft>
              <a:buNone/>
              <a:defRPr/>
            </a:pPr>
            <a:r>
              <a:rPr lang="en-US" sz="3100" b="1" i="1" dirty="0" smtClean="0">
                <a:solidFill>
                  <a:srgbClr val="C00000"/>
                </a:solidFill>
              </a:rPr>
              <a:t>Client:</a:t>
            </a:r>
            <a:r>
              <a:rPr lang="en-US" sz="3100" b="1" i="1" dirty="0" smtClean="0">
                <a:solidFill>
                  <a:srgbClr val="B46C3A"/>
                </a:solidFill>
              </a:rPr>
              <a:t> </a:t>
            </a:r>
            <a:r>
              <a:rPr lang="en-US" sz="3100" i="1" dirty="0" smtClean="0"/>
              <a:t>“I just don’t want to take pills. I ought to be able to handle this on my own.”</a:t>
            </a:r>
          </a:p>
          <a:p>
            <a:pPr marL="341313" indent="0">
              <a:lnSpc>
                <a:spcPct val="110000"/>
              </a:lnSpc>
              <a:spcBef>
                <a:spcPts val="0"/>
              </a:spcBef>
              <a:spcAft>
                <a:spcPts val="0"/>
              </a:spcAft>
              <a:buNone/>
              <a:defRPr/>
            </a:pPr>
            <a:r>
              <a:rPr lang="en-US" sz="3100" b="1" i="1" dirty="0" smtClean="0">
                <a:solidFill>
                  <a:srgbClr val="C00000"/>
                </a:solidFill>
              </a:rPr>
              <a:t>Clinician</a:t>
            </a:r>
            <a:r>
              <a:rPr lang="en-US" sz="3100" b="1" i="1" dirty="0">
                <a:solidFill>
                  <a:srgbClr val="C00000"/>
                </a:solidFill>
              </a:rPr>
              <a:t>: </a:t>
            </a:r>
            <a:r>
              <a:rPr lang="en-US" sz="3100" i="1" dirty="0"/>
              <a:t>“You don’t want to rely on a drug. It seems to you like a crutch.”</a:t>
            </a:r>
            <a:endParaRPr lang="en-US" sz="3100" dirty="0"/>
          </a:p>
        </p:txBody>
      </p:sp>
    </p:spTree>
    <p:extLst>
      <p:ext uri="{BB962C8B-B14F-4D97-AF65-F5344CB8AC3E}">
        <p14:creationId xmlns:p14="http://schemas.microsoft.com/office/powerpoint/2010/main" val="1073064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Steps</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94485" y="2667000"/>
            <a:ext cx="3898826" cy="2926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037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Reflection</a:t>
            </a:r>
          </a:p>
        </p:txBody>
      </p:sp>
      <p:sp>
        <p:nvSpPr>
          <p:cNvPr id="3" name="Content Placeholder 2"/>
          <p:cNvSpPr>
            <a:spLocks noGrp="1"/>
          </p:cNvSpPr>
          <p:nvPr>
            <p:ph idx="1"/>
          </p:nvPr>
        </p:nvSpPr>
        <p:spPr>
          <a:xfrm>
            <a:off x="982133" y="2302788"/>
            <a:ext cx="7704667" cy="3912031"/>
          </a:xfrm>
        </p:spPr>
        <p:txBody>
          <a:bodyPr>
            <a:normAutofit/>
          </a:bodyPr>
          <a:lstStyle/>
          <a:p>
            <a:pPr>
              <a:spcBef>
                <a:spcPts val="0"/>
              </a:spcBef>
            </a:pPr>
            <a:r>
              <a:rPr lang="en-US" sz="2800" dirty="0"/>
              <a:t>Complex Reflection </a:t>
            </a:r>
          </a:p>
          <a:p>
            <a:pPr lvl="1" indent="-398463">
              <a:spcBef>
                <a:spcPts val="0"/>
              </a:spcBef>
              <a:spcAft>
                <a:spcPts val="1200"/>
              </a:spcAft>
              <a:buFont typeface="Wingdings" panose="05000000000000000000" pitchFamily="2" charset="2"/>
              <a:buChar char="ü"/>
            </a:pPr>
            <a:r>
              <a:rPr lang="en-US" sz="2400" dirty="0"/>
              <a:t>Reflection of feeling—deepest</a:t>
            </a:r>
          </a:p>
          <a:p>
            <a:pPr>
              <a:spcBef>
                <a:spcPts val="0"/>
              </a:spcBef>
            </a:pPr>
            <a:r>
              <a:rPr lang="en-US" sz="2800" dirty="0"/>
              <a:t>Example</a:t>
            </a:r>
          </a:p>
          <a:p>
            <a:pPr marL="287338" indent="0">
              <a:lnSpc>
                <a:spcPct val="90000"/>
              </a:lnSpc>
              <a:spcBef>
                <a:spcPts val="0"/>
              </a:spcBef>
              <a:spcAft>
                <a:spcPts val="0"/>
              </a:spcAft>
              <a:buNone/>
            </a:pPr>
            <a:r>
              <a:rPr lang="en-US" b="1" i="1" dirty="0">
                <a:solidFill>
                  <a:srgbClr val="C00000"/>
                </a:solidFill>
              </a:rPr>
              <a:t>Client:</a:t>
            </a:r>
            <a:r>
              <a:rPr lang="en-US" b="1" i="1" dirty="0">
                <a:solidFill>
                  <a:srgbClr val="B46C3A"/>
                </a:solidFill>
              </a:rPr>
              <a:t> </a:t>
            </a:r>
            <a:r>
              <a:rPr lang="en-US" i="1" dirty="0"/>
              <a:t>“My wife decided not to come today. She says this is my problem, and I need to solve it or find a new wife. After all these years of drinking around her, now she wants immediate change and doesn’t want to help me!”</a:t>
            </a:r>
          </a:p>
          <a:p>
            <a:pPr marL="287338" indent="0">
              <a:lnSpc>
                <a:spcPct val="90000"/>
              </a:lnSpc>
              <a:spcBef>
                <a:spcPts val="0"/>
              </a:spcBef>
              <a:spcAft>
                <a:spcPts val="0"/>
              </a:spcAft>
              <a:buNone/>
            </a:pPr>
            <a:r>
              <a:rPr lang="en-US" b="1" i="1" dirty="0">
                <a:solidFill>
                  <a:srgbClr val="C00000"/>
                </a:solidFill>
              </a:rPr>
              <a:t>Clinician: </a:t>
            </a:r>
            <a:r>
              <a:rPr lang="en-US" i="1" dirty="0"/>
              <a:t>“Her choosing not to attend today’s meeting was a big disappointment for you.” </a:t>
            </a:r>
          </a:p>
          <a:p>
            <a:endParaRPr lang="en-US" dirty="0"/>
          </a:p>
        </p:txBody>
      </p:sp>
    </p:spTree>
    <p:extLst>
      <p:ext uri="{BB962C8B-B14F-4D97-AF65-F5344CB8AC3E}">
        <p14:creationId xmlns:p14="http://schemas.microsoft.com/office/powerpoint/2010/main" val="193326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Double-Sided Reflections</a:t>
            </a:r>
            <a:endParaRPr lang="en-US" dirty="0"/>
          </a:p>
        </p:txBody>
      </p:sp>
      <p:sp>
        <p:nvSpPr>
          <p:cNvPr id="3" name="Content Placeholder 2"/>
          <p:cNvSpPr>
            <a:spLocks noGrp="1"/>
          </p:cNvSpPr>
          <p:nvPr>
            <p:ph idx="1"/>
          </p:nvPr>
        </p:nvSpPr>
        <p:spPr>
          <a:xfrm>
            <a:off x="982133" y="2302789"/>
            <a:ext cx="7931208" cy="4043766"/>
          </a:xfrm>
        </p:spPr>
        <p:txBody>
          <a:bodyPr>
            <a:normAutofit/>
          </a:bodyPr>
          <a:lstStyle/>
          <a:p>
            <a:pPr marL="0" indent="0">
              <a:spcBef>
                <a:spcPts val="0"/>
              </a:spcBef>
              <a:spcAft>
                <a:spcPts val="2400"/>
              </a:spcAft>
              <a:buNone/>
            </a:pPr>
            <a:r>
              <a:rPr lang="en-US" sz="2800" dirty="0"/>
              <a:t>A double-sided reflection attempts to reflect back both sides of the ambivalence the client </a:t>
            </a:r>
            <a:r>
              <a:rPr lang="en-US" sz="2800" dirty="0" smtClean="0"/>
              <a:t>experiences.</a:t>
            </a:r>
            <a:endParaRPr lang="en-US" sz="2800" dirty="0"/>
          </a:p>
          <a:p>
            <a:pPr marL="0" lvl="1" indent="0">
              <a:spcBef>
                <a:spcPts val="0"/>
              </a:spcBef>
              <a:spcAft>
                <a:spcPts val="0"/>
              </a:spcAft>
              <a:buNone/>
            </a:pPr>
            <a:r>
              <a:rPr lang="en-US" sz="2400" b="1" i="1" dirty="0">
                <a:solidFill>
                  <a:srgbClr val="C00000"/>
                </a:solidFill>
              </a:rPr>
              <a:t>Client:</a:t>
            </a:r>
            <a:r>
              <a:rPr lang="en-US" sz="2400" b="1" i="1" dirty="0">
                <a:solidFill>
                  <a:srgbClr val="B46C3A"/>
                </a:solidFill>
              </a:rPr>
              <a:t> </a:t>
            </a:r>
            <a:r>
              <a:rPr lang="en-US" sz="2400" i="1" dirty="0"/>
              <a:t>“But I can't quit smoking. I mean, all my friends smoke!”</a:t>
            </a:r>
          </a:p>
          <a:p>
            <a:pPr marL="0" lvl="1" indent="0">
              <a:spcBef>
                <a:spcPts val="0"/>
              </a:spcBef>
              <a:spcAft>
                <a:spcPts val="0"/>
              </a:spcAft>
              <a:buNone/>
            </a:pPr>
            <a:r>
              <a:rPr lang="en-US" sz="2400" b="1" i="1" dirty="0">
                <a:solidFill>
                  <a:srgbClr val="C00000"/>
                </a:solidFill>
              </a:rPr>
              <a:t>Clinician:</a:t>
            </a:r>
            <a:r>
              <a:rPr lang="en-US" sz="2400" b="1" i="1" dirty="0">
                <a:solidFill>
                  <a:srgbClr val="B46C3A"/>
                </a:solidFill>
              </a:rPr>
              <a:t> </a:t>
            </a:r>
            <a:r>
              <a:rPr lang="en-US" sz="2400" i="1" dirty="0"/>
              <a:t>“You can't imagine how you could not smoke with your friends, and at the same time you're worried about how it's affecting you.”</a:t>
            </a:r>
          </a:p>
          <a:p>
            <a:pPr marL="0" lvl="1" indent="0">
              <a:spcBef>
                <a:spcPts val="0"/>
              </a:spcBef>
              <a:spcAft>
                <a:spcPts val="0"/>
              </a:spcAft>
              <a:buNone/>
            </a:pPr>
            <a:r>
              <a:rPr lang="en-US" sz="2400" b="1" i="1" dirty="0">
                <a:solidFill>
                  <a:srgbClr val="C00000"/>
                </a:solidFill>
              </a:rPr>
              <a:t>Client:</a:t>
            </a:r>
            <a:r>
              <a:rPr lang="en-US" sz="2400" b="1" i="1" dirty="0">
                <a:solidFill>
                  <a:srgbClr val="B46C3A"/>
                </a:solidFill>
              </a:rPr>
              <a:t> </a:t>
            </a:r>
            <a:r>
              <a:rPr lang="en-US" sz="2400" i="1" dirty="0"/>
              <a:t>“Yes. I guess I have mixed feelings.”</a:t>
            </a:r>
          </a:p>
          <a:p>
            <a:endParaRPr lang="en-US" dirty="0"/>
          </a:p>
        </p:txBody>
      </p:sp>
    </p:spTree>
    <p:extLst>
      <p:ext uri="{BB962C8B-B14F-4D97-AF65-F5344CB8AC3E}">
        <p14:creationId xmlns:p14="http://schemas.microsoft.com/office/powerpoint/2010/main" val="26183245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Roadblocks</a:t>
            </a:r>
            <a:endParaRPr lang="en-US" dirty="0"/>
          </a:p>
        </p:txBody>
      </p:sp>
      <p:sp>
        <p:nvSpPr>
          <p:cNvPr id="3" name="Content Placeholder 2"/>
          <p:cNvSpPr>
            <a:spLocks noGrp="1"/>
          </p:cNvSpPr>
          <p:nvPr>
            <p:ph idx="1"/>
          </p:nvPr>
        </p:nvSpPr>
        <p:spPr>
          <a:xfrm>
            <a:off x="982133" y="2318292"/>
            <a:ext cx="7704667" cy="3850037"/>
          </a:xfrm>
        </p:spPr>
        <p:txBody>
          <a:bodyPr>
            <a:normAutofit lnSpcReduction="10000"/>
          </a:bodyPr>
          <a:lstStyle/>
          <a:p>
            <a:pPr marL="0" indent="0">
              <a:lnSpc>
                <a:spcPct val="110000"/>
              </a:lnSpc>
              <a:spcBef>
                <a:spcPts val="0"/>
              </a:spcBef>
              <a:spcAft>
                <a:spcPts val="300"/>
              </a:spcAft>
              <a:buNone/>
            </a:pPr>
            <a:r>
              <a:rPr lang="en-US" sz="3200" dirty="0"/>
              <a:t>Examples of non-reflective listening:</a:t>
            </a:r>
          </a:p>
          <a:p>
            <a:pPr>
              <a:lnSpc>
                <a:spcPct val="110000"/>
              </a:lnSpc>
              <a:spcBef>
                <a:spcPts val="0"/>
              </a:spcBef>
              <a:spcAft>
                <a:spcPts val="300"/>
              </a:spcAft>
            </a:pPr>
            <a:r>
              <a:rPr lang="en-US" sz="2800" dirty="0"/>
              <a:t>Ordering, directing, commanding</a:t>
            </a:r>
          </a:p>
          <a:p>
            <a:pPr>
              <a:lnSpc>
                <a:spcPct val="110000"/>
              </a:lnSpc>
              <a:spcBef>
                <a:spcPts val="0"/>
              </a:spcBef>
              <a:spcAft>
                <a:spcPts val="300"/>
              </a:spcAft>
            </a:pPr>
            <a:r>
              <a:rPr lang="en-US" sz="2800" dirty="0"/>
              <a:t>Warning, cautioning, threatening</a:t>
            </a:r>
          </a:p>
          <a:p>
            <a:pPr>
              <a:lnSpc>
                <a:spcPct val="110000"/>
              </a:lnSpc>
              <a:spcBef>
                <a:spcPts val="0"/>
              </a:spcBef>
              <a:spcAft>
                <a:spcPts val="300"/>
              </a:spcAft>
            </a:pPr>
            <a:r>
              <a:rPr lang="en-US" sz="2800" dirty="0"/>
              <a:t>Giving advice, making suggestions, providing solutions</a:t>
            </a:r>
          </a:p>
          <a:p>
            <a:pPr>
              <a:lnSpc>
                <a:spcPct val="110000"/>
              </a:lnSpc>
              <a:spcBef>
                <a:spcPts val="0"/>
              </a:spcBef>
              <a:spcAft>
                <a:spcPts val="300"/>
              </a:spcAft>
            </a:pPr>
            <a:r>
              <a:rPr lang="en-US" sz="2800" dirty="0"/>
              <a:t>Persuading with logic, arguing, lecturing</a:t>
            </a:r>
          </a:p>
          <a:p>
            <a:pPr>
              <a:lnSpc>
                <a:spcPct val="110000"/>
              </a:lnSpc>
              <a:spcBef>
                <a:spcPts val="0"/>
              </a:spcBef>
              <a:spcAft>
                <a:spcPts val="300"/>
              </a:spcAft>
            </a:pPr>
            <a:r>
              <a:rPr lang="en-US" sz="2800" dirty="0"/>
              <a:t>Telling what to do, preaching</a:t>
            </a:r>
          </a:p>
          <a:p>
            <a:pPr>
              <a:lnSpc>
                <a:spcPct val="110000"/>
              </a:lnSpc>
              <a:spcBef>
                <a:spcPts val="0"/>
              </a:spcBef>
              <a:spcAft>
                <a:spcPts val="300"/>
              </a:spcAft>
            </a:pPr>
            <a:r>
              <a:rPr lang="en-US" sz="2800" dirty="0"/>
              <a:t>Disagreeing, judging, criticizing, blaming</a:t>
            </a:r>
          </a:p>
          <a:p>
            <a:pPr>
              <a:lnSpc>
                <a:spcPct val="110000"/>
              </a:lnSpc>
              <a:spcBef>
                <a:spcPts val="0"/>
              </a:spcBef>
              <a:spcAft>
                <a:spcPts val="0"/>
              </a:spcAft>
            </a:pPr>
            <a:endParaRPr lang="en-US" dirty="0"/>
          </a:p>
        </p:txBody>
      </p:sp>
    </p:spTree>
    <p:extLst>
      <p:ext uri="{BB962C8B-B14F-4D97-AF65-F5344CB8AC3E}">
        <p14:creationId xmlns:p14="http://schemas.microsoft.com/office/powerpoint/2010/main" val="39894321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 Roadblocks</a:t>
            </a:r>
            <a:endParaRPr lang="en-US" dirty="0"/>
          </a:p>
        </p:txBody>
      </p:sp>
      <p:sp>
        <p:nvSpPr>
          <p:cNvPr id="3" name="Content Placeholder 2"/>
          <p:cNvSpPr>
            <a:spLocks noGrp="1"/>
          </p:cNvSpPr>
          <p:nvPr>
            <p:ph idx="1"/>
          </p:nvPr>
        </p:nvSpPr>
        <p:spPr>
          <a:xfrm>
            <a:off x="982134" y="2481020"/>
            <a:ext cx="7586426" cy="3679556"/>
          </a:xfrm>
        </p:spPr>
        <p:txBody>
          <a:bodyPr>
            <a:normAutofit lnSpcReduction="10000"/>
          </a:bodyPr>
          <a:lstStyle/>
          <a:p>
            <a:pPr>
              <a:lnSpc>
                <a:spcPct val="110000"/>
              </a:lnSpc>
              <a:spcBef>
                <a:spcPts val="0"/>
              </a:spcBef>
              <a:spcAft>
                <a:spcPts val="300"/>
              </a:spcAft>
            </a:pPr>
            <a:r>
              <a:rPr lang="en-US" sz="2800" dirty="0"/>
              <a:t>Agreeing, approving, praising</a:t>
            </a:r>
          </a:p>
          <a:p>
            <a:pPr>
              <a:lnSpc>
                <a:spcPct val="110000"/>
              </a:lnSpc>
              <a:spcBef>
                <a:spcPts val="0"/>
              </a:spcBef>
              <a:spcAft>
                <a:spcPts val="300"/>
              </a:spcAft>
            </a:pPr>
            <a:r>
              <a:rPr lang="en-US" sz="2800" dirty="0"/>
              <a:t>Shaming, ridiculing, blaming</a:t>
            </a:r>
          </a:p>
          <a:p>
            <a:pPr>
              <a:lnSpc>
                <a:spcPct val="110000"/>
              </a:lnSpc>
              <a:spcBef>
                <a:spcPts val="0"/>
              </a:spcBef>
              <a:spcAft>
                <a:spcPts val="300"/>
              </a:spcAft>
            </a:pPr>
            <a:r>
              <a:rPr lang="en-US" sz="2800" dirty="0"/>
              <a:t>Interpreting or analyzing</a:t>
            </a:r>
          </a:p>
          <a:p>
            <a:pPr>
              <a:lnSpc>
                <a:spcPct val="110000"/>
              </a:lnSpc>
              <a:spcBef>
                <a:spcPts val="0"/>
              </a:spcBef>
              <a:spcAft>
                <a:spcPts val="300"/>
              </a:spcAft>
            </a:pPr>
            <a:r>
              <a:rPr lang="en-US" sz="2800" dirty="0"/>
              <a:t>Labeling</a:t>
            </a:r>
          </a:p>
          <a:p>
            <a:pPr>
              <a:lnSpc>
                <a:spcPct val="110000"/>
              </a:lnSpc>
              <a:spcBef>
                <a:spcPts val="0"/>
              </a:spcBef>
              <a:spcAft>
                <a:spcPts val="300"/>
              </a:spcAft>
            </a:pPr>
            <a:r>
              <a:rPr lang="en-US" sz="2800" dirty="0"/>
              <a:t>Reassuring, sympathizing, consoling</a:t>
            </a:r>
          </a:p>
          <a:p>
            <a:pPr>
              <a:lnSpc>
                <a:spcPct val="110000"/>
              </a:lnSpc>
              <a:spcBef>
                <a:spcPts val="0"/>
              </a:spcBef>
              <a:spcAft>
                <a:spcPts val="300"/>
              </a:spcAft>
            </a:pPr>
            <a:r>
              <a:rPr lang="en-US" sz="2800" dirty="0"/>
              <a:t>Questioning, probing</a:t>
            </a:r>
          </a:p>
          <a:p>
            <a:pPr>
              <a:lnSpc>
                <a:spcPct val="110000"/>
              </a:lnSpc>
              <a:spcBef>
                <a:spcPts val="0"/>
              </a:spcBef>
              <a:spcAft>
                <a:spcPts val="300"/>
              </a:spcAft>
            </a:pPr>
            <a:r>
              <a:rPr lang="en-US" sz="2800" dirty="0"/>
              <a:t>Withdrawing, distracting, humoring, changing the subject</a:t>
            </a:r>
          </a:p>
          <a:p>
            <a:endParaRPr lang="en-US" dirty="0"/>
          </a:p>
        </p:txBody>
      </p:sp>
    </p:spTree>
    <p:extLst>
      <p:ext uri="{BB962C8B-B14F-4D97-AF65-F5344CB8AC3E}">
        <p14:creationId xmlns:p14="http://schemas.microsoft.com/office/powerpoint/2010/main" val="24861338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S</a:t>
            </a:r>
            <a:r>
              <a:rPr lang="en-US" dirty="0" smtClean="0"/>
              <a:t>ummaries</a:t>
            </a:r>
            <a:endParaRPr lang="en-US" dirty="0"/>
          </a:p>
        </p:txBody>
      </p:sp>
      <p:sp>
        <p:nvSpPr>
          <p:cNvPr id="3" name="Content Placeholder 2"/>
          <p:cNvSpPr>
            <a:spLocks noGrp="1"/>
          </p:cNvSpPr>
          <p:nvPr>
            <p:ph idx="1"/>
          </p:nvPr>
        </p:nvSpPr>
        <p:spPr>
          <a:xfrm>
            <a:off x="982133" y="2388035"/>
            <a:ext cx="5054457" cy="3749298"/>
          </a:xfrm>
        </p:spPr>
        <p:txBody>
          <a:bodyPr>
            <a:normAutofit/>
          </a:bodyPr>
          <a:lstStyle/>
          <a:p>
            <a:pPr>
              <a:spcBef>
                <a:spcPts val="0"/>
              </a:spcBef>
              <a:spcAft>
                <a:spcPts val="1800"/>
              </a:spcAft>
            </a:pPr>
            <a:r>
              <a:rPr lang="en-US" sz="2800" dirty="0"/>
              <a:t>Periodically summarize what has occurred in the counseling session</a:t>
            </a:r>
          </a:p>
          <a:p>
            <a:pPr>
              <a:spcBef>
                <a:spcPts val="0"/>
              </a:spcBef>
              <a:spcAft>
                <a:spcPts val="0"/>
              </a:spcAft>
            </a:pPr>
            <a:r>
              <a:rPr lang="en-US" sz="2800" dirty="0"/>
              <a:t>Summary usages</a:t>
            </a:r>
          </a:p>
          <a:p>
            <a:pPr lvl="1" indent="-398463">
              <a:spcBef>
                <a:spcPts val="0"/>
              </a:spcBef>
              <a:spcAft>
                <a:spcPts val="0"/>
              </a:spcAft>
              <a:buFont typeface="Wingdings" panose="05000000000000000000" pitchFamily="2" charset="2"/>
              <a:buChar char="ü"/>
            </a:pPr>
            <a:r>
              <a:rPr lang="en-US" sz="2400" dirty="0"/>
              <a:t>Begin a session</a:t>
            </a:r>
          </a:p>
          <a:p>
            <a:pPr lvl="1" indent="-398463">
              <a:spcBef>
                <a:spcPts val="0"/>
              </a:spcBef>
              <a:spcAft>
                <a:spcPts val="0"/>
              </a:spcAft>
              <a:buFont typeface="Wingdings" panose="05000000000000000000" pitchFamily="2" charset="2"/>
              <a:buChar char="ü"/>
            </a:pPr>
            <a:r>
              <a:rPr lang="en-US" sz="2400" dirty="0"/>
              <a:t>End a session</a:t>
            </a:r>
          </a:p>
          <a:p>
            <a:pPr lvl="1" indent="-398463">
              <a:spcBef>
                <a:spcPts val="0"/>
              </a:spcBef>
              <a:spcAft>
                <a:spcPts val="0"/>
              </a:spcAft>
              <a:buFont typeface="Wingdings" panose="05000000000000000000" pitchFamily="2" charset="2"/>
              <a:buChar char="ü"/>
            </a:pPr>
            <a:r>
              <a:rPr lang="en-US" sz="2400" dirty="0"/>
              <a:t>Transition </a:t>
            </a:r>
          </a:p>
          <a:p>
            <a:endParaRPr lang="en-US" dirty="0"/>
          </a:p>
        </p:txBody>
      </p:sp>
      <p:pic>
        <p:nvPicPr>
          <p:cNvPr id="4"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726961" y="2368657"/>
            <a:ext cx="129834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2656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a:t>
            </a:r>
            <a:r>
              <a:rPr lang="en-US" dirty="0"/>
              <a:t>ummaries</a:t>
            </a:r>
          </a:p>
        </p:txBody>
      </p:sp>
      <p:sp>
        <p:nvSpPr>
          <p:cNvPr id="3" name="Content Placeholder 2"/>
          <p:cNvSpPr>
            <a:spLocks noGrp="1"/>
          </p:cNvSpPr>
          <p:nvPr>
            <p:ph idx="1"/>
          </p:nvPr>
        </p:nvSpPr>
        <p:spPr/>
        <p:txBody>
          <a:bodyPr/>
          <a:lstStyle/>
          <a:p>
            <a:pPr marL="0" indent="0">
              <a:spcBef>
                <a:spcPts val="0"/>
              </a:spcBef>
              <a:spcAft>
                <a:spcPts val="0"/>
              </a:spcAft>
              <a:buNone/>
            </a:pPr>
            <a:r>
              <a:rPr lang="en-US" sz="2800" dirty="0"/>
              <a:t>Strategic summary—select what information should be included and what can be minimized or left </a:t>
            </a:r>
            <a:r>
              <a:rPr lang="en-US" sz="2800" dirty="0" smtClean="0"/>
              <a:t>out</a:t>
            </a:r>
          </a:p>
          <a:p>
            <a:pPr marL="0" indent="0">
              <a:spcBef>
                <a:spcPts val="0"/>
              </a:spcBef>
              <a:spcAft>
                <a:spcPts val="0"/>
              </a:spcAft>
              <a:buNone/>
            </a:pPr>
            <a:endParaRPr lang="en-US" sz="2800" dirty="0"/>
          </a:p>
          <a:p>
            <a:pPr marL="0" indent="0">
              <a:spcBef>
                <a:spcPts val="0"/>
              </a:spcBef>
              <a:spcAft>
                <a:spcPts val="0"/>
              </a:spcAft>
              <a:buNone/>
            </a:pPr>
            <a:r>
              <a:rPr lang="en-US" sz="2800" dirty="0"/>
              <a:t>Additional information can also be incorporated into summaries—for example, past conversations, assessment results, collateral reports</a:t>
            </a:r>
          </a:p>
          <a:p>
            <a:endParaRPr lang="en-US" dirty="0"/>
          </a:p>
        </p:txBody>
      </p:sp>
    </p:spTree>
    <p:extLst>
      <p:ext uri="{BB962C8B-B14F-4D97-AF65-F5344CB8AC3E}">
        <p14:creationId xmlns:p14="http://schemas.microsoft.com/office/powerpoint/2010/main" val="5358928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rPr>
              <a:t>S</a:t>
            </a:r>
            <a:r>
              <a:rPr lang="en-US" dirty="0"/>
              <a:t>ummaries</a:t>
            </a:r>
          </a:p>
        </p:txBody>
      </p:sp>
      <p:sp>
        <p:nvSpPr>
          <p:cNvPr id="3" name="Content Placeholder 2"/>
          <p:cNvSpPr>
            <a:spLocks noGrp="1"/>
          </p:cNvSpPr>
          <p:nvPr>
            <p:ph idx="1"/>
          </p:nvPr>
        </p:nvSpPr>
        <p:spPr/>
        <p:txBody>
          <a:bodyPr>
            <a:normAutofit/>
          </a:bodyPr>
          <a:lstStyle/>
          <a:p>
            <a:pPr>
              <a:spcBef>
                <a:spcPts val="0"/>
              </a:spcBef>
            </a:pPr>
            <a:r>
              <a:rPr lang="en-US" sz="2800" dirty="0"/>
              <a:t>Examples</a:t>
            </a:r>
          </a:p>
          <a:p>
            <a:pPr lvl="1" indent="-398463">
              <a:spcBef>
                <a:spcPts val="0"/>
              </a:spcBef>
              <a:buFont typeface="Wingdings" panose="05000000000000000000" pitchFamily="2" charset="2"/>
              <a:buChar char="ü"/>
            </a:pPr>
            <a:r>
              <a:rPr lang="en-US" sz="2400" i="1" dirty="0"/>
              <a:t>“So, let me see if I’ve got this right…”</a:t>
            </a:r>
          </a:p>
          <a:p>
            <a:pPr lvl="1" indent="-398463">
              <a:spcBef>
                <a:spcPts val="0"/>
              </a:spcBef>
              <a:buFont typeface="Wingdings" panose="05000000000000000000" pitchFamily="2" charset="2"/>
              <a:buChar char="ü"/>
            </a:pPr>
            <a:r>
              <a:rPr lang="en-US" sz="2400" i="1" dirty="0"/>
              <a:t>“So, you’re saying… is that correct?”</a:t>
            </a:r>
          </a:p>
          <a:p>
            <a:pPr lvl="1" indent="-398463">
              <a:spcBef>
                <a:spcPts val="0"/>
              </a:spcBef>
              <a:spcAft>
                <a:spcPts val="1800"/>
              </a:spcAft>
              <a:buFont typeface="Wingdings" panose="05000000000000000000" pitchFamily="2" charset="2"/>
              <a:buChar char="ü"/>
            </a:pPr>
            <a:r>
              <a:rPr lang="en-US" sz="2400" i="1" dirty="0"/>
              <a:t>“To make sure I’m understanding exactly what you’ve been trying to tell me…”</a:t>
            </a:r>
          </a:p>
          <a:p>
            <a:pPr>
              <a:spcBef>
                <a:spcPts val="0"/>
              </a:spcBef>
              <a:spcAft>
                <a:spcPts val="0"/>
              </a:spcAft>
            </a:pPr>
            <a:r>
              <a:rPr lang="en-US" sz="2800" dirty="0"/>
              <a:t>Double-sided reflections are often highly effective as summaries to illustrate ambivalence</a:t>
            </a:r>
          </a:p>
          <a:p>
            <a:endParaRPr lang="en-US" dirty="0"/>
          </a:p>
        </p:txBody>
      </p:sp>
    </p:spTree>
    <p:extLst>
      <p:ext uri="{BB962C8B-B14F-4D97-AF65-F5344CB8AC3E}">
        <p14:creationId xmlns:p14="http://schemas.microsoft.com/office/powerpoint/2010/main" val="22047326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982134" y="2333791"/>
            <a:ext cx="7704667" cy="3332816"/>
          </a:xfrm>
        </p:spPr>
        <p:txBody>
          <a:bodyPr/>
          <a:lstStyle/>
          <a:p>
            <a:pPr marL="0" indent="0">
              <a:spcAft>
                <a:spcPts val="0"/>
              </a:spcAft>
              <a:buNone/>
              <a:defRPr/>
            </a:pPr>
            <a:r>
              <a:rPr lang="en-US" sz="3200" dirty="0"/>
              <a:t>In the next session, you will </a:t>
            </a:r>
            <a:r>
              <a:rPr lang="en-US" sz="3200" dirty="0" smtClean="0"/>
              <a:t>use:</a:t>
            </a:r>
            <a:endParaRPr lang="en-US" sz="3200" dirty="0"/>
          </a:p>
          <a:p>
            <a:pPr>
              <a:spcAft>
                <a:spcPts val="0"/>
              </a:spcAft>
              <a:defRPr/>
            </a:pPr>
            <a:r>
              <a:rPr lang="en-US" sz="2800" dirty="0" smtClean="0"/>
              <a:t>Core skills</a:t>
            </a:r>
            <a:endParaRPr lang="en-US" sz="2800" dirty="0"/>
          </a:p>
          <a:p>
            <a:pPr>
              <a:spcAft>
                <a:spcPts val="0"/>
              </a:spcAft>
              <a:defRPr/>
            </a:pPr>
            <a:r>
              <a:rPr lang="en-US" sz="2800" dirty="0" smtClean="0"/>
              <a:t>Other selected tools</a:t>
            </a:r>
            <a:endParaRPr lang="en-US" sz="2800" dirty="0"/>
          </a:p>
          <a:p>
            <a:endParaRPr lang="en-US" dirty="0"/>
          </a:p>
        </p:txBody>
      </p:sp>
    </p:spTree>
    <p:extLst>
      <p:ext uri="{BB962C8B-B14F-4D97-AF65-F5344CB8AC3E}">
        <p14:creationId xmlns:p14="http://schemas.microsoft.com/office/powerpoint/2010/main" val="30103581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39372874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143875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Fours Steps of the MI Process</a:t>
            </a:r>
            <a:endParaRPr lang="en-US" dirty="0"/>
          </a:p>
        </p:txBody>
      </p:sp>
      <p:sp>
        <p:nvSpPr>
          <p:cNvPr id="3" name="Content Placeholder 2"/>
          <p:cNvSpPr>
            <a:spLocks noGrp="1"/>
          </p:cNvSpPr>
          <p:nvPr>
            <p:ph idx="1"/>
          </p:nvPr>
        </p:nvSpPr>
        <p:spPr>
          <a:xfrm>
            <a:off x="1989523" y="2512040"/>
            <a:ext cx="3194660" cy="3602041"/>
          </a:xfrm>
        </p:spPr>
        <p:txBody>
          <a:bodyPr>
            <a:normAutofit/>
          </a:bodyPr>
          <a:lstStyle/>
          <a:p>
            <a:pPr marL="914400" lvl="1" indent="-514350">
              <a:lnSpc>
                <a:spcPct val="120000"/>
              </a:lnSpc>
              <a:spcBef>
                <a:spcPts val="432"/>
              </a:spcBef>
              <a:spcAft>
                <a:spcPts val="1200"/>
              </a:spcAft>
              <a:buFont typeface="+mj-lt"/>
              <a:buAutoNum type="arabicPeriod"/>
              <a:defRPr/>
            </a:pPr>
            <a:r>
              <a:rPr lang="en-US" sz="3600" dirty="0"/>
              <a:t>Engage </a:t>
            </a:r>
          </a:p>
          <a:p>
            <a:pPr marL="914400" lvl="1" indent="-514350">
              <a:lnSpc>
                <a:spcPct val="120000"/>
              </a:lnSpc>
              <a:spcBef>
                <a:spcPts val="432"/>
              </a:spcBef>
              <a:spcAft>
                <a:spcPts val="1200"/>
              </a:spcAft>
              <a:buFont typeface="+mj-lt"/>
              <a:buAutoNum type="arabicPeriod"/>
              <a:defRPr/>
            </a:pPr>
            <a:r>
              <a:rPr lang="en-US" sz="3600" dirty="0"/>
              <a:t>Focus</a:t>
            </a:r>
          </a:p>
          <a:p>
            <a:pPr marL="914400" lvl="1" indent="-514350">
              <a:lnSpc>
                <a:spcPct val="120000"/>
              </a:lnSpc>
              <a:spcBef>
                <a:spcPts val="432"/>
              </a:spcBef>
              <a:spcAft>
                <a:spcPts val="1200"/>
              </a:spcAft>
              <a:buFont typeface="+mj-lt"/>
              <a:buAutoNum type="arabicPeriod"/>
              <a:defRPr/>
            </a:pPr>
            <a:r>
              <a:rPr lang="en-US" sz="3600" dirty="0"/>
              <a:t>Evoke</a:t>
            </a:r>
          </a:p>
          <a:p>
            <a:pPr marL="914400" lvl="1" indent="-514350">
              <a:lnSpc>
                <a:spcPct val="120000"/>
              </a:lnSpc>
              <a:spcBef>
                <a:spcPts val="432"/>
              </a:spcBef>
              <a:spcAft>
                <a:spcPts val="1200"/>
              </a:spcAft>
              <a:buFont typeface="+mj-lt"/>
              <a:buAutoNum type="arabicPeriod"/>
              <a:defRPr/>
            </a:pPr>
            <a:r>
              <a:rPr lang="en-US" sz="3600" dirty="0"/>
              <a:t>Plan</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53000" y="2209800"/>
            <a:ext cx="2061657"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80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Fours Steps of the MI Process</a:t>
            </a:r>
          </a:p>
        </p:txBody>
      </p:sp>
      <p:sp>
        <p:nvSpPr>
          <p:cNvPr id="3" name="Content Placeholder 2"/>
          <p:cNvSpPr>
            <a:spLocks noGrp="1"/>
          </p:cNvSpPr>
          <p:nvPr>
            <p:ph idx="1"/>
          </p:nvPr>
        </p:nvSpPr>
        <p:spPr>
          <a:xfrm>
            <a:off x="982134" y="2301499"/>
            <a:ext cx="3434884" cy="4014060"/>
          </a:xfrm>
        </p:spPr>
        <p:txBody>
          <a:bodyPr>
            <a:normAutofit fontScale="92500" lnSpcReduction="20000"/>
          </a:bodyPr>
          <a:lstStyle/>
          <a:p>
            <a:pPr marL="0" indent="0">
              <a:lnSpc>
                <a:spcPct val="120000"/>
              </a:lnSpc>
              <a:spcBef>
                <a:spcPts val="432"/>
              </a:spcBef>
              <a:spcAft>
                <a:spcPts val="450"/>
              </a:spcAft>
              <a:buNone/>
            </a:pPr>
            <a:r>
              <a:rPr lang="en-US" sz="3500" dirty="0">
                <a:solidFill>
                  <a:srgbClr val="C00000"/>
                </a:solidFill>
              </a:rPr>
              <a:t>Engage</a:t>
            </a:r>
          </a:p>
          <a:p>
            <a:pPr>
              <a:lnSpc>
                <a:spcPct val="120000"/>
              </a:lnSpc>
              <a:spcBef>
                <a:spcPts val="432"/>
              </a:spcBef>
              <a:spcAft>
                <a:spcPts val="450"/>
              </a:spcAft>
            </a:pPr>
            <a:r>
              <a:rPr lang="en-US" sz="3000" dirty="0"/>
              <a:t>Ask permission</a:t>
            </a:r>
          </a:p>
          <a:p>
            <a:pPr>
              <a:lnSpc>
                <a:spcPct val="120000"/>
              </a:lnSpc>
              <a:spcBef>
                <a:spcPts val="432"/>
              </a:spcBef>
              <a:spcAft>
                <a:spcPts val="450"/>
              </a:spcAft>
            </a:pPr>
            <a:r>
              <a:rPr lang="en-US" sz="3000" dirty="0"/>
              <a:t>Express empathy</a:t>
            </a:r>
          </a:p>
          <a:p>
            <a:pPr>
              <a:lnSpc>
                <a:spcPct val="120000"/>
              </a:lnSpc>
              <a:spcBef>
                <a:spcPts val="432"/>
              </a:spcBef>
              <a:spcAft>
                <a:spcPts val="450"/>
              </a:spcAft>
            </a:pPr>
            <a:r>
              <a:rPr lang="en-US" sz="3000" dirty="0"/>
              <a:t>Ask open-ended questions</a:t>
            </a:r>
          </a:p>
          <a:p>
            <a:pPr>
              <a:lnSpc>
                <a:spcPct val="120000"/>
              </a:lnSpc>
              <a:spcBef>
                <a:spcPts val="432"/>
              </a:spcBef>
              <a:spcAft>
                <a:spcPts val="450"/>
              </a:spcAft>
            </a:pPr>
            <a:r>
              <a:rPr lang="en-US" sz="3000" dirty="0"/>
              <a:t>Use affirmations</a:t>
            </a:r>
          </a:p>
          <a:p>
            <a:pPr>
              <a:lnSpc>
                <a:spcPct val="120000"/>
              </a:lnSpc>
              <a:spcBef>
                <a:spcPts val="432"/>
              </a:spcBef>
              <a:spcAft>
                <a:spcPts val="450"/>
              </a:spcAft>
            </a:pPr>
            <a:r>
              <a:rPr lang="en-US" sz="3000" dirty="0"/>
              <a:t>Support autonomy</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12090" y="3054130"/>
            <a:ext cx="3539199" cy="23774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4654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Fours Steps of the MI Process</a:t>
            </a:r>
          </a:p>
        </p:txBody>
      </p:sp>
      <p:sp>
        <p:nvSpPr>
          <p:cNvPr id="3" name="Content Placeholder 2"/>
          <p:cNvSpPr>
            <a:spLocks noGrp="1"/>
          </p:cNvSpPr>
          <p:nvPr>
            <p:ph idx="1"/>
          </p:nvPr>
        </p:nvSpPr>
        <p:spPr>
          <a:xfrm>
            <a:off x="982134" y="2667000"/>
            <a:ext cx="4163304" cy="3332816"/>
          </a:xfrm>
        </p:spPr>
        <p:txBody>
          <a:bodyPr>
            <a:normAutofit/>
          </a:bodyPr>
          <a:lstStyle/>
          <a:p>
            <a:pPr marL="0" indent="0">
              <a:lnSpc>
                <a:spcPct val="110000"/>
              </a:lnSpc>
              <a:spcBef>
                <a:spcPts val="432"/>
              </a:spcBef>
              <a:spcAft>
                <a:spcPts val="450"/>
              </a:spcAft>
              <a:buNone/>
            </a:pPr>
            <a:r>
              <a:rPr lang="en-US" sz="3200" dirty="0">
                <a:solidFill>
                  <a:srgbClr val="C00000"/>
                </a:solidFill>
              </a:rPr>
              <a:t>Focus</a:t>
            </a:r>
          </a:p>
          <a:p>
            <a:pPr>
              <a:lnSpc>
                <a:spcPct val="110000"/>
              </a:lnSpc>
              <a:spcBef>
                <a:spcPts val="432"/>
              </a:spcBef>
              <a:spcAft>
                <a:spcPts val="450"/>
              </a:spcAft>
            </a:pPr>
            <a:r>
              <a:rPr lang="en-US" sz="2800" dirty="0"/>
              <a:t>Agreeing on an agenda</a:t>
            </a:r>
          </a:p>
          <a:p>
            <a:pPr>
              <a:lnSpc>
                <a:spcPct val="110000"/>
              </a:lnSpc>
              <a:spcBef>
                <a:spcPts val="432"/>
              </a:spcBef>
              <a:spcAft>
                <a:spcPts val="450"/>
              </a:spcAft>
            </a:pPr>
            <a:r>
              <a:rPr lang="en-US" sz="2800" dirty="0"/>
              <a:t>Reflecting</a:t>
            </a:r>
          </a:p>
          <a:p>
            <a:pPr>
              <a:lnSpc>
                <a:spcPct val="110000"/>
              </a:lnSpc>
              <a:spcBef>
                <a:spcPts val="432"/>
              </a:spcBef>
              <a:spcAft>
                <a:spcPts val="450"/>
              </a:spcAft>
            </a:pPr>
            <a:r>
              <a:rPr lang="en-US" sz="2800" dirty="0"/>
              <a:t>Summarizing</a:t>
            </a:r>
          </a:p>
          <a:p>
            <a:pPr>
              <a:lnSpc>
                <a:spcPct val="110000"/>
              </a:lnSpc>
              <a:spcBef>
                <a:spcPts val="432"/>
              </a:spcBef>
              <a:spcAft>
                <a:spcPts val="450"/>
              </a:spcAft>
            </a:pPr>
            <a:r>
              <a:rPr lang="en-US" sz="2800" dirty="0"/>
              <a:t>Developing discrepancies</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74883" y="3068629"/>
            <a:ext cx="2944633" cy="192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91614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Fours Steps of the MI Process</a:t>
            </a:r>
          </a:p>
        </p:txBody>
      </p:sp>
      <p:sp>
        <p:nvSpPr>
          <p:cNvPr id="3" name="Content Placeholder 2"/>
          <p:cNvSpPr>
            <a:spLocks noGrp="1"/>
          </p:cNvSpPr>
          <p:nvPr>
            <p:ph idx="1"/>
          </p:nvPr>
        </p:nvSpPr>
        <p:spPr>
          <a:xfrm>
            <a:off x="982133" y="2667000"/>
            <a:ext cx="2714213" cy="3332816"/>
          </a:xfrm>
        </p:spPr>
        <p:txBody>
          <a:bodyPr/>
          <a:lstStyle/>
          <a:p>
            <a:pPr marL="0" indent="0">
              <a:spcBef>
                <a:spcPts val="432"/>
              </a:spcBef>
              <a:spcAft>
                <a:spcPts val="450"/>
              </a:spcAft>
              <a:buNone/>
              <a:defRPr/>
            </a:pPr>
            <a:r>
              <a:rPr lang="en-US" sz="3200" dirty="0">
                <a:solidFill>
                  <a:srgbClr val="C00000"/>
                </a:solidFill>
              </a:rPr>
              <a:t>Evoke</a:t>
            </a:r>
          </a:p>
          <a:p>
            <a:pPr>
              <a:spcBef>
                <a:spcPts val="432"/>
              </a:spcBef>
              <a:spcAft>
                <a:spcPts val="450"/>
              </a:spcAft>
              <a:defRPr/>
            </a:pPr>
            <a:r>
              <a:rPr lang="en-US" sz="2800" dirty="0"/>
              <a:t>Motivation</a:t>
            </a:r>
          </a:p>
          <a:p>
            <a:pPr>
              <a:spcBef>
                <a:spcPts val="432"/>
              </a:spcBef>
              <a:spcAft>
                <a:spcPts val="450"/>
              </a:spcAft>
              <a:defRPr/>
            </a:pPr>
            <a:r>
              <a:rPr lang="en-US" sz="2800" dirty="0"/>
              <a:t>Concerns </a:t>
            </a:r>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447" y="3075193"/>
            <a:ext cx="3431366" cy="2286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7661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Fours Steps of the MI Process</a:t>
            </a:r>
          </a:p>
        </p:txBody>
      </p:sp>
      <p:sp>
        <p:nvSpPr>
          <p:cNvPr id="3" name="Content Placeholder 2"/>
          <p:cNvSpPr>
            <a:spLocks noGrp="1"/>
          </p:cNvSpPr>
          <p:nvPr>
            <p:ph idx="1"/>
          </p:nvPr>
        </p:nvSpPr>
        <p:spPr>
          <a:xfrm>
            <a:off x="982133" y="2667000"/>
            <a:ext cx="4287291" cy="3332816"/>
          </a:xfrm>
        </p:spPr>
        <p:txBody>
          <a:bodyPr/>
          <a:lstStyle/>
          <a:p>
            <a:pPr marL="0" indent="0">
              <a:spcBef>
                <a:spcPts val="432"/>
              </a:spcBef>
              <a:spcAft>
                <a:spcPts val="450"/>
              </a:spcAft>
              <a:buNone/>
              <a:defRPr/>
            </a:pPr>
            <a:r>
              <a:rPr lang="en-US" sz="3200" dirty="0">
                <a:solidFill>
                  <a:srgbClr val="C00000"/>
                </a:solidFill>
              </a:rPr>
              <a:t>Plan</a:t>
            </a:r>
          </a:p>
          <a:p>
            <a:pPr>
              <a:spcBef>
                <a:spcPts val="432"/>
              </a:spcBef>
              <a:spcAft>
                <a:spcPts val="450"/>
              </a:spcAft>
              <a:defRPr/>
            </a:pPr>
            <a:r>
              <a:rPr lang="en-US" sz="2800" dirty="0"/>
              <a:t>Raise the subject</a:t>
            </a:r>
          </a:p>
          <a:p>
            <a:pPr>
              <a:spcBef>
                <a:spcPts val="432"/>
              </a:spcBef>
              <a:spcAft>
                <a:spcPts val="450"/>
              </a:spcAft>
              <a:defRPr/>
            </a:pPr>
            <a:r>
              <a:rPr lang="en-US" sz="2800" dirty="0"/>
              <a:t>Support self-efficacy</a:t>
            </a:r>
          </a:p>
          <a:p>
            <a:pPr>
              <a:spcBef>
                <a:spcPts val="432"/>
              </a:spcBef>
              <a:spcAft>
                <a:spcPts val="450"/>
              </a:spcAft>
              <a:defRPr/>
            </a:pPr>
            <a:r>
              <a:rPr lang="en-US" sz="2800" dirty="0"/>
              <a:t>Address elements of change</a:t>
            </a:r>
          </a:p>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8488" y="2716542"/>
            <a:ext cx="3270040" cy="27432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51143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a:t>
            </a:r>
            <a:br>
              <a:rPr lang="en-US" dirty="0" smtClean="0"/>
            </a:br>
            <a:r>
              <a:rPr lang="en-US" dirty="0" smtClean="0"/>
              <a:t>Core Skills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85856" y="2658203"/>
            <a:ext cx="3901440" cy="2926080"/>
          </a:xfrm>
          <a:effectLst>
            <a:outerShdw blurRad="190500" algn="ctr" rotWithShape="0">
              <a:schemeClr val="tx1">
                <a:alpha val="70000"/>
              </a:schemeClr>
            </a:outerShdw>
          </a:effectLst>
        </p:spPr>
      </p:pic>
    </p:spTree>
    <p:extLst>
      <p:ext uri="{BB962C8B-B14F-4D97-AF65-F5344CB8AC3E}">
        <p14:creationId xmlns:p14="http://schemas.microsoft.com/office/powerpoint/2010/main" val="42601339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SBIRT Theme - Training Modules" id="{2D3FBC0F-AF01-480C-B9A8-53186D660787}" vid="{DA31C164-842E-4A67-8543-51318F7971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Theme - Training Modules Revised</Template>
  <TotalTime>363</TotalTime>
  <Words>3314</Words>
  <Application>Microsoft Office PowerPoint</Application>
  <PresentationFormat>On-screen Show (4:3)</PresentationFormat>
  <Paragraphs>334</Paragraphs>
  <Slides>39</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SBIRT Theme - Training Modules</vt:lpstr>
      <vt:lpstr>PowerPoint Presentation</vt:lpstr>
      <vt:lpstr>Learning Objectives</vt:lpstr>
      <vt:lpstr>Motivational Interviewing Steps</vt:lpstr>
      <vt:lpstr>Fours Steps of the MI Process</vt:lpstr>
      <vt:lpstr>Fours Steps of the MI Process</vt:lpstr>
      <vt:lpstr>Fours Steps of the MI Process</vt:lpstr>
      <vt:lpstr>Fours Steps of the MI Process</vt:lpstr>
      <vt:lpstr>Fours Steps of the MI Process</vt:lpstr>
      <vt:lpstr>Motivational Interviewing:  Core Skills</vt:lpstr>
      <vt:lpstr>Core MI</vt:lpstr>
      <vt:lpstr>Open-Ended Questions</vt:lpstr>
      <vt:lpstr>Open-Ended Questions</vt:lpstr>
      <vt:lpstr>Open-Ended Questions</vt:lpstr>
      <vt:lpstr>Open-Ended Questions</vt:lpstr>
      <vt:lpstr>Closed-Ended Questions  Present Conversational Dead Ends</vt:lpstr>
      <vt:lpstr>Exercise</vt:lpstr>
      <vt:lpstr>Exercise</vt:lpstr>
      <vt:lpstr>Affirmations</vt:lpstr>
      <vt:lpstr>Affirmations</vt:lpstr>
      <vt:lpstr>Affirmations</vt:lpstr>
      <vt:lpstr>Exercise</vt:lpstr>
      <vt:lpstr>Exercise</vt:lpstr>
      <vt:lpstr>Reflective Listening</vt:lpstr>
      <vt:lpstr>Reflective Listening</vt:lpstr>
      <vt:lpstr>Reflective Listening</vt:lpstr>
      <vt:lpstr>Reflective Listening</vt:lpstr>
      <vt:lpstr>Reflective Listening</vt:lpstr>
      <vt:lpstr>Levels of Reflection</vt:lpstr>
      <vt:lpstr>Levels of Reflection</vt:lpstr>
      <vt:lpstr>Levels of Reflection</vt:lpstr>
      <vt:lpstr>Double-Sided Reflections</vt:lpstr>
      <vt:lpstr>Communication Roadblocks</vt:lpstr>
      <vt:lpstr>Communication Roadblocks</vt:lpstr>
      <vt:lpstr>Summaries</vt:lpstr>
      <vt:lpstr>Summaries</vt:lpstr>
      <vt:lpstr>Summaries</vt:lpstr>
      <vt:lpstr>What’s Next</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71</cp:revision>
  <dcterms:created xsi:type="dcterms:W3CDTF">2017-11-13T22:52:36Z</dcterms:created>
  <dcterms:modified xsi:type="dcterms:W3CDTF">2018-07-25T16:13:09Z</dcterms:modified>
</cp:coreProperties>
</file>