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handoutMasterIdLst>
    <p:handoutMasterId r:id="rId58"/>
  </p:handoutMasterIdLst>
  <p:sldIdLst>
    <p:sldId id="256" r:id="rId2"/>
    <p:sldId id="257" r:id="rId3"/>
    <p:sldId id="258" r:id="rId4"/>
    <p:sldId id="259" r:id="rId5"/>
    <p:sldId id="261" r:id="rId6"/>
    <p:sldId id="262" r:id="rId7"/>
    <p:sldId id="260" r:id="rId8"/>
    <p:sldId id="265" r:id="rId9"/>
    <p:sldId id="264" r:id="rId10"/>
    <p:sldId id="266" r:id="rId11"/>
    <p:sldId id="267" r:id="rId12"/>
    <p:sldId id="268" r:id="rId13"/>
    <p:sldId id="269" r:id="rId14"/>
    <p:sldId id="270" r:id="rId15"/>
    <p:sldId id="271" r:id="rId16"/>
    <p:sldId id="272" r:id="rId17"/>
    <p:sldId id="273" r:id="rId18"/>
    <p:sldId id="274" r:id="rId19"/>
    <p:sldId id="275" r:id="rId20"/>
    <p:sldId id="263" r:id="rId21"/>
    <p:sldId id="276" r:id="rId22"/>
    <p:sldId id="277" r:id="rId23"/>
    <p:sldId id="279" r:id="rId24"/>
    <p:sldId id="278"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7" r:id="rId40"/>
    <p:sldId id="294" r:id="rId41"/>
    <p:sldId id="295" r:id="rId42"/>
    <p:sldId id="296" r:id="rId43"/>
    <p:sldId id="298" r:id="rId44"/>
    <p:sldId id="299" r:id="rId45"/>
    <p:sldId id="301" r:id="rId46"/>
    <p:sldId id="302" r:id="rId47"/>
    <p:sldId id="303" r:id="rId48"/>
    <p:sldId id="304" r:id="rId49"/>
    <p:sldId id="305" r:id="rId50"/>
    <p:sldId id="306" r:id="rId51"/>
    <p:sldId id="307" r:id="rId52"/>
    <p:sldId id="308" r:id="rId53"/>
    <p:sldId id="309" r:id="rId54"/>
    <p:sldId id="311" r:id="rId55"/>
    <p:sldId id="312"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6272" autoAdjust="0"/>
  </p:normalViewPr>
  <p:slideViewPr>
    <p:cSldViewPr snapToGrid="0">
      <p:cViewPr varScale="1">
        <p:scale>
          <a:sx n="85" d="100"/>
          <a:sy n="85" d="100"/>
        </p:scale>
        <p:origin x="1243" y="53"/>
      </p:cViewPr>
      <p:guideLst/>
    </p:cSldViewPr>
  </p:slideViewPr>
  <p:notesTextViewPr>
    <p:cViewPr>
      <p:scale>
        <a:sx n="150" d="100"/>
        <a:sy n="150" d="100"/>
      </p:scale>
      <p:origin x="0" y="0"/>
    </p:cViewPr>
  </p:notesTextViewPr>
  <p:notesViewPr>
    <p:cSldViewPr snapToGrid="0">
      <p:cViewPr varScale="1">
        <p:scale>
          <a:sx n="75" d="100"/>
          <a:sy n="75" d="100"/>
        </p:scale>
        <p:origin x="2866"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mtClean="0"/>
              <a:t>Motivational Interviewing: The Basics (Module 1)</a:t>
            </a: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54E86B-40A3-4476-B208-0DFACA359B42}" type="datetimeFigureOut">
              <a:rPr lang="en-US" smtClean="0"/>
              <a:t>7/10/2018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0C5989-D53E-443E-BD14-E8D183C87F75}" type="slidenum">
              <a:rPr lang="en-US" smtClean="0"/>
              <a:t>‹#›</a:t>
            </a:fld>
            <a:endParaRPr lang="en-US"/>
          </a:p>
        </p:txBody>
      </p:sp>
    </p:spTree>
    <p:extLst>
      <p:ext uri="{BB962C8B-B14F-4D97-AF65-F5344CB8AC3E}">
        <p14:creationId xmlns:p14="http://schemas.microsoft.com/office/powerpoint/2010/main" val="43732186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423920" cy="458788"/>
          </a:xfrm>
          <a:prstGeom prst="rect">
            <a:avLst/>
          </a:prstGeom>
        </p:spPr>
        <p:txBody>
          <a:bodyPr vert="horz" lIns="91440" tIns="45720" rIns="91440" bIns="45720" rtlCol="0"/>
          <a:lstStyle>
            <a:lvl1pPr algn="l">
              <a:defRPr sz="1200"/>
            </a:lvl1pPr>
          </a:lstStyle>
          <a:p>
            <a:r>
              <a:rPr lang="en-US" smtClean="0"/>
              <a:t>Motivational Interviewing: The Basics (Module 1)</a:t>
            </a: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416EC6-162C-48E7-8704-B0E7365A6EBE}" type="datetimeFigureOut">
              <a:rPr lang="en-US" smtClean="0"/>
              <a:t>7/10/2018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A9B765-6A00-4D3F-BE9B-6F57DC82BD59}" type="slidenum">
              <a:rPr lang="en-US" smtClean="0"/>
              <a:t>‹#›</a:t>
            </a:fld>
            <a:endParaRPr lang="en-US"/>
          </a:p>
        </p:txBody>
      </p:sp>
    </p:spTree>
    <p:extLst>
      <p:ext uri="{BB962C8B-B14F-4D97-AF65-F5344CB8AC3E}">
        <p14:creationId xmlns:p14="http://schemas.microsoft.com/office/powerpoint/2010/main" val="417510269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0" dirty="0" smtClean="0">
                <a:solidFill>
                  <a:srgbClr val="000000"/>
                </a:solidFill>
              </a:rPr>
              <a:t>Welcome to “Motivational Interviewing – The</a:t>
            </a:r>
            <a:r>
              <a:rPr lang="en-US" altLang="en-US" sz="1400" b="0" baseline="0" dirty="0" smtClean="0">
                <a:solidFill>
                  <a:srgbClr val="000000"/>
                </a:solidFill>
              </a:rPr>
              <a:t> Basics.” This is the first of three modules that you’ll be taking about motivational </a:t>
            </a:r>
            <a:r>
              <a:rPr lang="en-US" altLang="en-US" sz="1400" dirty="0" smtClean="0">
                <a:solidFill>
                  <a:srgbClr val="000000"/>
                </a:solidFill>
              </a:rPr>
              <a:t>i</a:t>
            </a:r>
            <a:r>
              <a:rPr lang="en-US" altLang="en-US" sz="1400" b="0" baseline="0" dirty="0" smtClean="0">
                <a:solidFill>
                  <a:srgbClr val="000000"/>
                </a:solidFill>
              </a:rPr>
              <a:t>nterviewing.</a:t>
            </a:r>
          </a:p>
          <a:p>
            <a:endParaRPr lang="en-US" dirty="0"/>
          </a:p>
        </p:txBody>
      </p:sp>
      <p:sp>
        <p:nvSpPr>
          <p:cNvPr id="4" name="Slide Number Placeholder 3"/>
          <p:cNvSpPr>
            <a:spLocks noGrp="1"/>
          </p:cNvSpPr>
          <p:nvPr>
            <p:ph type="sldNum" sz="quarter" idx="10"/>
          </p:nvPr>
        </p:nvSpPr>
        <p:spPr/>
        <p:txBody>
          <a:bodyPr/>
          <a:lstStyle/>
          <a:p>
            <a:fld id="{C3A9B765-6A00-4D3F-BE9B-6F57DC82BD59}" type="slidenum">
              <a:rPr lang="en-US" smtClean="0"/>
              <a:t>1</a:t>
            </a:fld>
            <a:endParaRPr lang="en-US"/>
          </a:p>
        </p:txBody>
      </p:sp>
      <p:sp>
        <p:nvSpPr>
          <p:cNvPr id="5" name="Header Placeholder 4"/>
          <p:cNvSpPr>
            <a:spLocks noGrp="1"/>
          </p:cNvSpPr>
          <p:nvPr>
            <p:ph type="hdr" sz="quarter" idx="11"/>
          </p:nvPr>
        </p:nvSpPr>
        <p:spPr/>
        <p:txBody>
          <a:bodyPr/>
          <a:lstStyle/>
          <a:p>
            <a:r>
              <a:rPr lang="en-US" dirty="0" smtClean="0"/>
              <a:t>Motivational Interviewing: The Basics (Module 1)</a:t>
            </a:r>
            <a:endParaRPr lang="en-US" dirty="0"/>
          </a:p>
        </p:txBody>
      </p:sp>
    </p:spTree>
    <p:extLst>
      <p:ext uri="{BB962C8B-B14F-4D97-AF65-F5344CB8AC3E}">
        <p14:creationId xmlns:p14="http://schemas.microsoft.com/office/powerpoint/2010/main" val="4199379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dirty="0" smtClean="0"/>
              <a:t>Resistance to change arises from deep-seated defense mechanisms</a:t>
            </a:r>
            <a:r>
              <a:rPr lang="en-US" altLang="en-US" sz="1400" baseline="0" dirty="0" smtClean="0"/>
              <a:t>. True or false?</a:t>
            </a:r>
          </a:p>
          <a:p>
            <a:endParaRPr lang="en-US" dirty="0"/>
          </a:p>
        </p:txBody>
      </p:sp>
      <p:sp>
        <p:nvSpPr>
          <p:cNvPr id="4" name="Slide Number Placeholder 3"/>
          <p:cNvSpPr>
            <a:spLocks noGrp="1"/>
          </p:cNvSpPr>
          <p:nvPr>
            <p:ph type="sldNum" sz="quarter" idx="10"/>
          </p:nvPr>
        </p:nvSpPr>
        <p:spPr/>
        <p:txBody>
          <a:bodyPr/>
          <a:lstStyle/>
          <a:p>
            <a:fld id="{C3A9B765-6A00-4D3F-BE9B-6F57DC82BD59}" type="slidenum">
              <a:rPr lang="en-US" smtClean="0"/>
              <a:t>10</a:t>
            </a:fld>
            <a:endParaRPr lang="en-US"/>
          </a:p>
        </p:txBody>
      </p:sp>
      <p:sp>
        <p:nvSpPr>
          <p:cNvPr id="5" name="Header Placeholder 4"/>
          <p:cNvSpPr>
            <a:spLocks noGrp="1"/>
          </p:cNvSpPr>
          <p:nvPr>
            <p:ph type="hdr" sz="quarter" idx="11"/>
          </p:nvPr>
        </p:nvSpPr>
        <p:spPr/>
        <p:txBody>
          <a:bodyPr/>
          <a:lstStyle/>
          <a:p>
            <a:r>
              <a:rPr lang="en-US" smtClean="0"/>
              <a:t>Motivational Interviewing: The Basics (Module 1)</a:t>
            </a:r>
            <a:endParaRPr lang="en-US"/>
          </a:p>
        </p:txBody>
      </p:sp>
    </p:spTree>
    <p:extLst>
      <p:ext uri="{BB962C8B-B14F-4D97-AF65-F5344CB8AC3E}">
        <p14:creationId xmlns:p14="http://schemas.microsoft.com/office/powerpoint/2010/main" val="526642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775" indent="-231775"/>
            <a:r>
              <a:rPr lang="en-US" altLang="en-US" sz="1400" dirty="0" smtClean="0"/>
              <a:t>The answer is “False.”</a:t>
            </a:r>
          </a:p>
          <a:p>
            <a:pPr marL="231775" indent="-231775"/>
            <a:endParaRPr lang="en-US" altLang="en-US" sz="1400" dirty="0" smtClean="0"/>
          </a:p>
          <a:p>
            <a:pPr marR="0" algn="l" defTabSz="914400" rtl="0" eaLnBrk="0" fontAlgn="base" latinLnBrk="0" hangingPunct="0">
              <a:buClrTx/>
              <a:buSzTx/>
              <a:buFontTx/>
              <a:buNone/>
              <a:tabLst/>
              <a:defRPr/>
            </a:pPr>
            <a:r>
              <a:rPr lang="en-US" sz="1400" kern="1200" dirty="0" smtClean="0">
                <a:solidFill>
                  <a:schemeClr val="tx1"/>
                </a:solidFill>
                <a:effectLst/>
              </a:rPr>
              <a:t>Denial, rationalization, resistance, and arguing are common defense mechanisms that many people use instinctively to protect themselves emotionally. When clients are labeled pejoratively as “non-compliant” or “manipulative” or “resistant,” given no voice in selecting treatment goals, or directed authoritatively to do or not do something, the result is a predictable—and quite normal—response of defiance. Ambivalence is also normal. Resistance to change can come from multiple origins: lack of information, competing priorities, and/or benefits outweighing consequences.</a:t>
            </a:r>
          </a:p>
          <a:p>
            <a:pPr marL="231775" indent="-231775"/>
            <a:endParaRPr lang="en-US" altLang="en-US" sz="1400" dirty="0" smtClean="0"/>
          </a:p>
          <a:p>
            <a:pPr marL="231775" indent="-231775"/>
            <a:endParaRPr lang="en-US" altLang="en-US" sz="1400" b="0" dirty="0" smtClean="0"/>
          </a:p>
          <a:p>
            <a:endParaRPr lang="en-US" sz="1400" dirty="0"/>
          </a:p>
        </p:txBody>
      </p:sp>
      <p:sp>
        <p:nvSpPr>
          <p:cNvPr id="4" name="Slide Number Placeholder 3"/>
          <p:cNvSpPr>
            <a:spLocks noGrp="1"/>
          </p:cNvSpPr>
          <p:nvPr>
            <p:ph type="sldNum" sz="quarter" idx="10"/>
          </p:nvPr>
        </p:nvSpPr>
        <p:spPr/>
        <p:txBody>
          <a:bodyPr/>
          <a:lstStyle/>
          <a:p>
            <a:fld id="{C3A9B765-6A00-4D3F-BE9B-6F57DC82BD59}" type="slidenum">
              <a:rPr lang="en-US" smtClean="0"/>
              <a:t>11</a:t>
            </a:fld>
            <a:endParaRPr lang="en-US"/>
          </a:p>
        </p:txBody>
      </p:sp>
      <p:sp>
        <p:nvSpPr>
          <p:cNvPr id="5" name="Header Placeholder 4"/>
          <p:cNvSpPr>
            <a:spLocks noGrp="1"/>
          </p:cNvSpPr>
          <p:nvPr>
            <p:ph type="hdr" sz="quarter" idx="11"/>
          </p:nvPr>
        </p:nvSpPr>
        <p:spPr/>
        <p:txBody>
          <a:bodyPr/>
          <a:lstStyle/>
          <a:p>
            <a:r>
              <a:rPr lang="en-US" smtClean="0"/>
              <a:t>Motivational Interviewing: The Basics (Module 1)</a:t>
            </a:r>
            <a:endParaRPr lang="en-US"/>
          </a:p>
        </p:txBody>
      </p:sp>
    </p:spTree>
    <p:extLst>
      <p:ext uri="{BB962C8B-B14F-4D97-AF65-F5344CB8AC3E}">
        <p14:creationId xmlns:p14="http://schemas.microsoft.com/office/powerpoint/2010/main" val="1171129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dirty="0" smtClean="0"/>
              <a:t>People choose whether or not they will change</a:t>
            </a:r>
            <a:r>
              <a:rPr lang="en-US" altLang="en-US" sz="1400" baseline="0" dirty="0" smtClean="0"/>
              <a:t>. True or false?</a:t>
            </a:r>
          </a:p>
          <a:p>
            <a:endParaRPr lang="en-US" sz="1400" dirty="0"/>
          </a:p>
        </p:txBody>
      </p:sp>
      <p:sp>
        <p:nvSpPr>
          <p:cNvPr id="4" name="Slide Number Placeholder 3"/>
          <p:cNvSpPr>
            <a:spLocks noGrp="1"/>
          </p:cNvSpPr>
          <p:nvPr>
            <p:ph type="sldNum" sz="quarter" idx="10"/>
          </p:nvPr>
        </p:nvSpPr>
        <p:spPr/>
        <p:txBody>
          <a:bodyPr/>
          <a:lstStyle/>
          <a:p>
            <a:fld id="{C3A9B765-6A00-4D3F-BE9B-6F57DC82BD59}" type="slidenum">
              <a:rPr lang="en-US" smtClean="0"/>
              <a:t>12</a:t>
            </a:fld>
            <a:endParaRPr lang="en-US"/>
          </a:p>
        </p:txBody>
      </p:sp>
      <p:sp>
        <p:nvSpPr>
          <p:cNvPr id="5" name="Header Placeholder 4"/>
          <p:cNvSpPr>
            <a:spLocks noGrp="1"/>
          </p:cNvSpPr>
          <p:nvPr>
            <p:ph type="hdr" sz="quarter" idx="11"/>
          </p:nvPr>
        </p:nvSpPr>
        <p:spPr/>
        <p:txBody>
          <a:bodyPr/>
          <a:lstStyle/>
          <a:p>
            <a:r>
              <a:rPr lang="en-US" smtClean="0"/>
              <a:t>Motivational Interviewing: The Basics (Module 1)</a:t>
            </a:r>
            <a:endParaRPr lang="en-US"/>
          </a:p>
        </p:txBody>
      </p:sp>
    </p:spTree>
    <p:extLst>
      <p:ext uri="{BB962C8B-B14F-4D97-AF65-F5344CB8AC3E}">
        <p14:creationId xmlns:p14="http://schemas.microsoft.com/office/powerpoint/2010/main" val="739532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775" indent="-231775"/>
            <a:r>
              <a:rPr lang="en-US" altLang="en-US" sz="1400" dirty="0" smtClean="0"/>
              <a:t>The answer is “True.”</a:t>
            </a:r>
          </a:p>
          <a:p>
            <a:pPr marL="231775" indent="-231775"/>
            <a:endParaRPr lang="en-US" altLang="en-US" sz="1400" dirty="0" smtClean="0"/>
          </a:p>
          <a:p>
            <a:r>
              <a:rPr lang="en-US" sz="1400" kern="1200" dirty="0" smtClean="0">
                <a:solidFill>
                  <a:schemeClr val="tx1"/>
                </a:solidFill>
                <a:effectLst/>
              </a:rPr>
              <a:t>Although change is the responsibility of the person, you can enhance your client’s motivation for beneficial change at each stage of the change process.</a:t>
            </a:r>
            <a:endParaRPr lang="en-US" altLang="en-US" sz="1400" dirty="0" smtClean="0"/>
          </a:p>
          <a:p>
            <a:endParaRPr lang="en-US" dirty="0"/>
          </a:p>
        </p:txBody>
      </p:sp>
      <p:sp>
        <p:nvSpPr>
          <p:cNvPr id="4" name="Slide Number Placeholder 3"/>
          <p:cNvSpPr>
            <a:spLocks noGrp="1"/>
          </p:cNvSpPr>
          <p:nvPr>
            <p:ph type="sldNum" sz="quarter" idx="10"/>
          </p:nvPr>
        </p:nvSpPr>
        <p:spPr/>
        <p:txBody>
          <a:bodyPr/>
          <a:lstStyle/>
          <a:p>
            <a:fld id="{C3A9B765-6A00-4D3F-BE9B-6F57DC82BD59}" type="slidenum">
              <a:rPr lang="en-US" smtClean="0"/>
              <a:t>13</a:t>
            </a:fld>
            <a:endParaRPr lang="en-US"/>
          </a:p>
        </p:txBody>
      </p:sp>
      <p:sp>
        <p:nvSpPr>
          <p:cNvPr id="5" name="Header Placeholder 4"/>
          <p:cNvSpPr>
            <a:spLocks noGrp="1"/>
          </p:cNvSpPr>
          <p:nvPr>
            <p:ph type="hdr" sz="quarter" idx="11"/>
          </p:nvPr>
        </p:nvSpPr>
        <p:spPr/>
        <p:txBody>
          <a:bodyPr/>
          <a:lstStyle/>
          <a:p>
            <a:r>
              <a:rPr lang="en-US" smtClean="0"/>
              <a:t>Motivational Interviewing: The Basics (Module 1)</a:t>
            </a:r>
            <a:endParaRPr lang="en-US"/>
          </a:p>
        </p:txBody>
      </p:sp>
    </p:spTree>
    <p:extLst>
      <p:ext uri="{BB962C8B-B14F-4D97-AF65-F5344CB8AC3E}">
        <p14:creationId xmlns:p14="http://schemas.microsoft.com/office/powerpoint/2010/main" val="2006039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dirty="0" smtClean="0"/>
              <a:t>Readiness</a:t>
            </a:r>
            <a:r>
              <a:rPr lang="en-US" altLang="en-US" sz="1400" baseline="0" dirty="0" smtClean="0"/>
              <a:t> for change involves a balancing of “pros” and “cons.” True or false?</a:t>
            </a:r>
          </a:p>
          <a:p>
            <a:endParaRPr lang="en-US" sz="1400" dirty="0"/>
          </a:p>
        </p:txBody>
      </p:sp>
      <p:sp>
        <p:nvSpPr>
          <p:cNvPr id="4" name="Slide Number Placeholder 3"/>
          <p:cNvSpPr>
            <a:spLocks noGrp="1"/>
          </p:cNvSpPr>
          <p:nvPr>
            <p:ph type="sldNum" sz="quarter" idx="10"/>
          </p:nvPr>
        </p:nvSpPr>
        <p:spPr/>
        <p:txBody>
          <a:bodyPr/>
          <a:lstStyle/>
          <a:p>
            <a:fld id="{C3A9B765-6A00-4D3F-BE9B-6F57DC82BD59}" type="slidenum">
              <a:rPr lang="en-US" smtClean="0"/>
              <a:t>14</a:t>
            </a:fld>
            <a:endParaRPr lang="en-US"/>
          </a:p>
        </p:txBody>
      </p:sp>
      <p:sp>
        <p:nvSpPr>
          <p:cNvPr id="5" name="Header Placeholder 4"/>
          <p:cNvSpPr>
            <a:spLocks noGrp="1"/>
          </p:cNvSpPr>
          <p:nvPr>
            <p:ph type="hdr" sz="quarter" idx="11"/>
          </p:nvPr>
        </p:nvSpPr>
        <p:spPr/>
        <p:txBody>
          <a:bodyPr/>
          <a:lstStyle/>
          <a:p>
            <a:r>
              <a:rPr lang="en-US" smtClean="0"/>
              <a:t>Motivational Interviewing: The Basics (Module 1)</a:t>
            </a:r>
            <a:endParaRPr lang="en-US"/>
          </a:p>
        </p:txBody>
      </p:sp>
    </p:spTree>
    <p:extLst>
      <p:ext uri="{BB962C8B-B14F-4D97-AF65-F5344CB8AC3E}">
        <p14:creationId xmlns:p14="http://schemas.microsoft.com/office/powerpoint/2010/main" val="1999297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775" indent="-231775"/>
            <a:r>
              <a:rPr lang="en-US" altLang="en-US" sz="1400" dirty="0" smtClean="0"/>
              <a:t>The answer is “True.”</a:t>
            </a:r>
          </a:p>
          <a:p>
            <a:pPr marL="231775" indent="-231775"/>
            <a:endParaRPr lang="en-US" altLang="en-US" sz="1400" dirty="0" smtClean="0"/>
          </a:p>
          <a:p>
            <a:r>
              <a:rPr lang="en-US" sz="1400" kern="1200" dirty="0" smtClean="0">
                <a:solidFill>
                  <a:schemeClr val="tx1"/>
                </a:solidFill>
                <a:effectLst/>
              </a:rPr>
              <a:t>Ambivalence needs to be addressed before the change can progress.</a:t>
            </a:r>
            <a:endParaRPr lang="en-US" altLang="en-US" sz="1400" dirty="0" smtClean="0"/>
          </a:p>
          <a:p>
            <a:pPr marL="231775" indent="-231775"/>
            <a:endParaRPr lang="en-US" altLang="en-US" sz="1400" dirty="0" smtClean="0"/>
          </a:p>
          <a:p>
            <a:endParaRPr lang="en-US" dirty="0"/>
          </a:p>
        </p:txBody>
      </p:sp>
      <p:sp>
        <p:nvSpPr>
          <p:cNvPr id="4" name="Slide Number Placeholder 3"/>
          <p:cNvSpPr>
            <a:spLocks noGrp="1"/>
          </p:cNvSpPr>
          <p:nvPr>
            <p:ph type="sldNum" sz="quarter" idx="10"/>
          </p:nvPr>
        </p:nvSpPr>
        <p:spPr/>
        <p:txBody>
          <a:bodyPr/>
          <a:lstStyle/>
          <a:p>
            <a:fld id="{C3A9B765-6A00-4D3F-BE9B-6F57DC82BD59}" type="slidenum">
              <a:rPr lang="en-US" smtClean="0"/>
              <a:t>15</a:t>
            </a:fld>
            <a:endParaRPr lang="en-US"/>
          </a:p>
        </p:txBody>
      </p:sp>
      <p:sp>
        <p:nvSpPr>
          <p:cNvPr id="5" name="Header Placeholder 4"/>
          <p:cNvSpPr>
            <a:spLocks noGrp="1"/>
          </p:cNvSpPr>
          <p:nvPr>
            <p:ph type="hdr" sz="quarter" idx="11"/>
          </p:nvPr>
        </p:nvSpPr>
        <p:spPr/>
        <p:txBody>
          <a:bodyPr/>
          <a:lstStyle/>
          <a:p>
            <a:r>
              <a:rPr lang="en-US" smtClean="0"/>
              <a:t>Motivational Interviewing: The Basics (Module 1)</a:t>
            </a:r>
            <a:endParaRPr lang="en-US"/>
          </a:p>
        </p:txBody>
      </p:sp>
    </p:spTree>
    <p:extLst>
      <p:ext uri="{BB962C8B-B14F-4D97-AF65-F5344CB8AC3E}">
        <p14:creationId xmlns:p14="http://schemas.microsoft.com/office/powerpoint/2010/main" val="2486471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dirty="0" smtClean="0"/>
              <a:t>Creating motivation for change usually requires confrontation</a:t>
            </a:r>
            <a:r>
              <a:rPr lang="en-US" altLang="en-US" sz="1400" baseline="0" dirty="0" smtClean="0"/>
              <a:t>. True or false?</a:t>
            </a:r>
          </a:p>
          <a:p>
            <a:endParaRPr lang="en-US" dirty="0"/>
          </a:p>
        </p:txBody>
      </p:sp>
      <p:sp>
        <p:nvSpPr>
          <p:cNvPr id="4" name="Slide Number Placeholder 3"/>
          <p:cNvSpPr>
            <a:spLocks noGrp="1"/>
          </p:cNvSpPr>
          <p:nvPr>
            <p:ph type="sldNum" sz="quarter" idx="10"/>
          </p:nvPr>
        </p:nvSpPr>
        <p:spPr/>
        <p:txBody>
          <a:bodyPr/>
          <a:lstStyle/>
          <a:p>
            <a:fld id="{C3A9B765-6A00-4D3F-BE9B-6F57DC82BD59}" type="slidenum">
              <a:rPr lang="en-US" smtClean="0"/>
              <a:t>16</a:t>
            </a:fld>
            <a:endParaRPr lang="en-US"/>
          </a:p>
        </p:txBody>
      </p:sp>
      <p:sp>
        <p:nvSpPr>
          <p:cNvPr id="5" name="Header Placeholder 4"/>
          <p:cNvSpPr>
            <a:spLocks noGrp="1"/>
          </p:cNvSpPr>
          <p:nvPr>
            <p:ph type="hdr" sz="quarter" idx="11"/>
          </p:nvPr>
        </p:nvSpPr>
        <p:spPr/>
        <p:txBody>
          <a:bodyPr/>
          <a:lstStyle/>
          <a:p>
            <a:r>
              <a:rPr lang="en-US" smtClean="0"/>
              <a:t>Motivational Interviewing: The Basics (Module 1)</a:t>
            </a:r>
            <a:endParaRPr lang="en-US"/>
          </a:p>
        </p:txBody>
      </p:sp>
    </p:spTree>
    <p:extLst>
      <p:ext uri="{BB962C8B-B14F-4D97-AF65-F5344CB8AC3E}">
        <p14:creationId xmlns:p14="http://schemas.microsoft.com/office/powerpoint/2010/main" val="2433670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775" indent="-231775"/>
            <a:r>
              <a:rPr lang="en-US" altLang="en-US" sz="1400" dirty="0" smtClean="0"/>
              <a:t>The answer is “False.”</a:t>
            </a:r>
          </a:p>
          <a:p>
            <a:pPr marL="231775" indent="-231775"/>
            <a:endParaRPr lang="en-US" altLang="en-US" sz="1400" dirty="0" smtClean="0"/>
          </a:p>
          <a:p>
            <a:r>
              <a:rPr lang="en-US" sz="1400" kern="1200" dirty="0" smtClean="0">
                <a:solidFill>
                  <a:schemeClr val="tx1"/>
                </a:solidFill>
                <a:effectLst/>
              </a:rPr>
              <a:t>Confrontation may promote resistance rather than motivation to change. Research suggests that the more frequently clinicians use adversarial confrontational techniques, the less likely clients will change.</a:t>
            </a:r>
            <a:endParaRPr lang="en-US" altLang="en-US" sz="1400" dirty="0" smtClean="0"/>
          </a:p>
          <a:p>
            <a:endParaRPr lang="en-US" sz="1400" dirty="0"/>
          </a:p>
        </p:txBody>
      </p:sp>
      <p:sp>
        <p:nvSpPr>
          <p:cNvPr id="4" name="Slide Number Placeholder 3"/>
          <p:cNvSpPr>
            <a:spLocks noGrp="1"/>
          </p:cNvSpPr>
          <p:nvPr>
            <p:ph type="sldNum" sz="quarter" idx="10"/>
          </p:nvPr>
        </p:nvSpPr>
        <p:spPr/>
        <p:txBody>
          <a:bodyPr/>
          <a:lstStyle/>
          <a:p>
            <a:fld id="{C3A9B765-6A00-4D3F-BE9B-6F57DC82BD59}" type="slidenum">
              <a:rPr lang="en-US" smtClean="0"/>
              <a:t>17</a:t>
            </a:fld>
            <a:endParaRPr lang="en-US"/>
          </a:p>
        </p:txBody>
      </p:sp>
      <p:sp>
        <p:nvSpPr>
          <p:cNvPr id="5" name="Header Placeholder 4"/>
          <p:cNvSpPr>
            <a:spLocks noGrp="1"/>
          </p:cNvSpPr>
          <p:nvPr>
            <p:ph type="hdr" sz="quarter" idx="11"/>
          </p:nvPr>
        </p:nvSpPr>
        <p:spPr/>
        <p:txBody>
          <a:bodyPr/>
          <a:lstStyle/>
          <a:p>
            <a:r>
              <a:rPr lang="en-US" smtClean="0"/>
              <a:t>Motivational Interviewing: The Basics (Module 1)</a:t>
            </a:r>
            <a:endParaRPr lang="en-US"/>
          </a:p>
        </p:txBody>
      </p:sp>
    </p:spTree>
    <p:extLst>
      <p:ext uri="{BB962C8B-B14F-4D97-AF65-F5344CB8AC3E}">
        <p14:creationId xmlns:p14="http://schemas.microsoft.com/office/powerpoint/2010/main" val="3995196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aseline="0" dirty="0" smtClean="0"/>
              <a:t>Denial is not a client problem; it is a skill problem. True or false?</a:t>
            </a:r>
          </a:p>
          <a:p>
            <a:endParaRPr lang="en-US" dirty="0"/>
          </a:p>
        </p:txBody>
      </p:sp>
      <p:sp>
        <p:nvSpPr>
          <p:cNvPr id="4" name="Slide Number Placeholder 3"/>
          <p:cNvSpPr>
            <a:spLocks noGrp="1"/>
          </p:cNvSpPr>
          <p:nvPr>
            <p:ph type="sldNum" sz="quarter" idx="10"/>
          </p:nvPr>
        </p:nvSpPr>
        <p:spPr/>
        <p:txBody>
          <a:bodyPr/>
          <a:lstStyle/>
          <a:p>
            <a:fld id="{C3A9B765-6A00-4D3F-BE9B-6F57DC82BD59}" type="slidenum">
              <a:rPr lang="en-US" smtClean="0"/>
              <a:t>18</a:t>
            </a:fld>
            <a:endParaRPr lang="en-US"/>
          </a:p>
        </p:txBody>
      </p:sp>
      <p:sp>
        <p:nvSpPr>
          <p:cNvPr id="5" name="Header Placeholder 4"/>
          <p:cNvSpPr>
            <a:spLocks noGrp="1"/>
          </p:cNvSpPr>
          <p:nvPr>
            <p:ph type="hdr" sz="quarter" idx="11"/>
          </p:nvPr>
        </p:nvSpPr>
        <p:spPr/>
        <p:txBody>
          <a:bodyPr/>
          <a:lstStyle/>
          <a:p>
            <a:r>
              <a:rPr lang="en-US" smtClean="0"/>
              <a:t>Motivational Interviewing: The Basics (Module 1)</a:t>
            </a:r>
            <a:endParaRPr lang="en-US"/>
          </a:p>
        </p:txBody>
      </p:sp>
    </p:spTree>
    <p:extLst>
      <p:ext uri="{BB962C8B-B14F-4D97-AF65-F5344CB8AC3E}">
        <p14:creationId xmlns:p14="http://schemas.microsoft.com/office/powerpoint/2010/main" val="3434984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775" indent="-231775"/>
            <a:r>
              <a:rPr lang="en-US" altLang="en-US" sz="1400" dirty="0" smtClean="0"/>
              <a:t>The answer is “True.”</a:t>
            </a:r>
          </a:p>
          <a:p>
            <a:pPr marL="231775" indent="-231775"/>
            <a:endParaRPr lang="en-US" altLang="en-US" sz="1400" dirty="0" smtClean="0"/>
          </a:p>
          <a:p>
            <a:r>
              <a:rPr lang="en-US" sz="1400" kern="1200" dirty="0" smtClean="0">
                <a:solidFill>
                  <a:schemeClr val="tx1"/>
                </a:solidFill>
                <a:effectLst/>
              </a:rPr>
              <a:t>Motivational interviewing</a:t>
            </a:r>
            <a:r>
              <a:rPr lang="en-US" sz="1400" kern="1200" baseline="0" dirty="0" smtClean="0">
                <a:solidFill>
                  <a:schemeClr val="tx1"/>
                </a:solidFill>
                <a:effectLst/>
              </a:rPr>
              <a:t> </a:t>
            </a:r>
            <a:r>
              <a:rPr lang="en-US" sz="1400" kern="1200" dirty="0" smtClean="0">
                <a:solidFill>
                  <a:schemeClr val="tx1"/>
                </a:solidFill>
                <a:effectLst/>
              </a:rPr>
              <a:t>views denial and resistance as behaviors evoked by environmental conditions, not</a:t>
            </a:r>
            <a:r>
              <a:rPr lang="en-US" sz="1400" kern="1200" baseline="0" dirty="0" smtClean="0">
                <a:solidFill>
                  <a:schemeClr val="tx1"/>
                </a:solidFill>
                <a:effectLst/>
              </a:rPr>
              <a:t> a</a:t>
            </a:r>
            <a:r>
              <a:rPr lang="en-US" sz="1400" kern="1200" dirty="0" smtClean="0">
                <a:solidFill>
                  <a:schemeClr val="tx1"/>
                </a:solidFill>
                <a:effectLst/>
              </a:rPr>
              <a:t> trait or characteristic of the</a:t>
            </a:r>
            <a:r>
              <a:rPr lang="en-US" sz="1400" kern="1200" baseline="0" dirty="0" smtClean="0">
                <a:solidFill>
                  <a:schemeClr val="tx1"/>
                </a:solidFill>
                <a:effectLst/>
              </a:rPr>
              <a:t> person</a:t>
            </a:r>
            <a:r>
              <a:rPr lang="en-US" sz="1400" kern="1200" dirty="0" smtClean="0">
                <a:solidFill>
                  <a:schemeClr val="tx1"/>
                </a:solidFill>
                <a:effectLst/>
              </a:rPr>
              <a:t>. A direct comparison of clinician styles suggested that a confrontational and directive approach may precipitate more immediate client resistance and ultimately poorer outcomes than a client-centered, supportive, and empathic style that uses reflective listening and gentle persuasion. </a:t>
            </a:r>
            <a:endParaRPr lang="en-US" altLang="en-US" sz="1400" dirty="0" smtClean="0"/>
          </a:p>
          <a:p>
            <a:endParaRPr lang="en-US" dirty="0"/>
          </a:p>
        </p:txBody>
      </p:sp>
      <p:sp>
        <p:nvSpPr>
          <p:cNvPr id="4" name="Slide Number Placeholder 3"/>
          <p:cNvSpPr>
            <a:spLocks noGrp="1"/>
          </p:cNvSpPr>
          <p:nvPr>
            <p:ph type="sldNum" sz="quarter" idx="10"/>
          </p:nvPr>
        </p:nvSpPr>
        <p:spPr/>
        <p:txBody>
          <a:bodyPr/>
          <a:lstStyle/>
          <a:p>
            <a:fld id="{C3A9B765-6A00-4D3F-BE9B-6F57DC82BD59}" type="slidenum">
              <a:rPr lang="en-US" smtClean="0"/>
              <a:t>19</a:t>
            </a:fld>
            <a:endParaRPr lang="en-US"/>
          </a:p>
        </p:txBody>
      </p:sp>
      <p:sp>
        <p:nvSpPr>
          <p:cNvPr id="5" name="Header Placeholder 4"/>
          <p:cNvSpPr>
            <a:spLocks noGrp="1"/>
          </p:cNvSpPr>
          <p:nvPr>
            <p:ph type="hdr" sz="quarter" idx="11"/>
          </p:nvPr>
        </p:nvSpPr>
        <p:spPr/>
        <p:txBody>
          <a:bodyPr/>
          <a:lstStyle/>
          <a:p>
            <a:r>
              <a:rPr lang="en-US" smtClean="0"/>
              <a:t>Motivational Interviewing: The Basics (Module 1)</a:t>
            </a:r>
            <a:endParaRPr lang="en-US"/>
          </a:p>
        </p:txBody>
      </p:sp>
    </p:spTree>
    <p:extLst>
      <p:ext uri="{BB962C8B-B14F-4D97-AF65-F5344CB8AC3E}">
        <p14:creationId xmlns:p14="http://schemas.microsoft.com/office/powerpoint/2010/main" val="3318177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dirty="0" smtClean="0"/>
              <a:t>An important starting point is to</a:t>
            </a:r>
            <a:r>
              <a:rPr lang="en-US" altLang="en-US" sz="1400" baseline="0" dirty="0" smtClean="0"/>
              <a:t> t</a:t>
            </a:r>
            <a:r>
              <a:rPr lang="en-US" altLang="en-US" sz="1400" dirty="0" smtClean="0"/>
              <a:t>hink about why, as health care providers, we are </a:t>
            </a:r>
            <a:r>
              <a:rPr lang="en-US" altLang="en-US" sz="1400" baseline="0" dirty="0" smtClean="0"/>
              <a:t>interested in clients’ motivation for behavior change. Think about words like “resistive” or “non-adherent,” or perhaps the description of clients as having “multiple self-care deficits.” We too often label our clients instead of asking ourselves “Why?” or “Why not?” And all of our “telling the person” how to improve doesn’t change them, does it? So thinking about </a:t>
            </a:r>
            <a:r>
              <a:rPr lang="en-US" altLang="en-US" sz="1400" u="sng" baseline="0" dirty="0" smtClean="0"/>
              <a:t>their</a:t>
            </a:r>
            <a:r>
              <a:rPr lang="en-US" altLang="en-US" sz="1400" u="none" baseline="0" dirty="0" smtClean="0"/>
              <a:t> motivation</a:t>
            </a:r>
            <a:r>
              <a:rPr lang="en-US" altLang="en-US" sz="1400" baseline="0" dirty="0" smtClean="0"/>
              <a:t> is critical.</a:t>
            </a:r>
            <a:endParaRPr lang="en-US" altLang="en-US" sz="1400" dirty="0" smtClean="0"/>
          </a:p>
          <a:p>
            <a:endParaRPr lang="en-US" sz="1400" dirty="0"/>
          </a:p>
        </p:txBody>
      </p:sp>
      <p:sp>
        <p:nvSpPr>
          <p:cNvPr id="4" name="Slide Number Placeholder 3"/>
          <p:cNvSpPr>
            <a:spLocks noGrp="1"/>
          </p:cNvSpPr>
          <p:nvPr>
            <p:ph type="sldNum" sz="quarter" idx="10"/>
          </p:nvPr>
        </p:nvSpPr>
        <p:spPr/>
        <p:txBody>
          <a:bodyPr/>
          <a:lstStyle/>
          <a:p>
            <a:fld id="{C3A9B765-6A00-4D3F-BE9B-6F57DC82BD59}" type="slidenum">
              <a:rPr lang="en-US" smtClean="0"/>
              <a:t>2</a:t>
            </a:fld>
            <a:endParaRPr lang="en-US"/>
          </a:p>
        </p:txBody>
      </p:sp>
      <p:sp>
        <p:nvSpPr>
          <p:cNvPr id="5" name="Header Placeholder 4"/>
          <p:cNvSpPr>
            <a:spLocks noGrp="1"/>
          </p:cNvSpPr>
          <p:nvPr>
            <p:ph type="hdr" sz="quarter" idx="11"/>
          </p:nvPr>
        </p:nvSpPr>
        <p:spPr/>
        <p:txBody>
          <a:bodyPr/>
          <a:lstStyle/>
          <a:p>
            <a:r>
              <a:rPr lang="en-US" smtClean="0"/>
              <a:t>Motivational Interviewing: The Basics (Module 1)</a:t>
            </a:r>
            <a:endParaRPr lang="en-US"/>
          </a:p>
        </p:txBody>
      </p:sp>
    </p:spTree>
    <p:extLst>
      <p:ext uri="{BB962C8B-B14F-4D97-AF65-F5344CB8AC3E}">
        <p14:creationId xmlns:p14="http://schemas.microsoft.com/office/powerpoint/2010/main" val="1077551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0" dirty="0" smtClean="0"/>
              <a:t>Before</a:t>
            </a:r>
            <a:r>
              <a:rPr lang="en-US" altLang="en-US" sz="1400" b="0" baseline="0" dirty="0" smtClean="0"/>
              <a:t> we move ahead, I’d like you to pause and list at least 3 reasons you think people change;</a:t>
            </a:r>
            <a:r>
              <a:rPr lang="en-US" altLang="en-US" sz="1400" b="0" dirty="0" smtClean="0"/>
              <a:t> </a:t>
            </a:r>
            <a:r>
              <a:rPr lang="en-US" altLang="en-US" sz="1400" b="0" baseline="0" dirty="0" smtClean="0"/>
              <a:t>more is better. Write them down now. </a:t>
            </a:r>
            <a:endParaRPr lang="en-US" altLang="en-US" sz="1400" b="0" dirty="0" smtClean="0"/>
          </a:p>
          <a:p>
            <a:endParaRPr lang="en-US" dirty="0"/>
          </a:p>
        </p:txBody>
      </p:sp>
      <p:sp>
        <p:nvSpPr>
          <p:cNvPr id="4" name="Slide Number Placeholder 3"/>
          <p:cNvSpPr>
            <a:spLocks noGrp="1"/>
          </p:cNvSpPr>
          <p:nvPr>
            <p:ph type="sldNum" sz="quarter" idx="10"/>
          </p:nvPr>
        </p:nvSpPr>
        <p:spPr/>
        <p:txBody>
          <a:bodyPr/>
          <a:lstStyle/>
          <a:p>
            <a:fld id="{C3A9B765-6A00-4D3F-BE9B-6F57DC82BD59}" type="slidenum">
              <a:rPr lang="en-US" smtClean="0"/>
              <a:t>20</a:t>
            </a:fld>
            <a:endParaRPr lang="en-US"/>
          </a:p>
        </p:txBody>
      </p:sp>
      <p:sp>
        <p:nvSpPr>
          <p:cNvPr id="5" name="Header Placeholder 4"/>
          <p:cNvSpPr>
            <a:spLocks noGrp="1"/>
          </p:cNvSpPr>
          <p:nvPr>
            <p:ph type="hdr" sz="quarter" idx="11"/>
          </p:nvPr>
        </p:nvSpPr>
        <p:spPr/>
        <p:txBody>
          <a:bodyPr/>
          <a:lstStyle/>
          <a:p>
            <a:r>
              <a:rPr lang="en-US" smtClean="0"/>
              <a:t>Motivational Interviewing: The Basics (Module 1)</a:t>
            </a:r>
            <a:endParaRPr lang="en-US"/>
          </a:p>
        </p:txBody>
      </p:sp>
    </p:spTree>
    <p:extLst>
      <p:ext uri="{BB962C8B-B14F-4D97-AF65-F5344CB8AC3E}">
        <p14:creationId xmlns:p14="http://schemas.microsoft.com/office/powerpoint/2010/main" val="3587732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dirty="0" smtClean="0"/>
              <a:t>Now think about reasons people</a:t>
            </a:r>
            <a:r>
              <a:rPr lang="en-US" altLang="en-US" sz="1400" baseline="0" dirty="0" smtClean="0"/>
              <a:t> </a:t>
            </a:r>
            <a:r>
              <a:rPr lang="en-US" altLang="en-US" sz="1400" u="sng" baseline="0" dirty="0" smtClean="0"/>
              <a:t>don’t</a:t>
            </a:r>
            <a:r>
              <a:rPr lang="en-US" altLang="en-US" sz="1400" baseline="0" dirty="0" smtClean="0"/>
              <a:t> change. Again, I’d like at least 3 ideas.</a:t>
            </a:r>
          </a:p>
          <a:p>
            <a:endParaRPr lang="en-US" dirty="0"/>
          </a:p>
        </p:txBody>
      </p:sp>
      <p:sp>
        <p:nvSpPr>
          <p:cNvPr id="4" name="Slide Number Placeholder 3"/>
          <p:cNvSpPr>
            <a:spLocks noGrp="1"/>
          </p:cNvSpPr>
          <p:nvPr>
            <p:ph type="sldNum" sz="quarter" idx="10"/>
          </p:nvPr>
        </p:nvSpPr>
        <p:spPr/>
        <p:txBody>
          <a:bodyPr/>
          <a:lstStyle/>
          <a:p>
            <a:fld id="{C3A9B765-6A00-4D3F-BE9B-6F57DC82BD59}" type="slidenum">
              <a:rPr lang="en-US" smtClean="0"/>
              <a:t>21</a:t>
            </a:fld>
            <a:endParaRPr lang="en-US"/>
          </a:p>
        </p:txBody>
      </p:sp>
      <p:sp>
        <p:nvSpPr>
          <p:cNvPr id="5" name="Header Placeholder 4"/>
          <p:cNvSpPr>
            <a:spLocks noGrp="1"/>
          </p:cNvSpPr>
          <p:nvPr>
            <p:ph type="hdr" sz="quarter" idx="11"/>
          </p:nvPr>
        </p:nvSpPr>
        <p:spPr/>
        <p:txBody>
          <a:bodyPr/>
          <a:lstStyle/>
          <a:p>
            <a:r>
              <a:rPr lang="en-US" smtClean="0"/>
              <a:t>Motivational Interviewing: The Basics (Module 1)</a:t>
            </a:r>
            <a:endParaRPr lang="en-US"/>
          </a:p>
        </p:txBody>
      </p:sp>
    </p:spTree>
    <p:extLst>
      <p:ext uri="{BB962C8B-B14F-4D97-AF65-F5344CB8AC3E}">
        <p14:creationId xmlns:p14="http://schemas.microsoft.com/office/powerpoint/2010/main" val="4770423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dirty="0" smtClean="0">
                <a:solidFill>
                  <a:srgbClr val="000000"/>
                </a:solidFill>
                <a:ea typeface="Calibri" panose="020F0502020204030204" pitchFamily="34" charset="0"/>
                <a:cs typeface="Calibri" panose="020F0502020204030204" pitchFamily="34" charset="0"/>
              </a:rPr>
              <a:t>Now we’re going</a:t>
            </a:r>
            <a:r>
              <a:rPr lang="en-US" altLang="en-US" sz="1400" baseline="0" dirty="0" smtClean="0">
                <a:solidFill>
                  <a:srgbClr val="000000"/>
                </a:solidFill>
                <a:ea typeface="Calibri" panose="020F0502020204030204" pitchFamily="34" charset="0"/>
                <a:cs typeface="Calibri" panose="020F0502020204030204" pitchFamily="34" charset="0"/>
              </a:rPr>
              <a:t> to move ahead and think about what motivational interviewing is – and importantly, how it often is different from common approaches in client care. </a:t>
            </a:r>
            <a:endParaRPr lang="en-US" altLang="en-US" sz="1400" dirty="0" smtClean="0">
              <a:solidFill>
                <a:srgbClr val="000000"/>
              </a:solidFill>
              <a:ea typeface="Calibri" panose="020F0502020204030204" pitchFamily="34" charset="0"/>
              <a:cs typeface="Calibri" panose="020F0502020204030204" pitchFamily="34" charset="0"/>
            </a:endParaRPr>
          </a:p>
          <a:p>
            <a:endParaRPr lang="en-US" sz="1400" dirty="0"/>
          </a:p>
        </p:txBody>
      </p:sp>
      <p:sp>
        <p:nvSpPr>
          <p:cNvPr id="4" name="Slide Number Placeholder 3"/>
          <p:cNvSpPr>
            <a:spLocks noGrp="1"/>
          </p:cNvSpPr>
          <p:nvPr>
            <p:ph type="sldNum" sz="quarter" idx="10"/>
          </p:nvPr>
        </p:nvSpPr>
        <p:spPr/>
        <p:txBody>
          <a:bodyPr/>
          <a:lstStyle/>
          <a:p>
            <a:fld id="{C3A9B765-6A00-4D3F-BE9B-6F57DC82BD59}" type="slidenum">
              <a:rPr lang="en-US" smtClean="0"/>
              <a:t>22</a:t>
            </a:fld>
            <a:endParaRPr lang="en-US"/>
          </a:p>
        </p:txBody>
      </p:sp>
      <p:sp>
        <p:nvSpPr>
          <p:cNvPr id="5" name="Header Placeholder 4"/>
          <p:cNvSpPr>
            <a:spLocks noGrp="1"/>
          </p:cNvSpPr>
          <p:nvPr>
            <p:ph type="hdr" sz="quarter" idx="11"/>
          </p:nvPr>
        </p:nvSpPr>
        <p:spPr/>
        <p:txBody>
          <a:bodyPr/>
          <a:lstStyle/>
          <a:p>
            <a:r>
              <a:rPr lang="en-US" smtClean="0"/>
              <a:t>Motivational Interviewing: The Basics (Module 1)</a:t>
            </a:r>
            <a:endParaRPr lang="en-US"/>
          </a:p>
        </p:txBody>
      </p:sp>
    </p:spTree>
    <p:extLst>
      <p:ext uri="{BB962C8B-B14F-4D97-AF65-F5344CB8AC3E}">
        <p14:creationId xmlns:p14="http://schemas.microsoft.com/office/powerpoint/2010/main" val="2919677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400" dirty="0" smtClean="0"/>
              <a:t>According </a:t>
            </a:r>
            <a:r>
              <a:rPr lang="en-US" sz="1400" kern="1200" dirty="0" smtClean="0">
                <a:solidFill>
                  <a:schemeClr val="tx1"/>
                </a:solidFill>
                <a:effectLst/>
              </a:rPr>
              <a:t>to Miller and </a:t>
            </a:r>
            <a:r>
              <a:rPr lang="en-US" sz="1400" kern="1200" dirty="0" err="1" smtClean="0">
                <a:solidFill>
                  <a:schemeClr val="tx1"/>
                </a:solidFill>
                <a:effectLst/>
              </a:rPr>
              <a:t>Rollnick</a:t>
            </a:r>
            <a:r>
              <a:rPr lang="en-US" sz="1400" kern="1200" dirty="0" smtClean="0">
                <a:solidFill>
                  <a:schemeClr val="tx1"/>
                </a:solidFill>
                <a:effectLst/>
              </a:rPr>
              <a:t>, motivational interviewing is a client-centered, directive method for enhancing intrinsic motivation to change by exploring and resolving ambivalence.</a:t>
            </a:r>
          </a:p>
          <a:p>
            <a:pPr eaLnBrk="1" hangingPunct="1">
              <a:spcBef>
                <a:spcPct val="0"/>
              </a:spcBef>
            </a:pPr>
            <a:endParaRPr lang="en-US" altLang="en-US" sz="1400" kern="1200" dirty="0" smtClean="0">
              <a:solidFill>
                <a:schemeClr val="tx1"/>
              </a:solidFill>
              <a:effectLst/>
            </a:endParaRPr>
          </a:p>
          <a:p>
            <a:pPr eaLnBrk="1" hangingPunct="1">
              <a:spcBef>
                <a:spcPct val="0"/>
              </a:spcBef>
            </a:pPr>
            <a:r>
              <a:rPr lang="en-US" altLang="en-US" sz="1400" kern="1200" dirty="0" smtClean="0">
                <a:solidFill>
                  <a:schemeClr val="tx1"/>
                </a:solidFill>
                <a:effectLst/>
              </a:rPr>
              <a:t>In this educational program, “client” refers to the individual we’re working with as well as their family and</a:t>
            </a:r>
            <a:r>
              <a:rPr lang="en-US" altLang="en-US" sz="1400" kern="1200" baseline="0" dirty="0" smtClean="0">
                <a:solidFill>
                  <a:schemeClr val="tx1"/>
                </a:solidFill>
                <a:effectLst/>
              </a:rPr>
              <a:t> other support systems that may also be important to consider in our discussions.</a:t>
            </a:r>
            <a:endParaRPr lang="en-US" altLang="en-US" sz="1400" dirty="0" smtClean="0"/>
          </a:p>
          <a:p>
            <a:endParaRPr lang="en-US" dirty="0"/>
          </a:p>
        </p:txBody>
      </p:sp>
      <p:sp>
        <p:nvSpPr>
          <p:cNvPr id="4" name="Slide Number Placeholder 3"/>
          <p:cNvSpPr>
            <a:spLocks noGrp="1"/>
          </p:cNvSpPr>
          <p:nvPr>
            <p:ph type="sldNum" sz="quarter" idx="10"/>
          </p:nvPr>
        </p:nvSpPr>
        <p:spPr/>
        <p:txBody>
          <a:bodyPr/>
          <a:lstStyle/>
          <a:p>
            <a:fld id="{C3A9B765-6A00-4D3F-BE9B-6F57DC82BD59}" type="slidenum">
              <a:rPr lang="en-US" smtClean="0"/>
              <a:t>23</a:t>
            </a:fld>
            <a:endParaRPr lang="en-US"/>
          </a:p>
        </p:txBody>
      </p:sp>
      <p:sp>
        <p:nvSpPr>
          <p:cNvPr id="5" name="Header Placeholder 4"/>
          <p:cNvSpPr>
            <a:spLocks noGrp="1"/>
          </p:cNvSpPr>
          <p:nvPr>
            <p:ph type="hdr" sz="quarter" idx="11"/>
          </p:nvPr>
        </p:nvSpPr>
        <p:spPr/>
        <p:txBody>
          <a:bodyPr/>
          <a:lstStyle/>
          <a:p>
            <a:r>
              <a:rPr lang="en-US" smtClean="0"/>
              <a:t>Motivational Interviewing: The Basics (Module 1)</a:t>
            </a:r>
            <a:endParaRPr lang="en-US"/>
          </a:p>
        </p:txBody>
      </p:sp>
    </p:spTree>
    <p:extLst>
      <p:ext uri="{BB962C8B-B14F-4D97-AF65-F5344CB8AC3E}">
        <p14:creationId xmlns:p14="http://schemas.microsoft.com/office/powerpoint/2010/main" val="557073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dirty="0" smtClean="0"/>
              <a:t>These are the main tasks of MI. </a:t>
            </a:r>
          </a:p>
          <a:p>
            <a:endParaRPr lang="en-US" sz="1400" dirty="0"/>
          </a:p>
        </p:txBody>
      </p:sp>
      <p:sp>
        <p:nvSpPr>
          <p:cNvPr id="4" name="Slide Number Placeholder 3"/>
          <p:cNvSpPr>
            <a:spLocks noGrp="1"/>
          </p:cNvSpPr>
          <p:nvPr>
            <p:ph type="sldNum" sz="quarter" idx="10"/>
          </p:nvPr>
        </p:nvSpPr>
        <p:spPr/>
        <p:txBody>
          <a:bodyPr/>
          <a:lstStyle/>
          <a:p>
            <a:fld id="{C3A9B765-6A00-4D3F-BE9B-6F57DC82BD59}" type="slidenum">
              <a:rPr lang="en-US" smtClean="0"/>
              <a:t>24</a:t>
            </a:fld>
            <a:endParaRPr lang="en-US"/>
          </a:p>
        </p:txBody>
      </p:sp>
      <p:sp>
        <p:nvSpPr>
          <p:cNvPr id="5" name="Header Placeholder 4"/>
          <p:cNvSpPr>
            <a:spLocks noGrp="1"/>
          </p:cNvSpPr>
          <p:nvPr>
            <p:ph type="hdr" sz="quarter" idx="11"/>
          </p:nvPr>
        </p:nvSpPr>
        <p:spPr/>
        <p:txBody>
          <a:bodyPr/>
          <a:lstStyle/>
          <a:p>
            <a:r>
              <a:rPr lang="en-US" smtClean="0"/>
              <a:t>Motivational Interviewing: The Basics (Module 1)</a:t>
            </a:r>
            <a:endParaRPr lang="en-US"/>
          </a:p>
        </p:txBody>
      </p:sp>
    </p:spTree>
    <p:extLst>
      <p:ext uri="{BB962C8B-B14F-4D97-AF65-F5344CB8AC3E}">
        <p14:creationId xmlns:p14="http://schemas.microsoft.com/office/powerpoint/2010/main" val="23100493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dirty="0" smtClean="0"/>
              <a:t>Now let’s look at the spirit of motivational interviewing.</a:t>
            </a:r>
          </a:p>
          <a:p>
            <a:endParaRPr lang="en-US" sz="1400" dirty="0"/>
          </a:p>
        </p:txBody>
      </p:sp>
      <p:sp>
        <p:nvSpPr>
          <p:cNvPr id="4" name="Slide Number Placeholder 3"/>
          <p:cNvSpPr>
            <a:spLocks noGrp="1"/>
          </p:cNvSpPr>
          <p:nvPr>
            <p:ph type="sldNum" sz="quarter" idx="10"/>
          </p:nvPr>
        </p:nvSpPr>
        <p:spPr/>
        <p:txBody>
          <a:bodyPr/>
          <a:lstStyle/>
          <a:p>
            <a:fld id="{C3A9B765-6A00-4D3F-BE9B-6F57DC82BD59}" type="slidenum">
              <a:rPr lang="en-US" smtClean="0"/>
              <a:t>25</a:t>
            </a:fld>
            <a:endParaRPr lang="en-US"/>
          </a:p>
        </p:txBody>
      </p:sp>
      <p:sp>
        <p:nvSpPr>
          <p:cNvPr id="5" name="Header Placeholder 4"/>
          <p:cNvSpPr>
            <a:spLocks noGrp="1"/>
          </p:cNvSpPr>
          <p:nvPr>
            <p:ph type="hdr" sz="quarter" idx="11"/>
          </p:nvPr>
        </p:nvSpPr>
        <p:spPr/>
        <p:txBody>
          <a:bodyPr/>
          <a:lstStyle/>
          <a:p>
            <a:r>
              <a:rPr lang="en-US" smtClean="0"/>
              <a:t>Motivational Interviewing: The Basics (Module 1)</a:t>
            </a:r>
            <a:endParaRPr lang="en-US"/>
          </a:p>
        </p:txBody>
      </p:sp>
    </p:spTree>
    <p:extLst>
      <p:ext uri="{BB962C8B-B14F-4D97-AF65-F5344CB8AC3E}">
        <p14:creationId xmlns:p14="http://schemas.microsoft.com/office/powerpoint/2010/main" val="9470465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dirty="0" smtClean="0"/>
              <a:t>This</a:t>
            </a:r>
            <a:r>
              <a:rPr lang="en-US" altLang="en-US" sz="1400" baseline="0" dirty="0" smtClean="0"/>
              <a:t> quote really underscores the “spirit” of motivational interviewing. The aim is to help your </a:t>
            </a:r>
            <a:r>
              <a:rPr lang="en-US" sz="1400" kern="1200" dirty="0" smtClean="0">
                <a:solidFill>
                  <a:schemeClr val="tx1"/>
                </a:solidFill>
                <a:effectLst/>
              </a:rPr>
              <a:t>clients find their own compelling reasons for change. Like Pascal says, my personal</a:t>
            </a:r>
            <a:r>
              <a:rPr lang="en-US" sz="1400" kern="1200" baseline="0" dirty="0" smtClean="0">
                <a:solidFill>
                  <a:schemeClr val="tx1"/>
                </a:solidFill>
                <a:effectLst/>
              </a:rPr>
              <a:t> reasons are far more motivating that what others “tell me” I should care about.</a:t>
            </a:r>
            <a:endParaRPr lang="en-US" altLang="en-US" sz="1400" dirty="0" smtClean="0"/>
          </a:p>
          <a:p>
            <a:endParaRPr lang="en-US" dirty="0"/>
          </a:p>
        </p:txBody>
      </p:sp>
      <p:sp>
        <p:nvSpPr>
          <p:cNvPr id="4" name="Slide Number Placeholder 3"/>
          <p:cNvSpPr>
            <a:spLocks noGrp="1"/>
          </p:cNvSpPr>
          <p:nvPr>
            <p:ph type="sldNum" sz="quarter" idx="10"/>
          </p:nvPr>
        </p:nvSpPr>
        <p:spPr/>
        <p:txBody>
          <a:bodyPr/>
          <a:lstStyle/>
          <a:p>
            <a:fld id="{C3A9B765-6A00-4D3F-BE9B-6F57DC82BD59}" type="slidenum">
              <a:rPr lang="en-US" smtClean="0"/>
              <a:t>26</a:t>
            </a:fld>
            <a:endParaRPr lang="en-US"/>
          </a:p>
        </p:txBody>
      </p:sp>
      <p:sp>
        <p:nvSpPr>
          <p:cNvPr id="5" name="Header Placeholder 4"/>
          <p:cNvSpPr>
            <a:spLocks noGrp="1"/>
          </p:cNvSpPr>
          <p:nvPr>
            <p:ph type="hdr" sz="quarter" idx="11"/>
          </p:nvPr>
        </p:nvSpPr>
        <p:spPr/>
        <p:txBody>
          <a:bodyPr/>
          <a:lstStyle/>
          <a:p>
            <a:r>
              <a:rPr lang="en-US" smtClean="0"/>
              <a:t>Motivational Interviewing: The Basics (Module 1)</a:t>
            </a:r>
            <a:endParaRPr lang="en-US"/>
          </a:p>
        </p:txBody>
      </p:sp>
    </p:spTree>
    <p:extLst>
      <p:ext uri="{BB962C8B-B14F-4D97-AF65-F5344CB8AC3E}">
        <p14:creationId xmlns:p14="http://schemas.microsoft.com/office/powerpoint/2010/main" val="16110315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MI assumes that ambivalence or competing priorities are the principal obstacles to be overcome in triggering change. Once that has been accomplished, there may be a need for further interventions, such as planning and skill training. The specific strategies of MI are designed to elicit, clarify, and resolve ambivalence in a client-centered and respectful counseling atmosphere. </a:t>
            </a:r>
          </a:p>
          <a:p>
            <a:endParaRPr lang="en-US" dirty="0"/>
          </a:p>
        </p:txBody>
      </p:sp>
      <p:sp>
        <p:nvSpPr>
          <p:cNvPr id="4" name="Slide Number Placeholder 3"/>
          <p:cNvSpPr>
            <a:spLocks noGrp="1"/>
          </p:cNvSpPr>
          <p:nvPr>
            <p:ph type="sldNum" sz="quarter" idx="10"/>
          </p:nvPr>
        </p:nvSpPr>
        <p:spPr/>
        <p:txBody>
          <a:bodyPr/>
          <a:lstStyle/>
          <a:p>
            <a:fld id="{C3A9B765-6A00-4D3F-BE9B-6F57DC82BD59}" type="slidenum">
              <a:rPr lang="en-US" smtClean="0"/>
              <a:t>27</a:t>
            </a:fld>
            <a:endParaRPr lang="en-US"/>
          </a:p>
        </p:txBody>
      </p:sp>
      <p:sp>
        <p:nvSpPr>
          <p:cNvPr id="5" name="Header Placeholder 4"/>
          <p:cNvSpPr>
            <a:spLocks noGrp="1"/>
          </p:cNvSpPr>
          <p:nvPr>
            <p:ph type="hdr" sz="quarter" idx="11"/>
          </p:nvPr>
        </p:nvSpPr>
        <p:spPr/>
        <p:txBody>
          <a:bodyPr/>
          <a:lstStyle/>
          <a:p>
            <a:r>
              <a:rPr lang="en-US" smtClean="0"/>
              <a:t>Motivational Interviewing: The Basics (Module 1)</a:t>
            </a:r>
            <a:endParaRPr lang="en-US"/>
          </a:p>
        </p:txBody>
      </p:sp>
    </p:spTree>
    <p:extLst>
      <p:ext uri="{BB962C8B-B14F-4D97-AF65-F5344CB8AC3E}">
        <p14:creationId xmlns:p14="http://schemas.microsoft.com/office/powerpoint/2010/main" val="15277396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48810"/>
          </a:xfrm>
        </p:spPr>
        <p:txBody>
          <a:bodyPr/>
          <a:lstStyle/>
          <a:p>
            <a:r>
              <a:rPr lang="en-US" sz="1400" kern="1200" dirty="0" smtClean="0">
                <a:solidFill>
                  <a:schemeClr val="tx1"/>
                </a:solidFill>
                <a:effectLst/>
              </a:rPr>
              <a:t>MI is a collaboration between client and clinician, not an authoritarian positioning. Confrontation puts a client on the defense. It forces a “reality” that the person doesn’t either</a:t>
            </a:r>
            <a:r>
              <a:rPr lang="en-US" sz="1400" kern="1200" baseline="0" dirty="0" smtClean="0">
                <a:solidFill>
                  <a:schemeClr val="tx1"/>
                </a:solidFill>
                <a:effectLst/>
              </a:rPr>
              <a:t> </a:t>
            </a:r>
            <a:r>
              <a:rPr lang="en-US" sz="1400" kern="1200" dirty="0" smtClean="0">
                <a:solidFill>
                  <a:schemeClr val="tx1"/>
                </a:solidFill>
                <a:effectLst/>
              </a:rPr>
              <a:t>see or admit to.</a:t>
            </a:r>
          </a:p>
          <a:p>
            <a:r>
              <a:rPr lang="en-US" sz="1400" kern="1200" dirty="0" smtClean="0">
                <a:solidFill>
                  <a:schemeClr val="tx1"/>
                </a:solidFill>
                <a:effectLst/>
              </a:rPr>
              <a:t> </a:t>
            </a:r>
          </a:p>
          <a:p>
            <a:r>
              <a:rPr lang="en-US" sz="1400" kern="1200" dirty="0" smtClean="0">
                <a:solidFill>
                  <a:schemeClr val="tx1"/>
                </a:solidFill>
                <a:effectLst/>
              </a:rPr>
              <a:t>It’s the client's task, not the clinician’s, to articulate and resolve ambivalence. Ambivalence takes the form of a conflict between two courses of action, each of which has perceived benefits and costs. Many clients have never had the opportunity to express the often confusing, contradictory, and uniquely personal elements of this conflict. An example of this would be, “If I stop smoking, I will feel better about myself, but I may also put on weight, which will make me feel unhappy and unattractive.”</a:t>
            </a:r>
          </a:p>
          <a:p>
            <a:r>
              <a:rPr lang="en-US" sz="1400" kern="1200" dirty="0" smtClean="0">
                <a:solidFill>
                  <a:schemeClr val="tx1"/>
                </a:solidFill>
                <a:effectLst/>
              </a:rPr>
              <a:t> </a:t>
            </a:r>
          </a:p>
          <a:p>
            <a:r>
              <a:rPr lang="en-US" sz="1400" kern="1200" dirty="0" smtClean="0">
                <a:solidFill>
                  <a:schemeClr val="tx1"/>
                </a:solidFill>
                <a:effectLst/>
              </a:rPr>
              <a:t>It is the task of the clinician to build a therapeutic relationship that is more like a partnership. By honoring the client’s experiences, perceptions, and input, an atmosphere conducive to change is created. The clinician’s task is to facilitate expression of both sides of the ambivalence impasse and guide the client toward an acceptable resolution that triggers change. The clinician is directive in helping the client to examine and resolve ambivalence. </a:t>
            </a:r>
            <a:endParaRPr lang="en-US" altLang="en-US" sz="1400" dirty="0" smtClean="0"/>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C3A9B765-6A00-4D3F-BE9B-6F57DC82BD59}" type="slidenum">
              <a:rPr lang="en-US" smtClean="0"/>
              <a:t>28</a:t>
            </a:fld>
            <a:endParaRPr lang="en-US"/>
          </a:p>
        </p:txBody>
      </p:sp>
      <p:sp>
        <p:nvSpPr>
          <p:cNvPr id="5" name="Header Placeholder 4"/>
          <p:cNvSpPr>
            <a:spLocks noGrp="1"/>
          </p:cNvSpPr>
          <p:nvPr>
            <p:ph type="hdr" sz="quarter" idx="11"/>
          </p:nvPr>
        </p:nvSpPr>
        <p:spPr/>
        <p:txBody>
          <a:bodyPr/>
          <a:lstStyle/>
          <a:p>
            <a:r>
              <a:rPr lang="en-US" smtClean="0"/>
              <a:t>Motivational Interviewing: The Basics (Module 1)</a:t>
            </a:r>
            <a:endParaRPr lang="en-US"/>
          </a:p>
        </p:txBody>
      </p:sp>
    </p:spTree>
    <p:extLst>
      <p:ext uri="{BB962C8B-B14F-4D97-AF65-F5344CB8AC3E}">
        <p14:creationId xmlns:p14="http://schemas.microsoft.com/office/powerpoint/2010/main" val="24855581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rPr>
              <a:t>In MI, the resources and motivation for change are presumed to reside within the person. It is the clinician’s job to evoke and bring forth the person’s inner motivation to stimulate behavioral change. This style is one of eliciting (for example, wisdom, motivation) from the person, </a:t>
            </a:r>
            <a:r>
              <a:rPr lang="en-US" sz="1400" b="1" i="1" u="sng" kern="1200" dirty="0" smtClean="0">
                <a:solidFill>
                  <a:schemeClr val="tx1"/>
                </a:solidFill>
                <a:effectLst/>
              </a:rPr>
              <a:t>not</a:t>
            </a:r>
            <a:r>
              <a:rPr lang="en-US" sz="1400" kern="1200" dirty="0" smtClean="0">
                <a:solidFill>
                  <a:schemeClr val="tx1"/>
                </a:solidFill>
                <a:effectLst/>
              </a:rPr>
              <a:t> imparting, inserting, or imposing. </a:t>
            </a:r>
            <a:r>
              <a:rPr lang="en-US" sz="1400" u="sng" kern="1200" dirty="0" smtClean="0">
                <a:solidFill>
                  <a:schemeClr val="tx1"/>
                </a:solidFill>
                <a:effectLst/>
              </a:rPr>
              <a:t>This can be achieved by asking </a:t>
            </a:r>
            <a:r>
              <a:rPr lang="en-US" sz="1400" b="1" u="sng" kern="1200" dirty="0" smtClean="0">
                <a:solidFill>
                  <a:schemeClr val="tx1"/>
                </a:solidFill>
                <a:effectLst/>
              </a:rPr>
              <a:t>open-ended</a:t>
            </a:r>
            <a:r>
              <a:rPr lang="en-US" sz="1400" u="sng" kern="1200" dirty="0" smtClean="0">
                <a:solidFill>
                  <a:schemeClr val="tx1"/>
                </a:solidFill>
                <a:effectLst/>
              </a:rPr>
              <a:t> questions.</a:t>
            </a:r>
            <a:r>
              <a:rPr lang="en-US" sz="1400" kern="1200" dirty="0" smtClean="0">
                <a:solidFill>
                  <a:schemeClr val="tx1"/>
                </a:solidFill>
                <a:effectLst/>
              </a:rPr>
              <a:t> </a:t>
            </a:r>
          </a:p>
          <a:p>
            <a:r>
              <a:rPr lang="en-US" sz="1400" kern="1200" dirty="0" smtClean="0">
                <a:solidFill>
                  <a:schemeClr val="tx1"/>
                </a:solidFill>
                <a:effectLst/>
              </a:rPr>
              <a:t> </a:t>
            </a:r>
          </a:p>
          <a:p>
            <a:r>
              <a:rPr lang="en-US" sz="1400" b="1" u="sng" kern="1200" dirty="0" smtClean="0">
                <a:solidFill>
                  <a:schemeClr val="tx1"/>
                </a:solidFill>
                <a:effectLst/>
              </a:rPr>
              <a:t>MI is not education</a:t>
            </a:r>
            <a:r>
              <a:rPr lang="en-US" sz="1400" kern="1200" dirty="0" smtClean="0">
                <a:solidFill>
                  <a:schemeClr val="tx1"/>
                </a:solidFill>
                <a:effectLst/>
              </a:rPr>
              <a:t>, which presumes that the clinician’s role is to provide the requisite enlightenment because the client lacks key knowledge, insight, or skills that are necessary for the change to occur.</a:t>
            </a:r>
            <a:endParaRPr lang="en-US" altLang="en-US" sz="1400" dirty="0" smtClean="0"/>
          </a:p>
          <a:p>
            <a:endParaRPr lang="en-US" dirty="0"/>
          </a:p>
        </p:txBody>
      </p:sp>
      <p:sp>
        <p:nvSpPr>
          <p:cNvPr id="4" name="Slide Number Placeholder 3"/>
          <p:cNvSpPr>
            <a:spLocks noGrp="1"/>
          </p:cNvSpPr>
          <p:nvPr>
            <p:ph type="sldNum" sz="quarter" idx="10"/>
          </p:nvPr>
        </p:nvSpPr>
        <p:spPr/>
        <p:txBody>
          <a:bodyPr/>
          <a:lstStyle/>
          <a:p>
            <a:fld id="{C3A9B765-6A00-4D3F-BE9B-6F57DC82BD59}" type="slidenum">
              <a:rPr lang="en-US" smtClean="0"/>
              <a:t>29</a:t>
            </a:fld>
            <a:endParaRPr lang="en-US"/>
          </a:p>
        </p:txBody>
      </p:sp>
      <p:sp>
        <p:nvSpPr>
          <p:cNvPr id="5" name="Header Placeholder 4"/>
          <p:cNvSpPr>
            <a:spLocks noGrp="1"/>
          </p:cNvSpPr>
          <p:nvPr>
            <p:ph type="hdr" sz="quarter" idx="11"/>
          </p:nvPr>
        </p:nvSpPr>
        <p:spPr/>
        <p:txBody>
          <a:bodyPr/>
          <a:lstStyle/>
          <a:p>
            <a:r>
              <a:rPr lang="en-US" smtClean="0"/>
              <a:t>Motivational Interviewing: The Basics (Module 1)</a:t>
            </a:r>
            <a:endParaRPr lang="en-US"/>
          </a:p>
        </p:txBody>
      </p:sp>
    </p:spTree>
    <p:extLst>
      <p:ext uri="{BB962C8B-B14F-4D97-AF65-F5344CB8AC3E}">
        <p14:creationId xmlns:p14="http://schemas.microsoft.com/office/powerpoint/2010/main" val="2409169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dirty="0" smtClean="0"/>
              <a:t>To</a:t>
            </a:r>
            <a:r>
              <a:rPr lang="en-US" altLang="en-US" sz="1400" baseline="0" dirty="0" smtClean="0"/>
              <a:t> find out what you think about motivation, please answer the next eight “true or false”</a:t>
            </a:r>
            <a:r>
              <a:rPr lang="en-US" altLang="en-US" sz="1400" dirty="0" smtClean="0"/>
              <a:t> </a:t>
            </a:r>
            <a:r>
              <a:rPr lang="en-US" altLang="en-US" sz="1400" baseline="0" dirty="0" smtClean="0"/>
              <a:t>questions.</a:t>
            </a:r>
            <a:endParaRPr lang="en-US" altLang="en-US" sz="1400" dirty="0" smtClean="0"/>
          </a:p>
          <a:p>
            <a:endParaRPr lang="en-US" sz="1400" dirty="0"/>
          </a:p>
        </p:txBody>
      </p:sp>
      <p:sp>
        <p:nvSpPr>
          <p:cNvPr id="4" name="Slide Number Placeholder 3"/>
          <p:cNvSpPr>
            <a:spLocks noGrp="1"/>
          </p:cNvSpPr>
          <p:nvPr>
            <p:ph type="sldNum" sz="quarter" idx="10"/>
          </p:nvPr>
        </p:nvSpPr>
        <p:spPr/>
        <p:txBody>
          <a:bodyPr/>
          <a:lstStyle/>
          <a:p>
            <a:fld id="{C3A9B765-6A00-4D3F-BE9B-6F57DC82BD59}" type="slidenum">
              <a:rPr lang="en-US" smtClean="0"/>
              <a:t>3</a:t>
            </a:fld>
            <a:endParaRPr lang="en-US"/>
          </a:p>
        </p:txBody>
      </p:sp>
      <p:sp>
        <p:nvSpPr>
          <p:cNvPr id="5" name="Header Placeholder 4"/>
          <p:cNvSpPr>
            <a:spLocks noGrp="1"/>
          </p:cNvSpPr>
          <p:nvPr>
            <p:ph type="hdr" sz="quarter" idx="11"/>
          </p:nvPr>
        </p:nvSpPr>
        <p:spPr/>
        <p:txBody>
          <a:bodyPr/>
          <a:lstStyle/>
          <a:p>
            <a:r>
              <a:rPr lang="en-US" smtClean="0"/>
              <a:t>Motivational Interviewing: The Basics (Module 1)</a:t>
            </a:r>
            <a:endParaRPr lang="en-US"/>
          </a:p>
        </p:txBody>
      </p:sp>
    </p:spTree>
    <p:extLst>
      <p:ext uri="{BB962C8B-B14F-4D97-AF65-F5344CB8AC3E}">
        <p14:creationId xmlns:p14="http://schemas.microsoft.com/office/powerpoint/2010/main" val="30337933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rPr>
              <a:t>The clinician respects the client's autonomy and freedom of choice (and consequences) regarding his or her own behavior. In MI, responsibility for change is left with the</a:t>
            </a:r>
            <a:r>
              <a:rPr lang="en-US" sz="1400" kern="1200" baseline="0" dirty="0" smtClean="0">
                <a:solidFill>
                  <a:schemeClr val="tx1"/>
                </a:solidFill>
                <a:effectLst/>
              </a:rPr>
              <a:t> person</a:t>
            </a:r>
            <a:r>
              <a:rPr lang="en-US" sz="1400" kern="1200" dirty="0" smtClean="0">
                <a:solidFill>
                  <a:schemeClr val="tx1"/>
                </a:solidFill>
                <a:effectLst/>
              </a:rPr>
              <a:t>. The clinician affirms the person’s right and capacity for self-direction. This approach empowers the individual.</a:t>
            </a:r>
          </a:p>
          <a:p>
            <a:r>
              <a:rPr lang="en-US" sz="1400" kern="1200" dirty="0" smtClean="0">
                <a:solidFill>
                  <a:schemeClr val="tx1"/>
                </a:solidFill>
                <a:effectLst/>
              </a:rPr>
              <a:t> </a:t>
            </a:r>
          </a:p>
          <a:p>
            <a:r>
              <a:rPr lang="en-US" sz="1400" kern="1200" dirty="0" smtClean="0">
                <a:solidFill>
                  <a:schemeClr val="tx1"/>
                </a:solidFill>
                <a:effectLst/>
              </a:rPr>
              <a:t>Authoritative approaches, in contrast, take responsibility and power away from the client, and the clinician</a:t>
            </a:r>
            <a:r>
              <a:rPr lang="en-US" sz="1400" kern="1200" baseline="0" dirty="0" smtClean="0">
                <a:solidFill>
                  <a:schemeClr val="tx1"/>
                </a:solidFill>
                <a:effectLst/>
              </a:rPr>
              <a:t> </a:t>
            </a:r>
            <a:r>
              <a:rPr lang="en-US" sz="1400" kern="1200" dirty="0" smtClean="0">
                <a:solidFill>
                  <a:schemeClr val="tx1"/>
                </a:solidFill>
                <a:effectLst/>
              </a:rPr>
              <a:t>becomes responsible for the change process. </a:t>
            </a:r>
            <a:endParaRPr lang="en-US" altLang="en-US" sz="1400" dirty="0" smtClean="0"/>
          </a:p>
          <a:p>
            <a:endParaRPr lang="en-US" sz="1400" dirty="0"/>
          </a:p>
        </p:txBody>
      </p:sp>
      <p:sp>
        <p:nvSpPr>
          <p:cNvPr id="4" name="Slide Number Placeholder 3"/>
          <p:cNvSpPr>
            <a:spLocks noGrp="1"/>
          </p:cNvSpPr>
          <p:nvPr>
            <p:ph type="sldNum" sz="quarter" idx="10"/>
          </p:nvPr>
        </p:nvSpPr>
        <p:spPr/>
        <p:txBody>
          <a:bodyPr/>
          <a:lstStyle/>
          <a:p>
            <a:fld id="{C3A9B765-6A00-4D3F-BE9B-6F57DC82BD59}" type="slidenum">
              <a:rPr lang="en-US" smtClean="0"/>
              <a:t>30</a:t>
            </a:fld>
            <a:endParaRPr lang="en-US"/>
          </a:p>
        </p:txBody>
      </p:sp>
      <p:sp>
        <p:nvSpPr>
          <p:cNvPr id="5" name="Header Placeholder 4"/>
          <p:cNvSpPr>
            <a:spLocks noGrp="1"/>
          </p:cNvSpPr>
          <p:nvPr>
            <p:ph type="hdr" sz="quarter" idx="11"/>
          </p:nvPr>
        </p:nvSpPr>
        <p:spPr/>
        <p:txBody>
          <a:bodyPr/>
          <a:lstStyle/>
          <a:p>
            <a:r>
              <a:rPr lang="en-US" smtClean="0"/>
              <a:t>Motivational Interviewing: The Basics (Module 1)</a:t>
            </a:r>
            <a:endParaRPr lang="en-US"/>
          </a:p>
        </p:txBody>
      </p:sp>
    </p:spTree>
    <p:extLst>
      <p:ext uri="{BB962C8B-B14F-4D97-AF65-F5344CB8AC3E}">
        <p14:creationId xmlns:p14="http://schemas.microsoft.com/office/powerpoint/2010/main" val="9959825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rPr>
              <a:t>Being compassionate means having empathy</a:t>
            </a:r>
            <a:r>
              <a:rPr lang="en-US" sz="1400" kern="1200" baseline="0" dirty="0" smtClean="0">
                <a:solidFill>
                  <a:schemeClr val="tx1"/>
                </a:solidFill>
                <a:effectLst/>
              </a:rPr>
              <a:t> – looking at the problem or issue from the person’s view or experience. The desire to </a:t>
            </a:r>
            <a:r>
              <a:rPr lang="en-US" sz="1400" kern="1200" dirty="0" smtClean="0">
                <a:solidFill>
                  <a:schemeClr val="tx1"/>
                </a:solidFill>
                <a:effectLst/>
              </a:rPr>
              <a:t>alleviate suffering, working to act in the best interests of the person, and being respectful are</a:t>
            </a:r>
            <a:r>
              <a:rPr lang="en-US" sz="1400" kern="1200" baseline="0" dirty="0" smtClean="0">
                <a:solidFill>
                  <a:schemeClr val="tx1"/>
                </a:solidFill>
                <a:effectLst/>
              </a:rPr>
              <a:t> other important components of being compassionate with clients.</a:t>
            </a:r>
            <a:endParaRPr lang="en-US" altLang="en-US" sz="1400" dirty="0" smtClean="0"/>
          </a:p>
          <a:p>
            <a:endParaRPr lang="en-US" dirty="0"/>
          </a:p>
        </p:txBody>
      </p:sp>
      <p:sp>
        <p:nvSpPr>
          <p:cNvPr id="4" name="Slide Number Placeholder 3"/>
          <p:cNvSpPr>
            <a:spLocks noGrp="1"/>
          </p:cNvSpPr>
          <p:nvPr>
            <p:ph type="sldNum" sz="quarter" idx="10"/>
          </p:nvPr>
        </p:nvSpPr>
        <p:spPr/>
        <p:txBody>
          <a:bodyPr/>
          <a:lstStyle/>
          <a:p>
            <a:fld id="{C3A9B765-6A00-4D3F-BE9B-6F57DC82BD59}" type="slidenum">
              <a:rPr lang="en-US" smtClean="0"/>
              <a:t>31</a:t>
            </a:fld>
            <a:endParaRPr lang="en-US"/>
          </a:p>
        </p:txBody>
      </p:sp>
      <p:sp>
        <p:nvSpPr>
          <p:cNvPr id="5" name="Header Placeholder 4"/>
          <p:cNvSpPr>
            <a:spLocks noGrp="1"/>
          </p:cNvSpPr>
          <p:nvPr>
            <p:ph type="hdr" sz="quarter" idx="11"/>
          </p:nvPr>
        </p:nvSpPr>
        <p:spPr/>
        <p:txBody>
          <a:bodyPr/>
          <a:lstStyle/>
          <a:p>
            <a:r>
              <a:rPr lang="en-US" smtClean="0"/>
              <a:t>Motivational Interviewing: The Basics (Module 1)</a:t>
            </a:r>
            <a:endParaRPr lang="en-US"/>
          </a:p>
        </p:txBody>
      </p:sp>
    </p:spTree>
    <p:extLst>
      <p:ext uri="{BB962C8B-B14F-4D97-AF65-F5344CB8AC3E}">
        <p14:creationId xmlns:p14="http://schemas.microsoft.com/office/powerpoint/2010/main" val="21976265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rPr>
              <a:t>While coercion, persuasion, constructive confrontation, or external contingencies (for example, the threatened loss of job or family) sometimes motivate</a:t>
            </a:r>
            <a:r>
              <a:rPr lang="en-US" sz="1400" kern="1200" baseline="0" dirty="0" smtClean="0">
                <a:solidFill>
                  <a:schemeClr val="tx1"/>
                </a:solidFill>
                <a:effectLst/>
              </a:rPr>
              <a:t> people to change, they are not at all consistent with </a:t>
            </a:r>
            <a:r>
              <a:rPr lang="en-US" sz="1400" kern="1200" dirty="0" smtClean="0">
                <a:solidFill>
                  <a:schemeClr val="tx1"/>
                </a:solidFill>
                <a:effectLst/>
              </a:rPr>
              <a:t>the spirit of motivational interviewing. MI relies on identifying and mobilizing the client’s intrinsic values</a:t>
            </a:r>
            <a:r>
              <a:rPr lang="en-US" sz="1400" kern="1200" baseline="0" dirty="0" smtClean="0">
                <a:solidFill>
                  <a:schemeClr val="tx1"/>
                </a:solidFill>
                <a:effectLst/>
              </a:rPr>
              <a:t> and beliefs </a:t>
            </a:r>
            <a:r>
              <a:rPr lang="en-US" sz="1400" kern="1200" dirty="0" smtClean="0">
                <a:solidFill>
                  <a:schemeClr val="tx1"/>
                </a:solidFill>
                <a:effectLst/>
              </a:rPr>
              <a:t>to stimulate behavior change. </a:t>
            </a:r>
            <a:r>
              <a:rPr lang="en-US" sz="1400" kern="1200" baseline="0" dirty="0" smtClean="0">
                <a:solidFill>
                  <a:schemeClr val="tx1"/>
                </a:solidFill>
                <a:effectLst/>
              </a:rPr>
              <a:t>MI takes practice, and it doesn’t solve all problems!</a:t>
            </a:r>
          </a:p>
          <a:p>
            <a:endParaRPr lang="en-US" sz="1400" dirty="0"/>
          </a:p>
        </p:txBody>
      </p:sp>
      <p:sp>
        <p:nvSpPr>
          <p:cNvPr id="4" name="Slide Number Placeholder 3"/>
          <p:cNvSpPr>
            <a:spLocks noGrp="1"/>
          </p:cNvSpPr>
          <p:nvPr>
            <p:ph type="sldNum" sz="quarter" idx="10"/>
          </p:nvPr>
        </p:nvSpPr>
        <p:spPr/>
        <p:txBody>
          <a:bodyPr/>
          <a:lstStyle/>
          <a:p>
            <a:fld id="{C3A9B765-6A00-4D3F-BE9B-6F57DC82BD59}" type="slidenum">
              <a:rPr lang="en-US" smtClean="0"/>
              <a:t>32</a:t>
            </a:fld>
            <a:endParaRPr lang="en-US"/>
          </a:p>
        </p:txBody>
      </p:sp>
      <p:sp>
        <p:nvSpPr>
          <p:cNvPr id="5" name="Header Placeholder 4"/>
          <p:cNvSpPr>
            <a:spLocks noGrp="1"/>
          </p:cNvSpPr>
          <p:nvPr>
            <p:ph type="hdr" sz="quarter" idx="11"/>
          </p:nvPr>
        </p:nvSpPr>
        <p:spPr/>
        <p:txBody>
          <a:bodyPr/>
          <a:lstStyle/>
          <a:p>
            <a:r>
              <a:rPr lang="en-US" smtClean="0"/>
              <a:t>Motivational Interviewing: The Basics (Module 1)</a:t>
            </a:r>
            <a:endParaRPr lang="en-US"/>
          </a:p>
        </p:txBody>
      </p:sp>
    </p:spTree>
    <p:extLst>
      <p:ext uri="{BB962C8B-B14F-4D97-AF65-F5344CB8AC3E}">
        <p14:creationId xmlns:p14="http://schemas.microsoft.com/office/powerpoint/2010/main" val="38235585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400" dirty="0" smtClean="0"/>
              <a:t>Now let’s review some of the basic principles of </a:t>
            </a:r>
            <a:r>
              <a:rPr lang="en-US" altLang="en-US" sz="1400" baseline="0" dirty="0" smtClean="0"/>
              <a:t>motivational interviewing.</a:t>
            </a:r>
            <a:endParaRPr lang="en-US" altLang="en-US" sz="1400" dirty="0" smtClean="0"/>
          </a:p>
        </p:txBody>
      </p:sp>
      <p:sp>
        <p:nvSpPr>
          <p:cNvPr id="4" name="Slide Number Placeholder 3"/>
          <p:cNvSpPr>
            <a:spLocks noGrp="1"/>
          </p:cNvSpPr>
          <p:nvPr>
            <p:ph type="sldNum" sz="quarter" idx="10"/>
          </p:nvPr>
        </p:nvSpPr>
        <p:spPr/>
        <p:txBody>
          <a:bodyPr/>
          <a:lstStyle/>
          <a:p>
            <a:fld id="{C3A9B765-6A00-4D3F-BE9B-6F57DC82BD59}" type="slidenum">
              <a:rPr lang="en-US" smtClean="0"/>
              <a:t>33</a:t>
            </a:fld>
            <a:endParaRPr lang="en-US"/>
          </a:p>
        </p:txBody>
      </p:sp>
      <p:sp>
        <p:nvSpPr>
          <p:cNvPr id="5" name="Header Placeholder 4"/>
          <p:cNvSpPr>
            <a:spLocks noGrp="1"/>
          </p:cNvSpPr>
          <p:nvPr>
            <p:ph type="hdr" sz="quarter" idx="11"/>
          </p:nvPr>
        </p:nvSpPr>
        <p:spPr/>
        <p:txBody>
          <a:bodyPr/>
          <a:lstStyle/>
          <a:p>
            <a:r>
              <a:rPr lang="en-US" smtClean="0"/>
              <a:t>Motivational Interviewing: The Basics (Module 1)</a:t>
            </a:r>
            <a:endParaRPr lang="en-US"/>
          </a:p>
        </p:txBody>
      </p:sp>
    </p:spTree>
    <p:extLst>
      <p:ext uri="{BB962C8B-B14F-4D97-AF65-F5344CB8AC3E}">
        <p14:creationId xmlns:p14="http://schemas.microsoft.com/office/powerpoint/2010/main" val="39845516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Wingdings" panose="05000000000000000000" pitchFamily="2" charset="2"/>
              <a:buNone/>
            </a:pPr>
            <a:r>
              <a:rPr lang="en-GB" altLang="en-US" sz="1400" dirty="0" smtClean="0"/>
              <a:t>As noted on the slide, MI is founded on four basic principles.</a:t>
            </a:r>
          </a:p>
          <a:p>
            <a:pPr eaLnBrk="1" hangingPunct="1">
              <a:buFont typeface="Wingdings" panose="05000000000000000000" pitchFamily="2" charset="2"/>
              <a:buNone/>
            </a:pPr>
            <a:r>
              <a:rPr lang="en-GB" altLang="en-US" sz="1400" dirty="0" smtClean="0"/>
              <a:t>_________________________________</a:t>
            </a:r>
            <a:endParaRPr lang="en-GB" altLang="en-US" sz="1400" dirty="0" smtClean="0"/>
          </a:p>
          <a:p>
            <a:pPr marL="0" marR="0" indent="0" algn="l" defTabSz="914400" rtl="0" eaLnBrk="1" fontAlgn="base" latinLnBrk="0" hangingPunct="1">
              <a:buClrTx/>
              <a:buSzTx/>
              <a:buFont typeface="Wingdings" panose="05000000000000000000" pitchFamily="2" charset="2"/>
              <a:buNone/>
              <a:tabLst/>
              <a:defRPr/>
            </a:pPr>
            <a:endParaRPr lang="en-US" sz="1400" dirty="0" smtClean="0"/>
          </a:p>
          <a:p>
            <a:pPr marL="0" marR="0" indent="0" algn="l" defTabSz="914400" rtl="0" eaLnBrk="1" fontAlgn="base" latinLnBrk="0" hangingPunct="1">
              <a:buClrTx/>
              <a:buSzTx/>
              <a:buFont typeface="Wingdings" panose="05000000000000000000" pitchFamily="2" charset="2"/>
              <a:buNone/>
              <a:tabLst/>
              <a:defRPr/>
            </a:pPr>
            <a:r>
              <a:rPr lang="en-US" sz="1400" dirty="0" smtClean="0"/>
              <a:t>Reference</a:t>
            </a:r>
            <a:r>
              <a:rPr lang="en-US" sz="1400" dirty="0" smtClean="0"/>
              <a:t>: Miller, W. R., </a:t>
            </a:r>
            <a:r>
              <a:rPr lang="en-US" sz="1400" dirty="0" err="1" smtClean="0"/>
              <a:t>Zweben</a:t>
            </a:r>
            <a:r>
              <a:rPr lang="en-US" sz="1400" dirty="0" smtClean="0"/>
              <a:t>, A., </a:t>
            </a:r>
            <a:r>
              <a:rPr lang="en-US" sz="1400" dirty="0" err="1" smtClean="0"/>
              <a:t>DiClemente</a:t>
            </a:r>
            <a:r>
              <a:rPr lang="en-US" sz="1400" dirty="0" smtClean="0"/>
              <a:t>, C. C., &amp; </a:t>
            </a:r>
            <a:r>
              <a:rPr lang="en-US" sz="1400" dirty="0" err="1" smtClean="0"/>
              <a:t>Rychtarik</a:t>
            </a:r>
            <a:r>
              <a:rPr lang="en-US" sz="1400" dirty="0" smtClean="0"/>
              <a:t>, R. G. (1992). </a:t>
            </a:r>
            <a:r>
              <a:rPr lang="en-US" sz="1400" i="1" dirty="0" smtClean="0"/>
              <a:t>Motivational enhancement therapy manual: A clinical research guide for therapists treating individuals with alcohol abuse and dependence.</a:t>
            </a:r>
            <a:r>
              <a:rPr lang="en-US" sz="1400" dirty="0" smtClean="0"/>
              <a:t> Rockville, MD: National Institute on Alcohol Abuse and Alcoholism.</a:t>
            </a:r>
          </a:p>
          <a:p>
            <a:pPr eaLnBrk="1" hangingPunct="1">
              <a:buFont typeface="Wingdings" panose="05000000000000000000" pitchFamily="2" charset="2"/>
              <a:buNone/>
            </a:pPr>
            <a:endParaRPr lang="en-GB" altLang="en-US" sz="1400" dirty="0" smtClean="0"/>
          </a:p>
          <a:p>
            <a:endParaRPr lang="en-US" dirty="0"/>
          </a:p>
        </p:txBody>
      </p:sp>
      <p:sp>
        <p:nvSpPr>
          <p:cNvPr id="4" name="Slide Number Placeholder 3"/>
          <p:cNvSpPr>
            <a:spLocks noGrp="1"/>
          </p:cNvSpPr>
          <p:nvPr>
            <p:ph type="sldNum" sz="quarter" idx="10"/>
          </p:nvPr>
        </p:nvSpPr>
        <p:spPr/>
        <p:txBody>
          <a:bodyPr/>
          <a:lstStyle/>
          <a:p>
            <a:fld id="{C3A9B765-6A00-4D3F-BE9B-6F57DC82BD59}" type="slidenum">
              <a:rPr lang="en-US" smtClean="0"/>
              <a:t>34</a:t>
            </a:fld>
            <a:endParaRPr lang="en-US"/>
          </a:p>
        </p:txBody>
      </p:sp>
      <p:sp>
        <p:nvSpPr>
          <p:cNvPr id="5" name="Header Placeholder 4"/>
          <p:cNvSpPr>
            <a:spLocks noGrp="1"/>
          </p:cNvSpPr>
          <p:nvPr>
            <p:ph type="hdr" sz="quarter" idx="11"/>
          </p:nvPr>
        </p:nvSpPr>
        <p:spPr/>
        <p:txBody>
          <a:bodyPr/>
          <a:lstStyle/>
          <a:p>
            <a:r>
              <a:rPr lang="en-US" smtClean="0"/>
              <a:t>Motivational Interviewing: The Basics (Module 1)</a:t>
            </a:r>
            <a:endParaRPr lang="en-US"/>
          </a:p>
        </p:txBody>
      </p:sp>
    </p:spTree>
    <p:extLst>
      <p:ext uri="{BB962C8B-B14F-4D97-AF65-F5344CB8AC3E}">
        <p14:creationId xmlns:p14="http://schemas.microsoft.com/office/powerpoint/2010/main" val="19023923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mn-lt"/>
                <a:ea typeface="+mn-ea"/>
                <a:cs typeface="+mn-cs"/>
              </a:rPr>
              <a:t>Expressing empathy involves seeing the world through the client's eyes. Thinking and feeling about things as the client does enables you to share in the client's experiences. Expression of empathy is critical to the MI approach. When clients feel they are understood, they are more able to open up about their experiences. Having clients share their experiences with you in depth allows you to assess when and where they need support – and what potential pitfalls may need attention during the change-planning process. In short, the clinician’s accurate understanding of the client's experience facilitates change.</a:t>
            </a:r>
          </a:p>
          <a:p>
            <a:r>
              <a:rPr lang="en-US" sz="1400" kern="1200" dirty="0" smtClean="0">
                <a:solidFill>
                  <a:schemeClr val="tx1"/>
                </a:solidFill>
                <a:effectLst/>
                <a:latin typeface="+mn-lt"/>
                <a:ea typeface="+mn-ea"/>
                <a:cs typeface="+mn-cs"/>
              </a:rPr>
              <a:t> </a:t>
            </a:r>
          </a:p>
          <a:p>
            <a:r>
              <a:rPr lang="en-US" sz="1400" kern="1200" dirty="0" smtClean="0">
                <a:solidFill>
                  <a:schemeClr val="tx1"/>
                </a:solidFill>
                <a:effectLst/>
                <a:latin typeface="+mn-lt"/>
                <a:ea typeface="+mn-ea"/>
                <a:cs typeface="+mn-cs"/>
              </a:rPr>
              <a:t>Meta-analysis of therapy research supports that empathy predicts treatment outcomes consistently across different theoretical orientations and modalities. </a:t>
            </a:r>
          </a:p>
          <a:p>
            <a:pPr eaLnBrk="1" hangingPunct="1"/>
            <a:endParaRPr lang="en-US" altLang="en-US" sz="1200" baseline="30000" dirty="0" smtClean="0"/>
          </a:p>
          <a:p>
            <a:endParaRPr lang="en-US" dirty="0"/>
          </a:p>
        </p:txBody>
      </p:sp>
      <p:sp>
        <p:nvSpPr>
          <p:cNvPr id="4" name="Slide Number Placeholder 3"/>
          <p:cNvSpPr>
            <a:spLocks noGrp="1"/>
          </p:cNvSpPr>
          <p:nvPr>
            <p:ph type="sldNum" sz="quarter" idx="10"/>
          </p:nvPr>
        </p:nvSpPr>
        <p:spPr/>
        <p:txBody>
          <a:bodyPr/>
          <a:lstStyle/>
          <a:p>
            <a:fld id="{C3A9B765-6A00-4D3F-BE9B-6F57DC82BD59}" type="slidenum">
              <a:rPr lang="en-US" smtClean="0"/>
              <a:t>35</a:t>
            </a:fld>
            <a:endParaRPr lang="en-US"/>
          </a:p>
        </p:txBody>
      </p:sp>
      <p:sp>
        <p:nvSpPr>
          <p:cNvPr id="5" name="Header Placeholder 4"/>
          <p:cNvSpPr>
            <a:spLocks noGrp="1"/>
          </p:cNvSpPr>
          <p:nvPr>
            <p:ph type="hdr" sz="quarter" idx="11"/>
          </p:nvPr>
        </p:nvSpPr>
        <p:spPr/>
        <p:txBody>
          <a:bodyPr/>
          <a:lstStyle/>
          <a:p>
            <a:r>
              <a:rPr lang="en-US" smtClean="0"/>
              <a:t>Motivational Interviewing: The Basics (Module 1)</a:t>
            </a:r>
            <a:endParaRPr lang="en-US"/>
          </a:p>
        </p:txBody>
      </p:sp>
    </p:spTree>
    <p:extLst>
      <p:ext uri="{BB962C8B-B14F-4D97-AF65-F5344CB8AC3E}">
        <p14:creationId xmlns:p14="http://schemas.microsoft.com/office/powerpoint/2010/main" val="8506660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rPr>
              <a:t>When we express empathy, we are reflecting back an understanding. Remember:</a:t>
            </a:r>
            <a:r>
              <a:rPr lang="en-US" sz="1400" kern="1200" baseline="0" dirty="0" smtClean="0">
                <a:solidFill>
                  <a:schemeClr val="tx1"/>
                </a:solidFill>
                <a:effectLst/>
              </a:rPr>
              <a:t> u</a:t>
            </a:r>
            <a:r>
              <a:rPr lang="en-US" sz="1400" kern="1200" dirty="0" smtClean="0">
                <a:solidFill>
                  <a:schemeClr val="tx1"/>
                </a:solidFill>
                <a:effectLst/>
              </a:rPr>
              <a:t>nderstanding, accepting, and agreeing are not the same things. </a:t>
            </a:r>
            <a:endParaRPr lang="en-US" altLang="en-US" sz="1400" dirty="0" smtClean="0"/>
          </a:p>
          <a:p>
            <a:endParaRPr lang="en-US" sz="1400" dirty="0"/>
          </a:p>
        </p:txBody>
      </p:sp>
      <p:sp>
        <p:nvSpPr>
          <p:cNvPr id="4" name="Slide Number Placeholder 3"/>
          <p:cNvSpPr>
            <a:spLocks noGrp="1"/>
          </p:cNvSpPr>
          <p:nvPr>
            <p:ph type="sldNum" sz="quarter" idx="10"/>
          </p:nvPr>
        </p:nvSpPr>
        <p:spPr/>
        <p:txBody>
          <a:bodyPr/>
          <a:lstStyle/>
          <a:p>
            <a:fld id="{C3A9B765-6A00-4D3F-BE9B-6F57DC82BD59}" type="slidenum">
              <a:rPr lang="en-US" smtClean="0"/>
              <a:t>36</a:t>
            </a:fld>
            <a:endParaRPr lang="en-US"/>
          </a:p>
        </p:txBody>
      </p:sp>
      <p:sp>
        <p:nvSpPr>
          <p:cNvPr id="5" name="Header Placeholder 4"/>
          <p:cNvSpPr>
            <a:spLocks noGrp="1"/>
          </p:cNvSpPr>
          <p:nvPr>
            <p:ph type="hdr" sz="quarter" idx="11"/>
          </p:nvPr>
        </p:nvSpPr>
        <p:spPr/>
        <p:txBody>
          <a:bodyPr/>
          <a:lstStyle/>
          <a:p>
            <a:r>
              <a:rPr lang="en-US" smtClean="0"/>
              <a:t>Motivational Interviewing: The Basics (Module 1)</a:t>
            </a:r>
            <a:endParaRPr lang="en-US"/>
          </a:p>
        </p:txBody>
      </p:sp>
    </p:spTree>
    <p:extLst>
      <p:ext uri="{BB962C8B-B14F-4D97-AF65-F5344CB8AC3E}">
        <p14:creationId xmlns:p14="http://schemas.microsoft.com/office/powerpoint/2010/main" val="36963080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400" baseline="0" dirty="0" smtClean="0"/>
              <a:t>Empathy communicates acceptance which, paradoxically, facilitates change. When accepted as they are, people seem to be freed to change.</a:t>
            </a:r>
          </a:p>
          <a:p>
            <a:endParaRPr lang="en-US" altLang="en-US" sz="1400" baseline="0" dirty="0" smtClean="0"/>
          </a:p>
          <a:p>
            <a:r>
              <a:rPr lang="en-US" altLang="en-US" sz="1400" baseline="0" dirty="0" smtClean="0"/>
              <a:t>Empathy encourages a collaborative alliance, which also promotes change. When clinicians have accurate understanding, clients feel understood, are more likely to explore ambivalence, and are more likely to change. When people feel “accurately understood,” the need to explain or defend decreases. They are able to put their energy into personal exploration, which facilitates the change process.</a:t>
            </a:r>
          </a:p>
          <a:p>
            <a:endParaRPr lang="en-US" altLang="en-US" sz="1400" baseline="0" dirty="0" smtClean="0"/>
          </a:p>
          <a:p>
            <a:r>
              <a:rPr lang="en-US" altLang="en-US" sz="1400" baseline="0" dirty="0" smtClean="0"/>
              <a:t>Expression of empathy also leads to an understanding of each person’s unique perspective, feelings, and values, which make up the material we need to facilitate change.</a:t>
            </a:r>
            <a:endParaRPr lang="en-US" altLang="en-US" sz="1400" dirty="0" smtClean="0"/>
          </a:p>
          <a:p>
            <a:endParaRPr lang="en-US" sz="1400" dirty="0"/>
          </a:p>
        </p:txBody>
      </p:sp>
      <p:sp>
        <p:nvSpPr>
          <p:cNvPr id="4" name="Slide Number Placeholder 3"/>
          <p:cNvSpPr>
            <a:spLocks noGrp="1"/>
          </p:cNvSpPr>
          <p:nvPr>
            <p:ph type="sldNum" sz="quarter" idx="10"/>
          </p:nvPr>
        </p:nvSpPr>
        <p:spPr/>
        <p:txBody>
          <a:bodyPr/>
          <a:lstStyle/>
          <a:p>
            <a:fld id="{C3A9B765-6A00-4D3F-BE9B-6F57DC82BD59}" type="slidenum">
              <a:rPr lang="en-US" smtClean="0"/>
              <a:t>37</a:t>
            </a:fld>
            <a:endParaRPr lang="en-US"/>
          </a:p>
        </p:txBody>
      </p:sp>
      <p:sp>
        <p:nvSpPr>
          <p:cNvPr id="5" name="Header Placeholder 4"/>
          <p:cNvSpPr>
            <a:spLocks noGrp="1"/>
          </p:cNvSpPr>
          <p:nvPr>
            <p:ph type="hdr" sz="quarter" idx="11"/>
          </p:nvPr>
        </p:nvSpPr>
        <p:spPr/>
        <p:txBody>
          <a:bodyPr/>
          <a:lstStyle/>
          <a:p>
            <a:r>
              <a:rPr lang="en-US" smtClean="0"/>
              <a:t>Motivational Interviewing: The Basics (Module 1)</a:t>
            </a:r>
            <a:endParaRPr lang="en-US"/>
          </a:p>
        </p:txBody>
      </p:sp>
    </p:spTree>
    <p:extLst>
      <p:ext uri="{BB962C8B-B14F-4D97-AF65-F5344CB8AC3E}">
        <p14:creationId xmlns:p14="http://schemas.microsoft.com/office/powerpoint/2010/main" val="29461380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dirty="0" smtClean="0"/>
              <a:t>Empath</a:t>
            </a:r>
            <a:r>
              <a:rPr lang="en-US" altLang="en-US" sz="1400" baseline="0" dirty="0" smtClean="0"/>
              <a:t>y is a combination of the words you use AND your nonverbal communication, so pay attention to how you look, sound, and respond.</a:t>
            </a:r>
            <a:endParaRPr lang="en-US" altLang="en-US" sz="1400" dirty="0" smtClean="0"/>
          </a:p>
          <a:p>
            <a:endParaRPr lang="en-US" dirty="0"/>
          </a:p>
        </p:txBody>
      </p:sp>
      <p:sp>
        <p:nvSpPr>
          <p:cNvPr id="4" name="Slide Number Placeholder 3"/>
          <p:cNvSpPr>
            <a:spLocks noGrp="1"/>
          </p:cNvSpPr>
          <p:nvPr>
            <p:ph type="sldNum" sz="quarter" idx="10"/>
          </p:nvPr>
        </p:nvSpPr>
        <p:spPr/>
        <p:txBody>
          <a:bodyPr/>
          <a:lstStyle/>
          <a:p>
            <a:fld id="{C3A9B765-6A00-4D3F-BE9B-6F57DC82BD59}" type="slidenum">
              <a:rPr lang="en-US" smtClean="0"/>
              <a:t>38</a:t>
            </a:fld>
            <a:endParaRPr lang="en-US"/>
          </a:p>
        </p:txBody>
      </p:sp>
      <p:sp>
        <p:nvSpPr>
          <p:cNvPr id="5" name="Header Placeholder 4"/>
          <p:cNvSpPr>
            <a:spLocks noGrp="1"/>
          </p:cNvSpPr>
          <p:nvPr>
            <p:ph type="hdr" sz="quarter" idx="11"/>
          </p:nvPr>
        </p:nvSpPr>
        <p:spPr/>
        <p:txBody>
          <a:bodyPr/>
          <a:lstStyle/>
          <a:p>
            <a:r>
              <a:rPr lang="en-US" smtClean="0"/>
              <a:t>Motivational Interviewing: The Basics (Module 1)</a:t>
            </a:r>
            <a:endParaRPr lang="en-US"/>
          </a:p>
        </p:txBody>
      </p:sp>
    </p:spTree>
    <p:extLst>
      <p:ext uri="{BB962C8B-B14F-4D97-AF65-F5344CB8AC3E}">
        <p14:creationId xmlns:p14="http://schemas.microsoft.com/office/powerpoint/2010/main" val="2603705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rPr>
              <a:t>As highlighted</a:t>
            </a:r>
            <a:r>
              <a:rPr lang="en-US" sz="1400" kern="1200" baseline="0" dirty="0" smtClean="0">
                <a:solidFill>
                  <a:schemeClr val="tx1"/>
                </a:solidFill>
                <a:effectLst/>
              </a:rPr>
              <a:t> here, a</a:t>
            </a:r>
            <a:r>
              <a:rPr lang="en-US" sz="1400" kern="1200" dirty="0" smtClean="0">
                <a:solidFill>
                  <a:schemeClr val="tx1"/>
                </a:solidFill>
                <a:effectLst/>
              </a:rPr>
              <a:t> pretty wide</a:t>
            </a:r>
            <a:r>
              <a:rPr lang="en-US" sz="1400" kern="1200" baseline="0" dirty="0" smtClean="0">
                <a:solidFill>
                  <a:schemeClr val="tx1"/>
                </a:solidFill>
                <a:effectLst/>
              </a:rPr>
              <a:t> variety of responses are commonly </a:t>
            </a:r>
            <a:r>
              <a:rPr lang="en-US" sz="1400" kern="1200" dirty="0" smtClean="0">
                <a:solidFill>
                  <a:schemeClr val="tx1"/>
                </a:solidFill>
                <a:effectLst/>
              </a:rPr>
              <a:t>mistaken for empathy. Stay</a:t>
            </a:r>
            <a:r>
              <a:rPr lang="en-US" sz="1400" kern="1200" baseline="0" dirty="0" smtClean="0">
                <a:solidFill>
                  <a:schemeClr val="tx1"/>
                </a:solidFill>
                <a:effectLst/>
              </a:rPr>
              <a:t> focused on understanding the problem or issue from the person’s point of view. How do they experience the challenge?</a:t>
            </a:r>
            <a:endParaRPr lang="en-US" altLang="en-US" sz="1400" dirty="0" smtClean="0"/>
          </a:p>
          <a:p>
            <a:endParaRPr lang="en-US" dirty="0"/>
          </a:p>
        </p:txBody>
      </p:sp>
      <p:sp>
        <p:nvSpPr>
          <p:cNvPr id="4" name="Slide Number Placeholder 3"/>
          <p:cNvSpPr>
            <a:spLocks noGrp="1"/>
          </p:cNvSpPr>
          <p:nvPr>
            <p:ph type="sldNum" sz="quarter" idx="10"/>
          </p:nvPr>
        </p:nvSpPr>
        <p:spPr/>
        <p:txBody>
          <a:bodyPr/>
          <a:lstStyle/>
          <a:p>
            <a:fld id="{C3A9B765-6A00-4D3F-BE9B-6F57DC82BD59}" type="slidenum">
              <a:rPr lang="en-US" smtClean="0"/>
              <a:t>39</a:t>
            </a:fld>
            <a:endParaRPr lang="en-US"/>
          </a:p>
        </p:txBody>
      </p:sp>
      <p:sp>
        <p:nvSpPr>
          <p:cNvPr id="5" name="Header Placeholder 4"/>
          <p:cNvSpPr>
            <a:spLocks noGrp="1"/>
          </p:cNvSpPr>
          <p:nvPr>
            <p:ph type="hdr" sz="quarter" idx="11"/>
          </p:nvPr>
        </p:nvSpPr>
        <p:spPr/>
        <p:txBody>
          <a:bodyPr/>
          <a:lstStyle/>
          <a:p>
            <a:r>
              <a:rPr lang="en-US" smtClean="0"/>
              <a:t>Motivational Interviewing: The Basics (Module 1)</a:t>
            </a:r>
            <a:endParaRPr lang="en-US"/>
          </a:p>
        </p:txBody>
      </p:sp>
    </p:spTree>
    <p:extLst>
      <p:ext uri="{BB962C8B-B14F-4D97-AF65-F5344CB8AC3E}">
        <p14:creationId xmlns:p14="http://schemas.microsoft.com/office/powerpoint/2010/main" val="2194968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0" dirty="0" smtClean="0"/>
              <a:t>Until</a:t>
            </a:r>
            <a:r>
              <a:rPr lang="en-US" altLang="en-US" sz="1400" b="0" baseline="0" dirty="0" smtClean="0"/>
              <a:t> a person is motivated to change, there is not much we can do. True or false?</a:t>
            </a:r>
          </a:p>
          <a:p>
            <a:endParaRPr lang="en-US" dirty="0"/>
          </a:p>
        </p:txBody>
      </p:sp>
      <p:sp>
        <p:nvSpPr>
          <p:cNvPr id="4" name="Slide Number Placeholder 3"/>
          <p:cNvSpPr>
            <a:spLocks noGrp="1"/>
          </p:cNvSpPr>
          <p:nvPr>
            <p:ph type="sldNum" sz="quarter" idx="10"/>
          </p:nvPr>
        </p:nvSpPr>
        <p:spPr/>
        <p:txBody>
          <a:bodyPr/>
          <a:lstStyle/>
          <a:p>
            <a:fld id="{C3A9B765-6A00-4D3F-BE9B-6F57DC82BD59}" type="slidenum">
              <a:rPr lang="en-US" smtClean="0"/>
              <a:t>4</a:t>
            </a:fld>
            <a:endParaRPr lang="en-US"/>
          </a:p>
        </p:txBody>
      </p:sp>
      <p:sp>
        <p:nvSpPr>
          <p:cNvPr id="5" name="Header Placeholder 4"/>
          <p:cNvSpPr>
            <a:spLocks noGrp="1"/>
          </p:cNvSpPr>
          <p:nvPr>
            <p:ph type="hdr" sz="quarter" idx="11"/>
          </p:nvPr>
        </p:nvSpPr>
        <p:spPr/>
        <p:txBody>
          <a:bodyPr/>
          <a:lstStyle/>
          <a:p>
            <a:r>
              <a:rPr lang="en-US" smtClean="0"/>
              <a:t>Motivational Interviewing: The Basics (Module 1)</a:t>
            </a:r>
            <a:endParaRPr lang="en-US"/>
          </a:p>
        </p:txBody>
      </p:sp>
    </p:spTree>
    <p:extLst>
      <p:ext uri="{BB962C8B-B14F-4D97-AF65-F5344CB8AC3E}">
        <p14:creationId xmlns:p14="http://schemas.microsoft.com/office/powerpoint/2010/main" val="8150228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dirty="0" smtClean="0"/>
              <a:t>And in the same way, </a:t>
            </a:r>
            <a:r>
              <a:rPr lang="en-US" altLang="en-US" sz="1400" baseline="0" dirty="0" smtClean="0"/>
              <a:t>empathy is not the same as the behaviors listed on the slide. Pause and think about your most common and “instinctive“ responses to clients... Are you empathic? Or reactive, giving advice, or self-disclosing – which are not therapeutic interventions. Pay attention when your responses resemble these statements. Often they come from our own discomfort.</a:t>
            </a:r>
            <a:endParaRPr lang="en-US" altLang="en-US" sz="1400" dirty="0" smtClean="0"/>
          </a:p>
          <a:p>
            <a:endParaRPr lang="en-US" dirty="0"/>
          </a:p>
        </p:txBody>
      </p:sp>
      <p:sp>
        <p:nvSpPr>
          <p:cNvPr id="4" name="Slide Number Placeholder 3"/>
          <p:cNvSpPr>
            <a:spLocks noGrp="1"/>
          </p:cNvSpPr>
          <p:nvPr>
            <p:ph type="sldNum" sz="quarter" idx="10"/>
          </p:nvPr>
        </p:nvSpPr>
        <p:spPr/>
        <p:txBody>
          <a:bodyPr/>
          <a:lstStyle/>
          <a:p>
            <a:fld id="{C3A9B765-6A00-4D3F-BE9B-6F57DC82BD59}" type="slidenum">
              <a:rPr lang="en-US" smtClean="0"/>
              <a:t>40</a:t>
            </a:fld>
            <a:endParaRPr lang="en-US"/>
          </a:p>
        </p:txBody>
      </p:sp>
      <p:sp>
        <p:nvSpPr>
          <p:cNvPr id="5" name="Header Placeholder 4"/>
          <p:cNvSpPr>
            <a:spLocks noGrp="1"/>
          </p:cNvSpPr>
          <p:nvPr>
            <p:ph type="hdr" sz="quarter" idx="11"/>
          </p:nvPr>
        </p:nvSpPr>
        <p:spPr/>
        <p:txBody>
          <a:bodyPr/>
          <a:lstStyle/>
          <a:p>
            <a:r>
              <a:rPr lang="en-US" smtClean="0"/>
              <a:t>Motivational Interviewing: The Basics (Module 1)</a:t>
            </a:r>
            <a:endParaRPr lang="en-US"/>
          </a:p>
        </p:txBody>
      </p:sp>
    </p:spTree>
    <p:extLst>
      <p:ext uri="{BB962C8B-B14F-4D97-AF65-F5344CB8AC3E}">
        <p14:creationId xmlns:p14="http://schemas.microsoft.com/office/powerpoint/2010/main" val="36695329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rPr>
              <a:t>In summary, feeling “conflicted” – or </a:t>
            </a:r>
            <a:r>
              <a:rPr lang="en-US" sz="1400" kern="1200" baseline="0" dirty="0" smtClean="0">
                <a:solidFill>
                  <a:schemeClr val="tx1"/>
                </a:solidFill>
                <a:effectLst/>
              </a:rPr>
              <a:t>torn between two or more ways of thinking – is pretty normal when behavioral health issues are involved. Managing medications, weight, blood pressure, substance use, and a long list of chronic illnesses can be challenging. What we “want” and what is “best for us” often collide. E</a:t>
            </a:r>
            <a:r>
              <a:rPr lang="en-US" sz="1400" kern="1200" dirty="0" smtClean="0">
                <a:solidFill>
                  <a:schemeClr val="tx1"/>
                </a:solidFill>
                <a:effectLst/>
              </a:rPr>
              <a:t>xpect ambivalence. At the</a:t>
            </a:r>
            <a:r>
              <a:rPr lang="en-US" sz="1400" kern="1200" baseline="0" dirty="0" smtClean="0">
                <a:solidFill>
                  <a:schemeClr val="tx1"/>
                </a:solidFill>
                <a:effectLst/>
              </a:rPr>
              <a:t> same time, know that change is possible. </a:t>
            </a:r>
          </a:p>
          <a:p>
            <a:endParaRPr lang="en-US" altLang="en-US" sz="1400" dirty="0" smtClean="0"/>
          </a:p>
          <a:p>
            <a:pPr eaLnBrk="1" hangingPunct="1">
              <a:buFont typeface="Wingdings" panose="05000000000000000000" pitchFamily="2" charset="2"/>
              <a:buNone/>
            </a:pPr>
            <a:r>
              <a:rPr lang="en-GB" altLang="en-US" sz="1400" dirty="0" smtClean="0"/>
              <a:t>_________________________________</a:t>
            </a:r>
          </a:p>
          <a:p>
            <a:pPr eaLnBrk="1" hangingPunct="1">
              <a:buFont typeface="Wingdings" panose="05000000000000000000" pitchFamily="2" charset="2"/>
              <a:buNone/>
            </a:pPr>
            <a:endParaRPr lang="en-GB" altLang="en-US" sz="1400" dirty="0" smtClean="0"/>
          </a:p>
          <a:p>
            <a:pPr eaLnBrk="1" hangingPunct="1">
              <a:defRPr/>
            </a:pPr>
            <a:r>
              <a:rPr lang="en-US" sz="1400" dirty="0" smtClean="0"/>
              <a:t>Reference: Miller, W. R., &amp; </a:t>
            </a:r>
            <a:r>
              <a:rPr lang="en-US" sz="1400" dirty="0" err="1" smtClean="0"/>
              <a:t>Rollnick</a:t>
            </a:r>
            <a:r>
              <a:rPr lang="en-US" sz="1400" dirty="0" smtClean="0"/>
              <a:t>, S. (2012). </a:t>
            </a:r>
            <a:endParaRPr lang="en-US" altLang="en-US" sz="1400" dirty="0" smtClean="0"/>
          </a:p>
          <a:p>
            <a:endParaRPr lang="en-US" dirty="0"/>
          </a:p>
        </p:txBody>
      </p:sp>
      <p:sp>
        <p:nvSpPr>
          <p:cNvPr id="4" name="Slide Number Placeholder 3"/>
          <p:cNvSpPr>
            <a:spLocks noGrp="1"/>
          </p:cNvSpPr>
          <p:nvPr>
            <p:ph type="sldNum" sz="quarter" idx="10"/>
          </p:nvPr>
        </p:nvSpPr>
        <p:spPr/>
        <p:txBody>
          <a:bodyPr/>
          <a:lstStyle/>
          <a:p>
            <a:fld id="{C3A9B765-6A00-4D3F-BE9B-6F57DC82BD59}" type="slidenum">
              <a:rPr lang="en-US" smtClean="0"/>
              <a:t>41</a:t>
            </a:fld>
            <a:endParaRPr lang="en-US"/>
          </a:p>
        </p:txBody>
      </p:sp>
      <p:sp>
        <p:nvSpPr>
          <p:cNvPr id="5" name="Header Placeholder 4"/>
          <p:cNvSpPr>
            <a:spLocks noGrp="1"/>
          </p:cNvSpPr>
          <p:nvPr>
            <p:ph type="hdr" sz="quarter" idx="11"/>
          </p:nvPr>
        </p:nvSpPr>
        <p:spPr/>
        <p:txBody>
          <a:bodyPr/>
          <a:lstStyle/>
          <a:p>
            <a:r>
              <a:rPr lang="en-US" smtClean="0"/>
              <a:t>Motivational Interviewing: The Basics (Module 1)</a:t>
            </a:r>
            <a:endParaRPr lang="en-US"/>
          </a:p>
        </p:txBody>
      </p:sp>
    </p:spTree>
    <p:extLst>
      <p:ext uri="{BB962C8B-B14F-4D97-AF65-F5344CB8AC3E}">
        <p14:creationId xmlns:p14="http://schemas.microsoft.com/office/powerpoint/2010/main" val="8755281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aseline="0" dirty="0" smtClean="0"/>
              <a:t>The second main principle of MI is to develop discrepancy by exploring the important differences between how clients want their lives to be versus how they currently are, OR differences between their deeply-held values and their day-to-day behavior.</a:t>
            </a:r>
            <a:endParaRPr lang="en-US" altLang="en-US" sz="1400" dirty="0" smtClean="0"/>
          </a:p>
          <a:p>
            <a:endParaRPr lang="en-US" sz="1400" dirty="0"/>
          </a:p>
        </p:txBody>
      </p:sp>
      <p:sp>
        <p:nvSpPr>
          <p:cNvPr id="4" name="Slide Number Placeholder 3"/>
          <p:cNvSpPr>
            <a:spLocks noGrp="1"/>
          </p:cNvSpPr>
          <p:nvPr>
            <p:ph type="sldNum" sz="quarter" idx="10"/>
          </p:nvPr>
        </p:nvSpPr>
        <p:spPr/>
        <p:txBody>
          <a:bodyPr/>
          <a:lstStyle/>
          <a:p>
            <a:fld id="{C3A9B765-6A00-4D3F-BE9B-6F57DC82BD59}" type="slidenum">
              <a:rPr lang="en-US" smtClean="0"/>
              <a:t>42</a:t>
            </a:fld>
            <a:endParaRPr lang="en-US"/>
          </a:p>
        </p:txBody>
      </p:sp>
      <p:sp>
        <p:nvSpPr>
          <p:cNvPr id="5" name="Header Placeholder 4"/>
          <p:cNvSpPr>
            <a:spLocks noGrp="1"/>
          </p:cNvSpPr>
          <p:nvPr>
            <p:ph type="hdr" sz="quarter" idx="11"/>
          </p:nvPr>
        </p:nvSpPr>
        <p:spPr/>
        <p:txBody>
          <a:bodyPr/>
          <a:lstStyle/>
          <a:p>
            <a:r>
              <a:rPr lang="en-US" smtClean="0"/>
              <a:t>Motivational Interviewing: The Basics (Module 1)</a:t>
            </a:r>
            <a:endParaRPr lang="en-US"/>
          </a:p>
        </p:txBody>
      </p:sp>
    </p:spTree>
    <p:extLst>
      <p:ext uri="{BB962C8B-B14F-4D97-AF65-F5344CB8AC3E}">
        <p14:creationId xmlns:p14="http://schemas.microsoft.com/office/powerpoint/2010/main" val="27769617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Aft>
                <a:spcPct val="0"/>
              </a:spcAft>
              <a:buClrTx/>
              <a:buSzTx/>
              <a:buFontTx/>
              <a:buNone/>
              <a:tabLst/>
              <a:defRPr/>
            </a:pPr>
            <a:r>
              <a:rPr lang="en-US" sz="1400" kern="1200" dirty="0" smtClean="0">
                <a:solidFill>
                  <a:schemeClr val="tx1"/>
                </a:solidFill>
                <a:effectLst/>
                <a:latin typeface="+mn-lt"/>
                <a:ea typeface="+mn-ea"/>
                <a:cs typeface="+mn-cs"/>
              </a:rPr>
              <a:t>Helping clients examine the discrepancies between their current behavior and valued</a:t>
            </a:r>
            <a:r>
              <a:rPr lang="en-US" sz="1400" kern="1200" baseline="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rPr>
              <a:t>goals, values, or </a:t>
            </a:r>
            <a:r>
              <a:rPr lang="en-US" sz="1400" kern="1200" baseline="0" dirty="0" smtClean="0">
                <a:solidFill>
                  <a:schemeClr val="tx1"/>
                </a:solidFill>
                <a:effectLst/>
                <a:latin typeface="+mn-lt"/>
                <a:ea typeface="+mn-ea"/>
                <a:cs typeface="+mn-cs"/>
              </a:rPr>
              <a:t>self-views is pivotal to making changes.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3A9B765-6A00-4D3F-BE9B-6F57DC82BD59}" type="slidenum">
              <a:rPr lang="en-US" smtClean="0"/>
              <a:t>43</a:t>
            </a:fld>
            <a:endParaRPr lang="en-US"/>
          </a:p>
        </p:txBody>
      </p:sp>
      <p:sp>
        <p:nvSpPr>
          <p:cNvPr id="5" name="Header Placeholder 4"/>
          <p:cNvSpPr>
            <a:spLocks noGrp="1"/>
          </p:cNvSpPr>
          <p:nvPr>
            <p:ph type="hdr" sz="quarter" idx="11"/>
          </p:nvPr>
        </p:nvSpPr>
        <p:spPr/>
        <p:txBody>
          <a:bodyPr/>
          <a:lstStyle/>
          <a:p>
            <a:r>
              <a:rPr lang="en-US" smtClean="0"/>
              <a:t>Motivational Interviewing: The Basics (Module 1)</a:t>
            </a:r>
            <a:endParaRPr lang="en-US"/>
          </a:p>
        </p:txBody>
      </p:sp>
    </p:spTree>
    <p:extLst>
      <p:ext uri="{BB962C8B-B14F-4D97-AF65-F5344CB8AC3E}">
        <p14:creationId xmlns:p14="http://schemas.microsoft.com/office/powerpoint/2010/main" val="34587058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Aft>
                <a:spcPct val="0"/>
              </a:spcAft>
              <a:buClrTx/>
              <a:buSzTx/>
              <a:buFontTx/>
              <a:buNone/>
              <a:tabLst/>
              <a:defRPr/>
            </a:pPr>
            <a:r>
              <a:rPr lang="en-US" sz="1400" kern="1200" dirty="0" smtClean="0">
                <a:solidFill>
                  <a:schemeClr val="tx1"/>
                </a:solidFill>
                <a:effectLst/>
                <a:latin typeface="+mn-lt"/>
                <a:ea typeface="+mn-ea"/>
                <a:cs typeface="+mn-cs"/>
              </a:rPr>
              <a:t>The</a:t>
            </a:r>
            <a:r>
              <a:rPr lang="en-US" sz="1400" kern="1200" baseline="0" dirty="0" smtClean="0">
                <a:solidFill>
                  <a:schemeClr val="tx1"/>
                </a:solidFill>
                <a:effectLst/>
                <a:latin typeface="+mn-lt"/>
                <a:ea typeface="+mn-ea"/>
                <a:cs typeface="+mn-cs"/>
              </a:rPr>
              <a:t> third main principle is managing resistance – which can</a:t>
            </a:r>
            <a:r>
              <a:rPr lang="en-US" sz="1400" kern="1200" dirty="0" smtClean="0">
                <a:solidFill>
                  <a:schemeClr val="tx1"/>
                </a:solidFill>
                <a:effectLst/>
                <a:latin typeface="+mn-lt"/>
                <a:ea typeface="+mn-ea"/>
                <a:cs typeface="+mn-cs"/>
              </a:rPr>
              <a:t> include making excuses, blaming others, minimizing importance or significance, challenging, using hostile language (verbal and nonverbal), and ignoring. In</a:t>
            </a:r>
            <a:r>
              <a:rPr lang="en-US" sz="1400" kern="1200" baseline="0" dirty="0" smtClean="0">
                <a:solidFill>
                  <a:schemeClr val="tx1"/>
                </a:solidFill>
                <a:effectLst/>
                <a:latin typeface="+mn-lt"/>
                <a:ea typeface="+mn-ea"/>
                <a:cs typeface="+mn-cs"/>
              </a:rPr>
              <a:t> general, cl</a:t>
            </a:r>
            <a:r>
              <a:rPr lang="en-US" sz="1400" kern="1200" dirty="0" smtClean="0">
                <a:solidFill>
                  <a:schemeClr val="tx1"/>
                </a:solidFill>
                <a:effectLst/>
                <a:latin typeface="+mn-lt"/>
                <a:ea typeface="+mn-ea"/>
                <a:cs typeface="+mn-cs"/>
              </a:rPr>
              <a:t>ients who are resistant are usually not ready to change</a:t>
            </a:r>
            <a:r>
              <a:rPr lang="en-US" sz="1400" kern="1200" baseline="0" dirty="0" smtClean="0">
                <a:solidFill>
                  <a:schemeClr val="tx1"/>
                </a:solidFill>
                <a:effectLst/>
                <a:latin typeface="+mn-lt"/>
                <a:ea typeface="+mn-ea"/>
                <a:cs typeface="+mn-cs"/>
              </a:rPr>
              <a:t> – and that’s okay. Avoid judging clients for their resistance.</a:t>
            </a:r>
            <a:endParaRPr lang="en-US" sz="1400" kern="1200" dirty="0" smtClean="0">
              <a:solidFill>
                <a:schemeClr val="tx1"/>
              </a:solidFill>
              <a:effectLst/>
              <a:latin typeface="+mn-lt"/>
              <a:ea typeface="+mn-ea"/>
              <a:cs typeface="+mn-cs"/>
            </a:endParaRPr>
          </a:p>
          <a:p>
            <a:pPr eaLnBrk="1" hangingPunct="1"/>
            <a:endParaRPr lang="en-US" altLang="en-US" baseline="30000" dirty="0" smtClean="0"/>
          </a:p>
          <a:p>
            <a:endParaRPr lang="en-US" dirty="0"/>
          </a:p>
        </p:txBody>
      </p:sp>
      <p:sp>
        <p:nvSpPr>
          <p:cNvPr id="4" name="Slide Number Placeholder 3"/>
          <p:cNvSpPr>
            <a:spLocks noGrp="1"/>
          </p:cNvSpPr>
          <p:nvPr>
            <p:ph type="sldNum" sz="quarter" idx="10"/>
          </p:nvPr>
        </p:nvSpPr>
        <p:spPr/>
        <p:txBody>
          <a:bodyPr/>
          <a:lstStyle/>
          <a:p>
            <a:fld id="{C3A9B765-6A00-4D3F-BE9B-6F57DC82BD59}" type="slidenum">
              <a:rPr lang="en-US" smtClean="0"/>
              <a:t>44</a:t>
            </a:fld>
            <a:endParaRPr lang="en-US"/>
          </a:p>
        </p:txBody>
      </p:sp>
      <p:sp>
        <p:nvSpPr>
          <p:cNvPr id="5" name="Header Placeholder 4"/>
          <p:cNvSpPr>
            <a:spLocks noGrp="1"/>
          </p:cNvSpPr>
          <p:nvPr>
            <p:ph type="hdr" sz="quarter" idx="11"/>
          </p:nvPr>
        </p:nvSpPr>
        <p:spPr/>
        <p:txBody>
          <a:bodyPr/>
          <a:lstStyle/>
          <a:p>
            <a:r>
              <a:rPr lang="en-US" smtClean="0"/>
              <a:t>Motivational Interviewing: The Basics (Module 1)</a:t>
            </a:r>
            <a:endParaRPr lang="en-US"/>
          </a:p>
        </p:txBody>
      </p:sp>
    </p:spTree>
    <p:extLst>
      <p:ext uri="{BB962C8B-B14F-4D97-AF65-F5344CB8AC3E}">
        <p14:creationId xmlns:p14="http://schemas.microsoft.com/office/powerpoint/2010/main" val="20057639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The idea</a:t>
            </a:r>
            <a:r>
              <a:rPr lang="en-US" sz="1400" kern="1200" baseline="0" dirty="0" smtClean="0">
                <a:solidFill>
                  <a:schemeClr val="tx1"/>
                </a:solidFill>
                <a:effectLst/>
                <a:latin typeface="+mn-lt"/>
                <a:ea typeface="+mn-ea"/>
                <a:cs typeface="+mn-cs"/>
              </a:rPr>
              <a:t> of </a:t>
            </a:r>
            <a:r>
              <a:rPr lang="en-US" sz="1400" kern="1200" dirty="0" smtClean="0">
                <a:solidFill>
                  <a:schemeClr val="tx1"/>
                </a:solidFill>
                <a:effectLst/>
                <a:latin typeface="+mn-lt"/>
                <a:ea typeface="+mn-ea"/>
                <a:cs typeface="+mn-cs"/>
              </a:rPr>
              <a:t>rolling with resistance</a:t>
            </a:r>
            <a:r>
              <a:rPr lang="en-US" sz="1400" kern="1200" baseline="0" dirty="0" smtClean="0">
                <a:solidFill>
                  <a:schemeClr val="tx1"/>
                </a:solidFill>
                <a:effectLst/>
                <a:latin typeface="+mn-lt"/>
                <a:ea typeface="+mn-ea"/>
                <a:cs typeface="+mn-cs"/>
              </a:rPr>
              <a:t> means that we acknowledge the person’s perception or disagreement, and then work to reframe it. As before, we don’t confront or disagree; instead, we work to give feedback that is empathic, and at the same time might question or expand on the person’s viewpoint.</a:t>
            </a:r>
            <a:endParaRPr lang="en-US" sz="14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3A9B765-6A00-4D3F-BE9B-6F57DC82BD59}" type="slidenum">
              <a:rPr lang="en-US" smtClean="0"/>
              <a:t>45</a:t>
            </a:fld>
            <a:endParaRPr lang="en-US"/>
          </a:p>
        </p:txBody>
      </p:sp>
      <p:sp>
        <p:nvSpPr>
          <p:cNvPr id="5" name="Header Placeholder 4"/>
          <p:cNvSpPr>
            <a:spLocks noGrp="1"/>
          </p:cNvSpPr>
          <p:nvPr>
            <p:ph type="hdr" sz="quarter" idx="11"/>
          </p:nvPr>
        </p:nvSpPr>
        <p:spPr/>
        <p:txBody>
          <a:bodyPr/>
          <a:lstStyle/>
          <a:p>
            <a:r>
              <a:rPr lang="en-US" smtClean="0"/>
              <a:t>Motivational Interviewing: The Basics (Module 1)</a:t>
            </a:r>
            <a:endParaRPr lang="en-US"/>
          </a:p>
        </p:txBody>
      </p:sp>
    </p:spTree>
    <p:extLst>
      <p:ext uri="{BB962C8B-B14F-4D97-AF65-F5344CB8AC3E}">
        <p14:creationId xmlns:p14="http://schemas.microsoft.com/office/powerpoint/2010/main" val="31236117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rPr>
              <a:t>The</a:t>
            </a:r>
            <a:r>
              <a:rPr lang="en-US" sz="1400" kern="1200" baseline="0" dirty="0" smtClean="0">
                <a:solidFill>
                  <a:schemeClr val="tx1"/>
                </a:solidFill>
                <a:effectLst/>
              </a:rPr>
              <a:t> last main principle of MI is to s</a:t>
            </a:r>
            <a:r>
              <a:rPr lang="en-US" sz="1400" kern="1200" dirty="0" smtClean="0">
                <a:solidFill>
                  <a:schemeClr val="tx1"/>
                </a:solidFill>
                <a:effectLst/>
              </a:rPr>
              <a:t>upport self-efficacy, which means helping clients move toward change successfully and with confidence. </a:t>
            </a:r>
            <a:endParaRPr lang="en-US" altLang="en-US" sz="1400" dirty="0" smtClean="0"/>
          </a:p>
          <a:p>
            <a:endParaRPr lang="en-US" dirty="0"/>
          </a:p>
        </p:txBody>
      </p:sp>
      <p:sp>
        <p:nvSpPr>
          <p:cNvPr id="4" name="Slide Number Placeholder 3"/>
          <p:cNvSpPr>
            <a:spLocks noGrp="1"/>
          </p:cNvSpPr>
          <p:nvPr>
            <p:ph type="sldNum" sz="quarter" idx="10"/>
          </p:nvPr>
        </p:nvSpPr>
        <p:spPr/>
        <p:txBody>
          <a:bodyPr/>
          <a:lstStyle/>
          <a:p>
            <a:fld id="{C3A9B765-6A00-4D3F-BE9B-6F57DC82BD59}" type="slidenum">
              <a:rPr lang="en-US" smtClean="0"/>
              <a:t>46</a:t>
            </a:fld>
            <a:endParaRPr lang="en-US"/>
          </a:p>
        </p:txBody>
      </p:sp>
      <p:sp>
        <p:nvSpPr>
          <p:cNvPr id="5" name="Header Placeholder 4"/>
          <p:cNvSpPr>
            <a:spLocks noGrp="1"/>
          </p:cNvSpPr>
          <p:nvPr>
            <p:ph type="hdr" sz="quarter" idx="11"/>
          </p:nvPr>
        </p:nvSpPr>
        <p:spPr/>
        <p:txBody>
          <a:bodyPr/>
          <a:lstStyle/>
          <a:p>
            <a:r>
              <a:rPr lang="en-US" smtClean="0"/>
              <a:t>Motivational Interviewing: The Basics (Module 1)</a:t>
            </a:r>
            <a:endParaRPr lang="en-US"/>
          </a:p>
        </p:txBody>
      </p:sp>
    </p:spTree>
    <p:extLst>
      <p:ext uri="{BB962C8B-B14F-4D97-AF65-F5344CB8AC3E}">
        <p14:creationId xmlns:p14="http://schemas.microsoft.com/office/powerpoint/2010/main" val="1676033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rPr>
              <a:t>In MI, the resources and motivation for change are presumed to reside within the person. The clinician’s job is to find ways to evoke it, to call it forth – bring it into action. </a:t>
            </a:r>
            <a:endParaRPr lang="en-US" altLang="en-US" sz="1400" dirty="0" smtClean="0"/>
          </a:p>
          <a:p>
            <a:endParaRPr lang="en-US" dirty="0"/>
          </a:p>
        </p:txBody>
      </p:sp>
      <p:sp>
        <p:nvSpPr>
          <p:cNvPr id="4" name="Slide Number Placeholder 3"/>
          <p:cNvSpPr>
            <a:spLocks noGrp="1"/>
          </p:cNvSpPr>
          <p:nvPr>
            <p:ph type="sldNum" sz="quarter" idx="10"/>
          </p:nvPr>
        </p:nvSpPr>
        <p:spPr/>
        <p:txBody>
          <a:bodyPr/>
          <a:lstStyle/>
          <a:p>
            <a:fld id="{C3A9B765-6A00-4D3F-BE9B-6F57DC82BD59}" type="slidenum">
              <a:rPr lang="en-US" smtClean="0"/>
              <a:t>47</a:t>
            </a:fld>
            <a:endParaRPr lang="en-US"/>
          </a:p>
        </p:txBody>
      </p:sp>
      <p:sp>
        <p:nvSpPr>
          <p:cNvPr id="5" name="Header Placeholder 4"/>
          <p:cNvSpPr>
            <a:spLocks noGrp="1"/>
          </p:cNvSpPr>
          <p:nvPr>
            <p:ph type="hdr" sz="quarter" idx="11"/>
          </p:nvPr>
        </p:nvSpPr>
        <p:spPr/>
        <p:txBody>
          <a:bodyPr/>
          <a:lstStyle/>
          <a:p>
            <a:r>
              <a:rPr lang="en-US" smtClean="0"/>
              <a:t>Motivational Interviewing: The Basics (Module 1)</a:t>
            </a:r>
            <a:endParaRPr lang="en-US"/>
          </a:p>
        </p:txBody>
      </p:sp>
    </p:spTree>
    <p:extLst>
      <p:ext uri="{BB962C8B-B14F-4D97-AF65-F5344CB8AC3E}">
        <p14:creationId xmlns:p14="http://schemas.microsoft.com/office/powerpoint/2010/main" val="40997771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400" dirty="0" smtClean="0"/>
              <a:t>I</a:t>
            </a:r>
            <a:r>
              <a:rPr lang="en-GB" altLang="en-US" sz="1400" baseline="0" dirty="0" smtClean="0"/>
              <a:t>n summary, there are four main principles in MI. At the same time, there are lots of other considerations when we put these into practice!</a:t>
            </a:r>
            <a:endParaRPr lang="en-GB" altLang="en-US" sz="1400" dirty="0" smtClean="0"/>
          </a:p>
          <a:p>
            <a:endParaRPr lang="en-US" dirty="0"/>
          </a:p>
        </p:txBody>
      </p:sp>
      <p:sp>
        <p:nvSpPr>
          <p:cNvPr id="4" name="Slide Number Placeholder 3"/>
          <p:cNvSpPr>
            <a:spLocks noGrp="1"/>
          </p:cNvSpPr>
          <p:nvPr>
            <p:ph type="sldNum" sz="quarter" idx="10"/>
          </p:nvPr>
        </p:nvSpPr>
        <p:spPr/>
        <p:txBody>
          <a:bodyPr/>
          <a:lstStyle/>
          <a:p>
            <a:fld id="{C3A9B765-6A00-4D3F-BE9B-6F57DC82BD59}" type="slidenum">
              <a:rPr lang="en-US" smtClean="0"/>
              <a:t>48</a:t>
            </a:fld>
            <a:endParaRPr lang="en-US"/>
          </a:p>
        </p:txBody>
      </p:sp>
      <p:sp>
        <p:nvSpPr>
          <p:cNvPr id="5" name="Header Placeholder 4"/>
          <p:cNvSpPr>
            <a:spLocks noGrp="1"/>
          </p:cNvSpPr>
          <p:nvPr>
            <p:ph type="hdr" sz="quarter" idx="11"/>
          </p:nvPr>
        </p:nvSpPr>
        <p:spPr/>
        <p:txBody>
          <a:bodyPr/>
          <a:lstStyle/>
          <a:p>
            <a:r>
              <a:rPr lang="en-US" smtClean="0"/>
              <a:t>Motivational Interviewing: The Basics (Module 1)</a:t>
            </a:r>
            <a:endParaRPr lang="en-US"/>
          </a:p>
        </p:txBody>
      </p:sp>
    </p:spTree>
    <p:extLst>
      <p:ext uri="{BB962C8B-B14F-4D97-AF65-F5344CB8AC3E}">
        <p14:creationId xmlns:p14="http://schemas.microsoft.com/office/powerpoint/2010/main" val="25241516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rPr>
              <a:t>The righting reflex refers to the seemingly built-in desire of humans to set things right. When presented with a problem – someone else’s problem – we have the tendency to offer solutions.</a:t>
            </a:r>
          </a:p>
          <a:p>
            <a:r>
              <a:rPr lang="en-US" sz="1400" kern="1200" dirty="0" smtClean="0">
                <a:solidFill>
                  <a:schemeClr val="tx1"/>
                </a:solidFill>
                <a:effectLst/>
              </a:rPr>
              <a:t> </a:t>
            </a:r>
          </a:p>
          <a:p>
            <a:r>
              <a:rPr lang="en-US" sz="1400" kern="1200" dirty="0" smtClean="0">
                <a:solidFill>
                  <a:schemeClr val="tx1"/>
                </a:solidFill>
                <a:effectLst/>
              </a:rPr>
              <a:t>When this instinct meets ambivalence, however, the person defends the status quo and argues against change.</a:t>
            </a:r>
          </a:p>
          <a:p>
            <a:endParaRPr lang="en-US" sz="1400" kern="1200" dirty="0" smtClean="0">
              <a:solidFill>
                <a:schemeClr val="tx1"/>
              </a:solidFill>
              <a:effectLst/>
            </a:endParaRPr>
          </a:p>
          <a:p>
            <a:r>
              <a:rPr lang="en-US" sz="1400" kern="1200" dirty="0" smtClean="0">
                <a:solidFill>
                  <a:schemeClr val="tx1"/>
                </a:solidFill>
                <a:effectLst/>
              </a:rPr>
              <a:t>The more a person argues on behalf of one position, the more committed to it he or she becomes. We can literally talk ourselves into (and out of) things. On the flip side, the more we can elicit change statements from people, the more committed to change they become.</a:t>
            </a:r>
            <a:endParaRPr lang="en-US" altLang="en-US" sz="1400" dirty="0" smtClean="0"/>
          </a:p>
          <a:p>
            <a:endParaRPr lang="en-US" sz="1400" dirty="0"/>
          </a:p>
        </p:txBody>
      </p:sp>
      <p:sp>
        <p:nvSpPr>
          <p:cNvPr id="4" name="Slide Number Placeholder 3"/>
          <p:cNvSpPr>
            <a:spLocks noGrp="1"/>
          </p:cNvSpPr>
          <p:nvPr>
            <p:ph type="sldNum" sz="quarter" idx="10"/>
          </p:nvPr>
        </p:nvSpPr>
        <p:spPr/>
        <p:txBody>
          <a:bodyPr/>
          <a:lstStyle/>
          <a:p>
            <a:fld id="{C3A9B765-6A00-4D3F-BE9B-6F57DC82BD59}" type="slidenum">
              <a:rPr lang="en-US" smtClean="0"/>
              <a:t>49</a:t>
            </a:fld>
            <a:endParaRPr lang="en-US"/>
          </a:p>
        </p:txBody>
      </p:sp>
      <p:sp>
        <p:nvSpPr>
          <p:cNvPr id="5" name="Header Placeholder 4"/>
          <p:cNvSpPr>
            <a:spLocks noGrp="1"/>
          </p:cNvSpPr>
          <p:nvPr>
            <p:ph type="hdr" sz="quarter" idx="11"/>
          </p:nvPr>
        </p:nvSpPr>
        <p:spPr/>
        <p:txBody>
          <a:bodyPr/>
          <a:lstStyle/>
          <a:p>
            <a:r>
              <a:rPr lang="en-US" smtClean="0"/>
              <a:t>Motivational Interviewing: The Basics (Module 1)</a:t>
            </a:r>
            <a:endParaRPr lang="en-US"/>
          </a:p>
        </p:txBody>
      </p:sp>
    </p:spTree>
    <p:extLst>
      <p:ext uri="{BB962C8B-B14F-4D97-AF65-F5344CB8AC3E}">
        <p14:creationId xmlns:p14="http://schemas.microsoft.com/office/powerpoint/2010/main" val="2501130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400" b="0" dirty="0" smtClean="0"/>
              <a:t>The answer is “False.” </a:t>
            </a:r>
          </a:p>
          <a:p>
            <a:endParaRPr lang="en-US" sz="1400" b="0" kern="1200" dirty="0" smtClean="0">
              <a:solidFill>
                <a:schemeClr val="tx1"/>
              </a:solidFill>
              <a:effectLst/>
            </a:endParaRPr>
          </a:p>
          <a:p>
            <a:r>
              <a:rPr lang="en-US" sz="1400" kern="1200" dirty="0" smtClean="0">
                <a:solidFill>
                  <a:schemeClr val="tx1"/>
                </a:solidFill>
                <a:effectLst/>
              </a:rPr>
              <a:t>Motivation can be modified or enhanced at many points in the change process. Clinicians and others can access and enhance a person's motivation to change well before extensive damage is done to health, relationships, reputation, or self-image. </a:t>
            </a:r>
            <a:endParaRPr lang="en-US" altLang="en-US" sz="1400" b="0" dirty="0" smtClean="0"/>
          </a:p>
          <a:p>
            <a:endParaRPr lang="en-US" sz="1400" dirty="0"/>
          </a:p>
        </p:txBody>
      </p:sp>
      <p:sp>
        <p:nvSpPr>
          <p:cNvPr id="4" name="Slide Number Placeholder 3"/>
          <p:cNvSpPr>
            <a:spLocks noGrp="1"/>
          </p:cNvSpPr>
          <p:nvPr>
            <p:ph type="sldNum" sz="quarter" idx="10"/>
          </p:nvPr>
        </p:nvSpPr>
        <p:spPr/>
        <p:txBody>
          <a:bodyPr/>
          <a:lstStyle/>
          <a:p>
            <a:fld id="{C3A9B765-6A00-4D3F-BE9B-6F57DC82BD59}" type="slidenum">
              <a:rPr lang="en-US" smtClean="0"/>
              <a:t>5</a:t>
            </a:fld>
            <a:endParaRPr lang="en-US"/>
          </a:p>
        </p:txBody>
      </p:sp>
      <p:sp>
        <p:nvSpPr>
          <p:cNvPr id="5" name="Header Placeholder 4"/>
          <p:cNvSpPr>
            <a:spLocks noGrp="1"/>
          </p:cNvSpPr>
          <p:nvPr>
            <p:ph type="hdr" sz="quarter" idx="11"/>
          </p:nvPr>
        </p:nvSpPr>
        <p:spPr/>
        <p:txBody>
          <a:bodyPr/>
          <a:lstStyle/>
          <a:p>
            <a:r>
              <a:rPr lang="en-US" smtClean="0"/>
              <a:t>Motivational Interviewing: The Basics (Module 1)</a:t>
            </a:r>
            <a:endParaRPr lang="en-US"/>
          </a:p>
        </p:txBody>
      </p:sp>
    </p:spTree>
    <p:extLst>
      <p:ext uri="{BB962C8B-B14F-4D97-AF65-F5344CB8AC3E}">
        <p14:creationId xmlns:p14="http://schemas.microsoft.com/office/powerpoint/2010/main" val="32917473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sz="1400" kern="1200" dirty="0" smtClean="0">
                <a:solidFill>
                  <a:schemeClr val="tx1"/>
                </a:solidFill>
                <a:effectLst/>
              </a:rPr>
              <a:t>Asking clients </a:t>
            </a:r>
            <a:r>
              <a:rPr lang="en-US" sz="1400" b="1" kern="1200" dirty="0" smtClean="0">
                <a:solidFill>
                  <a:schemeClr val="tx1"/>
                </a:solidFill>
                <a:effectLst/>
              </a:rPr>
              <a:t>their</a:t>
            </a:r>
            <a:r>
              <a:rPr lang="en-US" sz="1400" kern="1200" dirty="0" smtClean="0">
                <a:solidFill>
                  <a:schemeClr val="tx1"/>
                </a:solidFill>
                <a:effectLst/>
              </a:rPr>
              <a:t> reasons for doing – or not doing –</a:t>
            </a:r>
            <a:r>
              <a:rPr lang="en-US" sz="1400" kern="1200" baseline="0" dirty="0" smtClean="0">
                <a:solidFill>
                  <a:schemeClr val="tx1"/>
                </a:solidFill>
                <a:effectLst/>
              </a:rPr>
              <a:t> something is often more productive than telling </a:t>
            </a:r>
            <a:r>
              <a:rPr lang="en-US" sz="1400" kern="1200" dirty="0" smtClean="0">
                <a:solidFill>
                  <a:schemeClr val="tx1"/>
                </a:solidFill>
                <a:effectLst/>
              </a:rPr>
              <a:t>them what they should or should</a:t>
            </a:r>
            <a:r>
              <a:rPr lang="en-US" sz="1400" kern="1200" baseline="0" dirty="0" smtClean="0">
                <a:solidFill>
                  <a:schemeClr val="tx1"/>
                </a:solidFill>
                <a:effectLst/>
              </a:rPr>
              <a:t> not do</a:t>
            </a:r>
            <a:r>
              <a:rPr lang="en-US" sz="1400" kern="1200" dirty="0" smtClean="0">
                <a:solidFill>
                  <a:schemeClr val="tx1"/>
                </a:solidFill>
                <a:effectLst/>
              </a:rPr>
              <a:t>.</a:t>
            </a:r>
            <a:endParaRPr lang="en-US" altLang="en-US" sz="1400" dirty="0" smtClean="0"/>
          </a:p>
        </p:txBody>
      </p:sp>
      <p:sp>
        <p:nvSpPr>
          <p:cNvPr id="4" name="Slide Number Placeholder 3"/>
          <p:cNvSpPr>
            <a:spLocks noGrp="1"/>
          </p:cNvSpPr>
          <p:nvPr>
            <p:ph type="sldNum" sz="quarter" idx="10"/>
          </p:nvPr>
        </p:nvSpPr>
        <p:spPr/>
        <p:txBody>
          <a:bodyPr/>
          <a:lstStyle/>
          <a:p>
            <a:fld id="{C3A9B765-6A00-4D3F-BE9B-6F57DC82BD59}" type="slidenum">
              <a:rPr lang="en-US" smtClean="0"/>
              <a:t>50</a:t>
            </a:fld>
            <a:endParaRPr lang="en-US"/>
          </a:p>
        </p:txBody>
      </p:sp>
      <p:sp>
        <p:nvSpPr>
          <p:cNvPr id="5" name="Header Placeholder 4"/>
          <p:cNvSpPr>
            <a:spLocks noGrp="1"/>
          </p:cNvSpPr>
          <p:nvPr>
            <p:ph type="hdr" sz="quarter" idx="11"/>
          </p:nvPr>
        </p:nvSpPr>
        <p:spPr/>
        <p:txBody>
          <a:bodyPr/>
          <a:lstStyle/>
          <a:p>
            <a:r>
              <a:rPr lang="en-US" smtClean="0"/>
              <a:t>Motivational Interviewing: The Basics (Module 1)</a:t>
            </a:r>
            <a:endParaRPr lang="en-US"/>
          </a:p>
        </p:txBody>
      </p:sp>
    </p:spTree>
    <p:extLst>
      <p:ext uri="{BB962C8B-B14F-4D97-AF65-F5344CB8AC3E}">
        <p14:creationId xmlns:p14="http://schemas.microsoft.com/office/powerpoint/2010/main" val="22567428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rPr>
              <a:t>When it comes to behavior change, the client often knows the answer. Listen</a:t>
            </a:r>
            <a:r>
              <a:rPr lang="en-US" sz="1400" kern="1200" baseline="0" dirty="0" smtClean="0">
                <a:solidFill>
                  <a:schemeClr val="tx1"/>
                </a:solidFill>
                <a:effectLst/>
              </a:rPr>
              <a:t> to what they have to say.</a:t>
            </a:r>
            <a:endParaRPr lang="en-US" altLang="en-US" sz="1400" dirty="0" smtClean="0"/>
          </a:p>
          <a:p>
            <a:endParaRPr lang="en-US" sz="1400" dirty="0"/>
          </a:p>
        </p:txBody>
      </p:sp>
      <p:sp>
        <p:nvSpPr>
          <p:cNvPr id="4" name="Slide Number Placeholder 3"/>
          <p:cNvSpPr>
            <a:spLocks noGrp="1"/>
          </p:cNvSpPr>
          <p:nvPr>
            <p:ph type="sldNum" sz="quarter" idx="10"/>
          </p:nvPr>
        </p:nvSpPr>
        <p:spPr/>
        <p:txBody>
          <a:bodyPr/>
          <a:lstStyle/>
          <a:p>
            <a:fld id="{C3A9B765-6A00-4D3F-BE9B-6F57DC82BD59}" type="slidenum">
              <a:rPr lang="en-US" smtClean="0"/>
              <a:t>51</a:t>
            </a:fld>
            <a:endParaRPr lang="en-US"/>
          </a:p>
        </p:txBody>
      </p:sp>
      <p:sp>
        <p:nvSpPr>
          <p:cNvPr id="5" name="Header Placeholder 4"/>
          <p:cNvSpPr>
            <a:spLocks noGrp="1"/>
          </p:cNvSpPr>
          <p:nvPr>
            <p:ph type="hdr" sz="quarter" idx="11"/>
          </p:nvPr>
        </p:nvSpPr>
        <p:spPr/>
        <p:txBody>
          <a:bodyPr/>
          <a:lstStyle/>
          <a:p>
            <a:r>
              <a:rPr lang="en-US" smtClean="0"/>
              <a:t>Motivational Interviewing: The Basics (Module 1)</a:t>
            </a:r>
            <a:endParaRPr lang="en-US"/>
          </a:p>
        </p:txBody>
      </p:sp>
    </p:spTree>
    <p:extLst>
      <p:ext uri="{BB962C8B-B14F-4D97-AF65-F5344CB8AC3E}">
        <p14:creationId xmlns:p14="http://schemas.microsoft.com/office/powerpoint/2010/main" val="23550261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rPr>
              <a:t>A client who has a part in the discussion</a:t>
            </a:r>
            <a:r>
              <a:rPr lang="en-US" sz="1400" kern="1200" baseline="0" dirty="0" smtClean="0">
                <a:solidFill>
                  <a:schemeClr val="tx1"/>
                </a:solidFill>
                <a:effectLst/>
              </a:rPr>
              <a:t> </a:t>
            </a:r>
            <a:r>
              <a:rPr lang="en-US" sz="1400" kern="1200" dirty="0" smtClean="0">
                <a:solidFill>
                  <a:schemeClr val="tx1"/>
                </a:solidFill>
                <a:effectLst/>
              </a:rPr>
              <a:t>is more likely to</a:t>
            </a:r>
            <a:r>
              <a:rPr lang="en-US" sz="1400" kern="1200" baseline="0" dirty="0" smtClean="0">
                <a:solidFill>
                  <a:schemeClr val="tx1"/>
                </a:solidFill>
                <a:effectLst/>
              </a:rPr>
              <a:t> be motivated to do something about the issue.</a:t>
            </a:r>
            <a:endParaRPr lang="en-US" altLang="en-US" sz="1400" dirty="0" smtClean="0"/>
          </a:p>
          <a:p>
            <a:endParaRPr lang="en-US" dirty="0"/>
          </a:p>
        </p:txBody>
      </p:sp>
      <p:sp>
        <p:nvSpPr>
          <p:cNvPr id="4" name="Slide Number Placeholder 3"/>
          <p:cNvSpPr>
            <a:spLocks noGrp="1"/>
          </p:cNvSpPr>
          <p:nvPr>
            <p:ph type="sldNum" sz="quarter" idx="10"/>
          </p:nvPr>
        </p:nvSpPr>
        <p:spPr/>
        <p:txBody>
          <a:bodyPr/>
          <a:lstStyle/>
          <a:p>
            <a:fld id="{C3A9B765-6A00-4D3F-BE9B-6F57DC82BD59}" type="slidenum">
              <a:rPr lang="en-US" smtClean="0"/>
              <a:t>52</a:t>
            </a:fld>
            <a:endParaRPr lang="en-US"/>
          </a:p>
        </p:txBody>
      </p:sp>
      <p:sp>
        <p:nvSpPr>
          <p:cNvPr id="5" name="Header Placeholder 4"/>
          <p:cNvSpPr>
            <a:spLocks noGrp="1"/>
          </p:cNvSpPr>
          <p:nvPr>
            <p:ph type="hdr" sz="quarter" idx="11"/>
          </p:nvPr>
        </p:nvSpPr>
        <p:spPr/>
        <p:txBody>
          <a:bodyPr/>
          <a:lstStyle/>
          <a:p>
            <a:r>
              <a:rPr lang="en-US" smtClean="0"/>
              <a:t>Motivational Interviewing: The Basics (Module 1)</a:t>
            </a:r>
            <a:endParaRPr lang="en-US"/>
          </a:p>
        </p:txBody>
      </p:sp>
    </p:spTree>
    <p:extLst>
      <p:ext uri="{BB962C8B-B14F-4D97-AF65-F5344CB8AC3E}">
        <p14:creationId xmlns:p14="http://schemas.microsoft.com/office/powerpoint/2010/main" val="35961315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sz="1400" dirty="0" smtClean="0"/>
              <a:t>In this first session, you have learned about the spirit and principles of MI and the central importance of empathy.</a:t>
            </a:r>
            <a:endParaRPr lang="en-US" altLang="en-US" sz="1400" dirty="0" smtClean="0"/>
          </a:p>
          <a:p>
            <a:pPr eaLnBrk="1" hangingPunct="1">
              <a:spcBef>
                <a:spcPct val="0"/>
              </a:spcBef>
            </a:pPr>
            <a:endParaRPr lang="en-US" altLang="en-US" sz="1400" dirty="0" smtClean="0"/>
          </a:p>
          <a:p>
            <a:pPr eaLnBrk="1" hangingPunct="1">
              <a:spcBef>
                <a:spcPct val="0"/>
              </a:spcBef>
            </a:pPr>
            <a:r>
              <a:rPr lang="en-US" altLang="en-US" sz="1400" dirty="0" smtClean="0"/>
              <a:t>In the second session, you will learn motivational interviewing steps and core skills.</a:t>
            </a:r>
          </a:p>
          <a:p>
            <a:endParaRPr lang="en-US" dirty="0"/>
          </a:p>
        </p:txBody>
      </p:sp>
      <p:sp>
        <p:nvSpPr>
          <p:cNvPr id="4" name="Slide Number Placeholder 3"/>
          <p:cNvSpPr>
            <a:spLocks noGrp="1"/>
          </p:cNvSpPr>
          <p:nvPr>
            <p:ph type="sldNum" sz="quarter" idx="10"/>
          </p:nvPr>
        </p:nvSpPr>
        <p:spPr/>
        <p:txBody>
          <a:bodyPr/>
          <a:lstStyle/>
          <a:p>
            <a:fld id="{C3A9B765-6A00-4D3F-BE9B-6F57DC82BD59}" type="slidenum">
              <a:rPr lang="en-US" smtClean="0"/>
              <a:t>53</a:t>
            </a:fld>
            <a:endParaRPr lang="en-US"/>
          </a:p>
        </p:txBody>
      </p:sp>
      <p:sp>
        <p:nvSpPr>
          <p:cNvPr id="5" name="Header Placeholder 4"/>
          <p:cNvSpPr>
            <a:spLocks noGrp="1"/>
          </p:cNvSpPr>
          <p:nvPr>
            <p:ph type="hdr" sz="quarter" idx="11"/>
          </p:nvPr>
        </p:nvSpPr>
        <p:spPr/>
        <p:txBody>
          <a:bodyPr/>
          <a:lstStyle/>
          <a:p>
            <a:r>
              <a:rPr lang="en-US" smtClean="0"/>
              <a:t>Motivational Interviewing: The Basics (Module 1)</a:t>
            </a:r>
            <a:endParaRPr lang="en-US"/>
          </a:p>
        </p:txBody>
      </p:sp>
    </p:spTree>
    <p:extLst>
      <p:ext uri="{BB962C8B-B14F-4D97-AF65-F5344CB8AC3E}">
        <p14:creationId xmlns:p14="http://schemas.microsoft.com/office/powerpoint/2010/main" val="2590147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Thank you</a:t>
            </a:r>
            <a:r>
              <a:rPr lang="en-US" sz="1400" baseline="0" dirty="0" smtClean="0"/>
              <a:t> to our funding agency for supporting this program.</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C3A9B765-6A00-4D3F-BE9B-6F57DC82BD59}" type="slidenum">
              <a:rPr lang="en-US" smtClean="0"/>
              <a:t>54</a:t>
            </a:fld>
            <a:endParaRPr lang="en-US"/>
          </a:p>
        </p:txBody>
      </p:sp>
      <p:sp>
        <p:nvSpPr>
          <p:cNvPr id="5" name="Header Placeholder 4"/>
          <p:cNvSpPr>
            <a:spLocks noGrp="1"/>
          </p:cNvSpPr>
          <p:nvPr>
            <p:ph type="hdr" sz="quarter" idx="11"/>
          </p:nvPr>
        </p:nvSpPr>
        <p:spPr/>
        <p:txBody>
          <a:bodyPr/>
          <a:lstStyle/>
          <a:p>
            <a:r>
              <a:rPr lang="en-US" smtClean="0"/>
              <a:t>Motivational Interviewing: The Basics (Module 1)</a:t>
            </a:r>
            <a:endParaRPr lang="en-US"/>
          </a:p>
        </p:txBody>
      </p:sp>
    </p:spTree>
    <p:extLst>
      <p:ext uri="{BB962C8B-B14F-4D97-AF65-F5344CB8AC3E}">
        <p14:creationId xmlns:p14="http://schemas.microsoft.com/office/powerpoint/2010/main" val="40410937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Motivational Interviewing: The Basics (Module 1)</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55</a:t>
            </a:fld>
            <a:endParaRPr lang="en-US"/>
          </a:p>
        </p:txBody>
      </p:sp>
    </p:spTree>
    <p:extLst>
      <p:ext uri="{BB962C8B-B14F-4D97-AF65-F5344CB8AC3E}">
        <p14:creationId xmlns:p14="http://schemas.microsoft.com/office/powerpoint/2010/main" val="2232800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dirty="0" smtClean="0"/>
              <a:t>It usually takes a significant</a:t>
            </a:r>
            <a:r>
              <a:rPr lang="en-US" altLang="en-US" sz="1400" baseline="0" dirty="0" smtClean="0"/>
              <a:t> crisis (“hitting bottom”) to motivate a person to change. True or false?</a:t>
            </a:r>
          </a:p>
          <a:p>
            <a:endParaRPr lang="en-US" dirty="0"/>
          </a:p>
        </p:txBody>
      </p:sp>
      <p:sp>
        <p:nvSpPr>
          <p:cNvPr id="4" name="Slide Number Placeholder 3"/>
          <p:cNvSpPr>
            <a:spLocks noGrp="1"/>
          </p:cNvSpPr>
          <p:nvPr>
            <p:ph type="sldNum" sz="quarter" idx="10"/>
          </p:nvPr>
        </p:nvSpPr>
        <p:spPr/>
        <p:txBody>
          <a:bodyPr/>
          <a:lstStyle/>
          <a:p>
            <a:fld id="{C3A9B765-6A00-4D3F-BE9B-6F57DC82BD59}" type="slidenum">
              <a:rPr lang="en-US" smtClean="0"/>
              <a:t>6</a:t>
            </a:fld>
            <a:endParaRPr lang="en-US"/>
          </a:p>
        </p:txBody>
      </p:sp>
      <p:sp>
        <p:nvSpPr>
          <p:cNvPr id="5" name="Header Placeholder 4"/>
          <p:cNvSpPr>
            <a:spLocks noGrp="1"/>
          </p:cNvSpPr>
          <p:nvPr>
            <p:ph type="hdr" sz="quarter" idx="11"/>
          </p:nvPr>
        </p:nvSpPr>
        <p:spPr/>
        <p:txBody>
          <a:bodyPr/>
          <a:lstStyle/>
          <a:p>
            <a:r>
              <a:rPr lang="en-US" smtClean="0"/>
              <a:t>Motivational Interviewing: The Basics (Module 1)</a:t>
            </a:r>
            <a:endParaRPr lang="en-US"/>
          </a:p>
        </p:txBody>
      </p:sp>
    </p:spTree>
    <p:extLst>
      <p:ext uri="{BB962C8B-B14F-4D97-AF65-F5344CB8AC3E}">
        <p14:creationId xmlns:p14="http://schemas.microsoft.com/office/powerpoint/2010/main" val="2045468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775" indent="-231775"/>
            <a:r>
              <a:rPr lang="en-US" altLang="en-US" sz="1400" dirty="0" smtClean="0"/>
              <a:t>The answer is “False.” </a:t>
            </a:r>
          </a:p>
          <a:p>
            <a:pPr marL="231775" indent="-231775"/>
            <a:endParaRPr lang="en-US" sz="1400" kern="1200" dirty="0" smtClean="0">
              <a:solidFill>
                <a:schemeClr val="tx1"/>
              </a:solidFill>
              <a:effectLst/>
            </a:endParaRPr>
          </a:p>
          <a:p>
            <a:r>
              <a:rPr lang="en-US" sz="1400" kern="1200" dirty="0" smtClean="0">
                <a:solidFill>
                  <a:schemeClr val="tx1"/>
                </a:solidFill>
                <a:effectLst/>
              </a:rPr>
              <a:t>Sometimes this is how it happens, BUT clients do not have to hit bottom or experience irreparable consequences of their behaviors to become aware of the need for change. </a:t>
            </a:r>
            <a:endParaRPr lang="en-US" altLang="en-US" sz="1400" dirty="0" smtClean="0"/>
          </a:p>
          <a:p>
            <a:endParaRPr lang="en-US" sz="1400" dirty="0"/>
          </a:p>
        </p:txBody>
      </p:sp>
      <p:sp>
        <p:nvSpPr>
          <p:cNvPr id="4" name="Slide Number Placeholder 3"/>
          <p:cNvSpPr>
            <a:spLocks noGrp="1"/>
          </p:cNvSpPr>
          <p:nvPr>
            <p:ph type="sldNum" sz="quarter" idx="10"/>
          </p:nvPr>
        </p:nvSpPr>
        <p:spPr/>
        <p:txBody>
          <a:bodyPr/>
          <a:lstStyle/>
          <a:p>
            <a:fld id="{C3A9B765-6A00-4D3F-BE9B-6F57DC82BD59}" type="slidenum">
              <a:rPr lang="en-US" smtClean="0"/>
              <a:t>7</a:t>
            </a:fld>
            <a:endParaRPr lang="en-US"/>
          </a:p>
        </p:txBody>
      </p:sp>
      <p:sp>
        <p:nvSpPr>
          <p:cNvPr id="5" name="Header Placeholder 4"/>
          <p:cNvSpPr>
            <a:spLocks noGrp="1"/>
          </p:cNvSpPr>
          <p:nvPr>
            <p:ph type="hdr" sz="quarter" idx="11"/>
          </p:nvPr>
        </p:nvSpPr>
        <p:spPr/>
        <p:txBody>
          <a:bodyPr/>
          <a:lstStyle/>
          <a:p>
            <a:r>
              <a:rPr lang="en-US" smtClean="0"/>
              <a:t>Motivational Interviewing: The Basics (Module 1)</a:t>
            </a:r>
            <a:endParaRPr lang="en-US"/>
          </a:p>
        </p:txBody>
      </p:sp>
    </p:spTree>
    <p:extLst>
      <p:ext uri="{BB962C8B-B14F-4D97-AF65-F5344CB8AC3E}">
        <p14:creationId xmlns:p14="http://schemas.microsoft.com/office/powerpoint/2010/main" val="3704720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dirty="0" smtClean="0"/>
              <a:t>Motivation is influenced by human connections</a:t>
            </a:r>
            <a:r>
              <a:rPr lang="en-US" altLang="en-US" sz="1400" baseline="0" dirty="0" smtClean="0"/>
              <a:t>. True or false?</a:t>
            </a:r>
          </a:p>
          <a:p>
            <a:endParaRPr lang="en-US" dirty="0"/>
          </a:p>
        </p:txBody>
      </p:sp>
      <p:sp>
        <p:nvSpPr>
          <p:cNvPr id="4" name="Slide Number Placeholder 3"/>
          <p:cNvSpPr>
            <a:spLocks noGrp="1"/>
          </p:cNvSpPr>
          <p:nvPr>
            <p:ph type="sldNum" sz="quarter" idx="10"/>
          </p:nvPr>
        </p:nvSpPr>
        <p:spPr/>
        <p:txBody>
          <a:bodyPr/>
          <a:lstStyle/>
          <a:p>
            <a:fld id="{C3A9B765-6A00-4D3F-BE9B-6F57DC82BD59}" type="slidenum">
              <a:rPr lang="en-US" smtClean="0"/>
              <a:t>8</a:t>
            </a:fld>
            <a:endParaRPr lang="en-US"/>
          </a:p>
        </p:txBody>
      </p:sp>
      <p:sp>
        <p:nvSpPr>
          <p:cNvPr id="5" name="Header Placeholder 4"/>
          <p:cNvSpPr>
            <a:spLocks noGrp="1"/>
          </p:cNvSpPr>
          <p:nvPr>
            <p:ph type="hdr" sz="quarter" idx="11"/>
          </p:nvPr>
        </p:nvSpPr>
        <p:spPr/>
        <p:txBody>
          <a:bodyPr/>
          <a:lstStyle/>
          <a:p>
            <a:r>
              <a:rPr lang="en-US" smtClean="0"/>
              <a:t>Motivational Interviewing: The Basics (Module 1)</a:t>
            </a:r>
            <a:endParaRPr lang="en-US"/>
          </a:p>
        </p:txBody>
      </p:sp>
    </p:spTree>
    <p:extLst>
      <p:ext uri="{BB962C8B-B14F-4D97-AF65-F5344CB8AC3E}">
        <p14:creationId xmlns:p14="http://schemas.microsoft.com/office/powerpoint/2010/main" val="1644111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775" indent="-231775"/>
            <a:r>
              <a:rPr lang="en-US" altLang="en-US" sz="1400" dirty="0" smtClean="0"/>
              <a:t>The answer is “True.”</a:t>
            </a:r>
          </a:p>
          <a:p>
            <a:pPr marL="231775" indent="-231775"/>
            <a:endParaRPr lang="en-US" altLang="en-US" sz="1400" dirty="0" smtClean="0"/>
          </a:p>
          <a:p>
            <a:r>
              <a:rPr lang="en-US" sz="1400" kern="1200" dirty="0" smtClean="0">
                <a:solidFill>
                  <a:schemeClr val="tx1"/>
                </a:solidFill>
                <a:effectLst/>
              </a:rPr>
              <a:t>Motivation belongs to one person, but</a:t>
            </a:r>
            <a:r>
              <a:rPr lang="en-US" sz="1400" kern="1200" baseline="0" dirty="0" smtClean="0">
                <a:solidFill>
                  <a:schemeClr val="tx1"/>
                </a:solidFill>
                <a:effectLst/>
              </a:rPr>
              <a:t> it </a:t>
            </a:r>
            <a:r>
              <a:rPr lang="en-US" sz="1400" kern="1200" dirty="0" smtClean="0">
                <a:solidFill>
                  <a:schemeClr val="tx1"/>
                </a:solidFill>
                <a:effectLst/>
              </a:rPr>
              <a:t>results from the interactions between the individual and other people or environmental factors. A person’s readiness for change fluctuates over time and depends on the situation; it is not a static personal attribute. Motivation can vacillate between conflicting objectives. Motivation also varies in intensity, faltering in response to doubts and increasing as doubts are resolved. Motivation to change can be strongly influenced by family, friends, emotions, and community support. </a:t>
            </a:r>
            <a:endParaRPr lang="en-US" altLang="en-US" sz="1400" dirty="0" smtClean="0"/>
          </a:p>
          <a:p>
            <a:endParaRPr lang="en-US" dirty="0"/>
          </a:p>
        </p:txBody>
      </p:sp>
      <p:sp>
        <p:nvSpPr>
          <p:cNvPr id="4" name="Slide Number Placeholder 3"/>
          <p:cNvSpPr>
            <a:spLocks noGrp="1"/>
          </p:cNvSpPr>
          <p:nvPr>
            <p:ph type="sldNum" sz="quarter" idx="10"/>
          </p:nvPr>
        </p:nvSpPr>
        <p:spPr/>
        <p:txBody>
          <a:bodyPr/>
          <a:lstStyle/>
          <a:p>
            <a:fld id="{C3A9B765-6A00-4D3F-BE9B-6F57DC82BD59}" type="slidenum">
              <a:rPr lang="en-US" smtClean="0"/>
              <a:t>9</a:t>
            </a:fld>
            <a:endParaRPr lang="en-US"/>
          </a:p>
        </p:txBody>
      </p:sp>
      <p:sp>
        <p:nvSpPr>
          <p:cNvPr id="5" name="Header Placeholder 4"/>
          <p:cNvSpPr>
            <a:spLocks noGrp="1"/>
          </p:cNvSpPr>
          <p:nvPr>
            <p:ph type="hdr" sz="quarter" idx="11"/>
          </p:nvPr>
        </p:nvSpPr>
        <p:spPr/>
        <p:txBody>
          <a:bodyPr/>
          <a:lstStyle/>
          <a:p>
            <a:r>
              <a:rPr lang="en-US" smtClean="0"/>
              <a:t>Motivational Interviewing: The Basics (Module 1)</a:t>
            </a:r>
            <a:endParaRPr lang="en-US"/>
          </a:p>
        </p:txBody>
      </p:sp>
    </p:spTree>
    <p:extLst>
      <p:ext uri="{BB962C8B-B14F-4D97-AF65-F5344CB8AC3E}">
        <p14:creationId xmlns:p14="http://schemas.microsoft.com/office/powerpoint/2010/main" val="37474020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2"/>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4" y="914401"/>
            <a:ext cx="6947127" cy="3488266"/>
          </a:xfrm>
        </p:spPr>
        <p:txBody>
          <a:bodyPr anchor="b">
            <a:normAutofit/>
          </a:bodyPr>
          <a:lstStyle>
            <a:lvl1pPr algn="r">
              <a:defRPr sz="405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9" y="4402668"/>
            <a:ext cx="5762563" cy="1364531"/>
          </a:xfrm>
        </p:spPr>
        <p:txBody>
          <a:bodyPr anchor="t">
            <a:normAutofit/>
          </a:bodyPr>
          <a:lstStyle>
            <a:lvl1pPr marL="0" indent="0" algn="r">
              <a:buNone/>
              <a:defRPr sz="135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3623733" y="6117338"/>
            <a:ext cx="3609438" cy="365125"/>
          </a:xfrm>
        </p:spPr>
        <p:txBody>
          <a:bodyPr/>
          <a:lstStyle/>
          <a:p>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9"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4" y="5999818"/>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130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4732865"/>
            <a:ext cx="7515991" cy="566738"/>
          </a:xfrm>
        </p:spPr>
        <p:txBody>
          <a:bodyPr anchor="b">
            <a:normAutofit/>
          </a:bodyPr>
          <a:lstStyle>
            <a:lvl1pPr algn="ctr">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6"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1113524" y="5299603"/>
            <a:ext cx="7515991" cy="493712"/>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67197F-7D80-4433-81A1-97909755F128}" type="datetimeFigureOut">
              <a:rPr lang="en-US" smtClean="0"/>
              <a:t>7/10/2018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9B1498-EBFC-46E7-AED7-6502E1641224}" type="slidenum">
              <a:rPr lang="en-US" smtClean="0"/>
              <a:t>‹#›</a:t>
            </a:fld>
            <a:endParaRPr lang="en-US"/>
          </a:p>
        </p:txBody>
      </p:sp>
    </p:spTree>
    <p:extLst>
      <p:ext uri="{BB962C8B-B14F-4D97-AF65-F5344CB8AC3E}">
        <p14:creationId xmlns:p14="http://schemas.microsoft.com/office/powerpoint/2010/main" val="1435322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0"/>
            <a:ext cx="7515991" cy="3048000"/>
          </a:xfrm>
        </p:spPr>
        <p:txBody>
          <a:bodyPr anchor="ctr">
            <a:normAutofit/>
          </a:bodyPr>
          <a:lstStyle>
            <a:lvl1pPr algn="ctr">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5" y="4343400"/>
            <a:ext cx="7515992" cy="144780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67197F-7D80-4433-81A1-97909755F128}" type="datetimeFigureOut">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B1498-EBFC-46E7-AED7-6502E1641224}" type="slidenum">
              <a:rPr lang="en-US" smtClean="0"/>
              <a:t>‹#›</a:t>
            </a:fld>
            <a:endParaRPr lang="en-US"/>
          </a:p>
        </p:txBody>
      </p:sp>
    </p:spTree>
    <p:extLst>
      <p:ext uri="{BB962C8B-B14F-4D97-AF65-F5344CB8AC3E}">
        <p14:creationId xmlns:p14="http://schemas.microsoft.com/office/powerpoint/2010/main" val="3011131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2" y="863023"/>
            <a:ext cx="457319"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5" name="TextBox 14"/>
          <p:cNvSpPr txBox="1"/>
          <p:nvPr/>
        </p:nvSpPr>
        <p:spPr>
          <a:xfrm>
            <a:off x="8172198" y="2819399"/>
            <a:ext cx="457319"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2" name="Title 1"/>
          <p:cNvSpPr>
            <a:spLocks noGrp="1"/>
          </p:cNvSpPr>
          <p:nvPr>
            <p:ph type="title"/>
          </p:nvPr>
        </p:nvSpPr>
        <p:spPr>
          <a:xfrm>
            <a:off x="1426742" y="685801"/>
            <a:ext cx="6974115" cy="2743199"/>
          </a:xfrm>
        </p:spPr>
        <p:txBody>
          <a:bodyPr anchor="ctr">
            <a:normAutofit/>
          </a:bodyPr>
          <a:lstStyle>
            <a:lvl1pPr algn="ctr">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524" y="4343400"/>
            <a:ext cx="7515991" cy="144780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67197F-7D80-4433-81A1-97909755F128}" type="datetimeFigureOut">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B1498-EBFC-46E7-AED7-6502E1641224}" type="slidenum">
              <a:rPr lang="en-US" smtClean="0"/>
              <a:t>‹#›</a:t>
            </a:fld>
            <a:endParaRPr lang="en-US"/>
          </a:p>
        </p:txBody>
      </p:sp>
    </p:spTree>
    <p:extLst>
      <p:ext uri="{BB962C8B-B14F-4D97-AF65-F5344CB8AC3E}">
        <p14:creationId xmlns:p14="http://schemas.microsoft.com/office/powerpoint/2010/main" val="2947047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6" y="3308581"/>
            <a:ext cx="7515989" cy="1468800"/>
          </a:xfrm>
        </p:spPr>
        <p:txBody>
          <a:bodyPr anchor="b">
            <a:normAutofit/>
          </a:bodyPr>
          <a:lstStyle>
            <a:lvl1pPr algn="r">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67197F-7D80-4433-81A1-97909755F128}" type="datetimeFigureOut">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B1498-EBFC-46E7-AED7-6502E1641224}" type="slidenum">
              <a:rPr lang="en-US" smtClean="0"/>
              <a:t>‹#›</a:t>
            </a:fld>
            <a:endParaRPr lang="en-US"/>
          </a:p>
        </p:txBody>
      </p:sp>
    </p:spTree>
    <p:extLst>
      <p:ext uri="{BB962C8B-B14F-4D97-AF65-F5344CB8AC3E}">
        <p14:creationId xmlns:p14="http://schemas.microsoft.com/office/powerpoint/2010/main" val="795634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2" y="863023"/>
            <a:ext cx="457319"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5" name="TextBox 14"/>
          <p:cNvSpPr txBox="1"/>
          <p:nvPr/>
        </p:nvSpPr>
        <p:spPr>
          <a:xfrm>
            <a:off x="8172198" y="2819399"/>
            <a:ext cx="457319"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2" name="Title 1"/>
          <p:cNvSpPr>
            <a:spLocks noGrp="1"/>
          </p:cNvSpPr>
          <p:nvPr>
            <p:ph type="title"/>
          </p:nvPr>
        </p:nvSpPr>
        <p:spPr>
          <a:xfrm>
            <a:off x="1426742" y="685801"/>
            <a:ext cx="6974115" cy="2743199"/>
          </a:xfrm>
        </p:spPr>
        <p:txBody>
          <a:bodyPr anchor="ctr">
            <a:normAutofit/>
          </a:bodyPr>
          <a:lstStyle>
            <a:lvl1pPr algn="ctr">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1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67197F-7D80-4433-81A1-97909755F128}" type="datetimeFigureOut">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B1498-EBFC-46E7-AED7-6502E1641224}" type="slidenum">
              <a:rPr lang="en-US" smtClean="0"/>
              <a:t>‹#›</a:t>
            </a:fld>
            <a:endParaRPr lang="en-US"/>
          </a:p>
        </p:txBody>
      </p:sp>
    </p:spTree>
    <p:extLst>
      <p:ext uri="{BB962C8B-B14F-4D97-AF65-F5344CB8AC3E}">
        <p14:creationId xmlns:p14="http://schemas.microsoft.com/office/powerpoint/2010/main" val="3350437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6" y="685803"/>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5" y="3505200"/>
            <a:ext cx="7515992" cy="8382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5" y="4343400"/>
            <a:ext cx="7515992" cy="1447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67197F-7D80-4433-81A1-97909755F128}" type="datetimeFigureOut">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B1498-EBFC-46E7-AED7-6502E1641224}" type="slidenum">
              <a:rPr lang="en-US" smtClean="0"/>
              <a:t>‹#›</a:t>
            </a:fld>
            <a:endParaRPr lang="en-US"/>
          </a:p>
        </p:txBody>
      </p:sp>
    </p:spTree>
    <p:extLst>
      <p:ext uri="{BB962C8B-B14F-4D97-AF65-F5344CB8AC3E}">
        <p14:creationId xmlns:p14="http://schemas.microsoft.com/office/powerpoint/2010/main" val="3112389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67197F-7D80-4433-81A1-97909755F128}" type="datetimeFigureOut">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B1498-EBFC-46E7-AED7-6502E1641224}" type="slidenum">
              <a:rPr lang="en-US" smtClean="0"/>
              <a:t>‹#›</a:t>
            </a:fld>
            <a:endParaRPr lang="en-US"/>
          </a:p>
        </p:txBody>
      </p:sp>
    </p:spTree>
    <p:extLst>
      <p:ext uri="{BB962C8B-B14F-4D97-AF65-F5344CB8AC3E}">
        <p14:creationId xmlns:p14="http://schemas.microsoft.com/office/powerpoint/2010/main" val="903573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4"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5" y="685800"/>
            <a:ext cx="601637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67197F-7D80-4433-81A1-97909755F128}" type="datetimeFigureOut">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B1498-EBFC-46E7-AED7-6502E1641224}" type="slidenum">
              <a:rPr lang="en-US" smtClean="0"/>
              <a:t>‹#›</a:t>
            </a:fld>
            <a:endParaRPr lang="en-US"/>
          </a:p>
        </p:txBody>
      </p:sp>
    </p:spTree>
    <p:extLst>
      <p:ext uri="{BB962C8B-B14F-4D97-AF65-F5344CB8AC3E}">
        <p14:creationId xmlns:p14="http://schemas.microsoft.com/office/powerpoint/2010/main" val="851906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4" y="457201"/>
            <a:ext cx="7704667" cy="1981200"/>
          </a:xfrm>
        </p:spPr>
        <p:txBody>
          <a:bodyPr>
            <a:normAutofit/>
          </a:bodyPr>
          <a:lstStyle>
            <a:lvl1pPr>
              <a:defRPr sz="40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982134" y="2667000"/>
            <a:ext cx="7704667" cy="3332816"/>
          </a:xfrm>
        </p:spPr>
        <p:txBody>
          <a:bodyPr anchor="ctr"/>
          <a:lstStyle>
            <a:lvl1pPr>
              <a:buClrTx/>
              <a:buSzPct val="100000"/>
              <a:defRPr/>
            </a:lvl1pPr>
            <a:lvl2pPr>
              <a:buClrTx/>
              <a:buSzPct val="100000"/>
              <a:defRPr/>
            </a:lvl2pPr>
            <a:lvl3pPr>
              <a:buClrTx/>
              <a:buSzPct val="100000"/>
              <a:defRPr/>
            </a:lvl3pPr>
            <a:lvl4pPr>
              <a:buClrTx/>
              <a:buSzPct val="100000"/>
              <a:defRPr/>
            </a:lvl4pPr>
            <a:lvl5pPr>
              <a:buClrTx/>
              <a:buSzPct val="10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1972648" y="6108175"/>
            <a:ext cx="5314517" cy="365125"/>
          </a:xfrm>
        </p:spPr>
        <p:txBody>
          <a:bodyPr/>
          <a:lstStyle/>
          <a:p>
            <a:endParaRPr lang="en-US"/>
          </a:p>
        </p:txBody>
      </p:sp>
      <p:sp>
        <p:nvSpPr>
          <p:cNvPr id="6" name="Slide Number Placeholder 5"/>
          <p:cNvSpPr>
            <a:spLocks noGrp="1"/>
          </p:cNvSpPr>
          <p:nvPr>
            <p:ph type="sldNum" sz="quarter" idx="12"/>
          </p:nvPr>
        </p:nvSpPr>
        <p:spPr>
          <a:xfrm>
            <a:off x="1544815" y="6108174"/>
            <a:ext cx="427833" cy="365125"/>
          </a:xfrm>
        </p:spPr>
        <p:txBody>
          <a:bodyPr/>
          <a:lstStyle/>
          <a:p>
            <a:fld id="{9D9B1498-EBFC-46E7-AED7-6502E1641224}" type="slidenum">
              <a:rPr lang="en-US" smtClean="0"/>
              <a:t>‹#›</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4" y="5999818"/>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334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6" y="2667000"/>
            <a:ext cx="6699805" cy="2360071"/>
          </a:xfrm>
        </p:spPr>
        <p:txBody>
          <a:bodyPr anchor="b"/>
          <a:lstStyle>
            <a:lvl1pPr algn="r">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9" y="5027070"/>
            <a:ext cx="6699802" cy="8604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587733" y="6116072"/>
            <a:ext cx="413483" cy="365125"/>
          </a:xfrm>
        </p:spPr>
        <p:txBody>
          <a:bodyPr/>
          <a:lstStyle/>
          <a:p>
            <a:fld id="{9D9B1498-EBFC-46E7-AED7-6502E1641224}" type="slidenum">
              <a:rPr lang="en-US" smtClean="0"/>
              <a:t>‹#›</a:t>
            </a:fld>
            <a:endParaRPr lang="en-US"/>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4" y="5999818"/>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2704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4" y="685803"/>
            <a:ext cx="7704667" cy="1752599"/>
          </a:xfrm>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573515" y="6116072"/>
            <a:ext cx="413483" cy="365125"/>
          </a:xfrm>
        </p:spPr>
        <p:txBody>
          <a:bodyPr/>
          <a:lstStyle/>
          <a:p>
            <a:fld id="{9D9B1498-EBFC-46E7-AED7-6502E1641224}" type="slidenum">
              <a:rPr lang="en-US" smtClean="0"/>
              <a:t>‹#›</a:t>
            </a:fld>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4" y="5999818"/>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9472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smtClean="0"/>
              <a:t>Click to edit Master title style</a:t>
            </a:r>
            <a:endParaRPr lang="en-US" dirty="0"/>
          </a:p>
        </p:txBody>
      </p:sp>
      <p:sp>
        <p:nvSpPr>
          <p:cNvPr id="3" name="Text Placeholder 2"/>
          <p:cNvSpPr>
            <a:spLocks noGrp="1"/>
          </p:cNvSpPr>
          <p:nvPr>
            <p:ph type="body" idx="1"/>
          </p:nvPr>
        </p:nvSpPr>
        <p:spPr>
          <a:xfrm>
            <a:off x="1329482" y="2658533"/>
            <a:ext cx="3456291" cy="576262"/>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113523" y="3335338"/>
            <a:ext cx="3672248" cy="266525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957267" y="3335338"/>
            <a:ext cx="3672248" cy="266525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1573515" y="6116071"/>
            <a:ext cx="413483" cy="365125"/>
          </a:xfrm>
        </p:spPr>
        <p:txBody>
          <a:bodyPr/>
          <a:lstStyle/>
          <a:p>
            <a:fld id="{9D9B1498-EBFC-46E7-AED7-6502E1641224}" type="slidenum">
              <a:rPr lang="en-US" smtClean="0"/>
              <a:t>‹#›</a:t>
            </a:fld>
            <a:endParaRPr lang="en-US"/>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4" y="5999818"/>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0871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1573515" y="6116072"/>
            <a:ext cx="413483" cy="365125"/>
          </a:xfrm>
        </p:spPr>
        <p:txBody>
          <a:bodyPr/>
          <a:lstStyle/>
          <a:p>
            <a:fld id="{9D9B1498-EBFC-46E7-AED7-6502E1641224}" type="slidenum">
              <a:rPr lang="en-US" smtClean="0"/>
              <a:t>‹#›</a:t>
            </a:fld>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4" y="5999818"/>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4694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1573515" y="6116072"/>
            <a:ext cx="413483" cy="365125"/>
          </a:xfrm>
        </p:spPr>
        <p:txBody>
          <a:bodyPr/>
          <a:lstStyle/>
          <a:p>
            <a:fld id="{9D9B1498-EBFC-46E7-AED7-6502E1641224}" type="slidenum">
              <a:rPr lang="en-US" smtClean="0"/>
              <a:t>‹#›</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4" y="5999818"/>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9666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5" y="1600200"/>
            <a:ext cx="2662534" cy="1371600"/>
          </a:xfrm>
        </p:spPr>
        <p:txBody>
          <a:bodyPr anchor="b">
            <a:normAutofit/>
          </a:bodyPr>
          <a:lstStyle>
            <a:lvl1pPr algn="ctr">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2"/>
            <a:ext cx="4681962" cy="5105401"/>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5" y="2971800"/>
            <a:ext cx="2662534" cy="18288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587735" y="6116072"/>
            <a:ext cx="413483" cy="365125"/>
          </a:xfrm>
        </p:spPr>
        <p:txBody>
          <a:bodyPr/>
          <a:lstStyle/>
          <a:p>
            <a:fld id="{9D9B1498-EBFC-46E7-AED7-6502E1641224}" type="slidenum">
              <a:rPr lang="en-US" smtClean="0"/>
              <a:t>‹#›</a:t>
            </a:fld>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4" y="5999818"/>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4560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3" y="1752599"/>
            <a:ext cx="4070679" cy="1371600"/>
          </a:xfrm>
        </p:spPr>
        <p:txBody>
          <a:bodyPr anchor="b">
            <a:normAutofit/>
          </a:bodyPr>
          <a:lstStyle>
            <a:lvl1pPr algn="ctr">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6"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1112333" y="3124199"/>
            <a:ext cx="4070679" cy="1828800"/>
          </a:xfrm>
        </p:spPr>
        <p:txBody>
          <a:bodyP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67197F-7D80-4433-81A1-97909755F128}" type="datetimeFigureOut">
              <a:rPr lang="en-US" smtClean="0"/>
              <a:t>7/10/2018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9B1498-EBFC-46E7-AED7-6502E1641224}" type="slidenum">
              <a:rPr lang="en-US" smtClean="0"/>
              <a:t>‹#›</a:t>
            </a:fld>
            <a:endParaRPr lang="en-US"/>
          </a:p>
        </p:txBody>
      </p:sp>
    </p:spTree>
    <p:extLst>
      <p:ext uri="{BB962C8B-B14F-4D97-AF65-F5344CB8AC3E}">
        <p14:creationId xmlns:p14="http://schemas.microsoft.com/office/powerpoint/2010/main" val="2919955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1" y="2"/>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4"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2"/>
            <a:ext cx="7704666" cy="335699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80" y="6116072"/>
            <a:ext cx="857473" cy="3651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0A67197F-7D80-4433-81A1-97909755F128}" type="datetimeFigureOut">
              <a:rPr lang="en-US" smtClean="0"/>
              <a:t>7/10/2018</a:t>
            </a:fld>
            <a:endParaRPr lang="en-US"/>
          </a:p>
        </p:txBody>
      </p:sp>
      <p:sp>
        <p:nvSpPr>
          <p:cNvPr id="5" name="Footer Placeholder 4"/>
          <p:cNvSpPr>
            <a:spLocks noGrp="1"/>
          </p:cNvSpPr>
          <p:nvPr>
            <p:ph type="ftr" sz="quarter" idx="3"/>
          </p:nvPr>
        </p:nvSpPr>
        <p:spPr>
          <a:xfrm>
            <a:off x="1986998" y="6116072"/>
            <a:ext cx="5314517" cy="365125"/>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8" y="6116072"/>
            <a:ext cx="413483" cy="3651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9D9B1498-EBFC-46E7-AED7-6502E1641224}" type="slidenum">
              <a:rPr lang="en-US" smtClean="0"/>
              <a:t>‹#›</a:t>
            </a:fld>
            <a:endParaRPr lang="en-US"/>
          </a:p>
        </p:txBody>
      </p:sp>
    </p:spTree>
    <p:extLst>
      <p:ext uri="{BB962C8B-B14F-4D97-AF65-F5344CB8AC3E}">
        <p14:creationId xmlns:p14="http://schemas.microsoft.com/office/powerpoint/2010/main" val="8084066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9674" y="914401"/>
            <a:ext cx="6947127" cy="2712202"/>
          </a:xfrm>
        </p:spPr>
        <p:txBody>
          <a:bodyPr/>
          <a:lstStyle/>
          <a:p>
            <a:r>
              <a:rPr lang="en-US" sz="4400" dirty="0">
                <a:latin typeface="Calibri" panose="020F0502020204030204" pitchFamily="34" charset="0"/>
              </a:rPr>
              <a:t>Motivational </a:t>
            </a:r>
            <a:r>
              <a:rPr lang="en-US" sz="4400" dirty="0" smtClean="0">
                <a:latin typeface="Calibri" panose="020F0502020204030204" pitchFamily="34" charset="0"/>
              </a:rPr>
              <a:t>Interviewing: </a:t>
            </a:r>
            <a:r>
              <a:rPr lang="en-US" sz="4400" dirty="0">
                <a:latin typeface="Calibri" panose="020F0502020204030204" pitchFamily="34" charset="0"/>
              </a:rPr>
              <a:t/>
            </a:r>
            <a:br>
              <a:rPr lang="en-US" sz="4400" dirty="0">
                <a:latin typeface="Calibri" panose="020F0502020204030204" pitchFamily="34" charset="0"/>
              </a:rPr>
            </a:br>
            <a:r>
              <a:rPr lang="en-US" sz="4400" dirty="0">
                <a:latin typeface="Calibri" panose="020F0502020204030204" pitchFamily="34" charset="0"/>
              </a:rPr>
              <a:t> The Basics</a:t>
            </a:r>
            <a:r>
              <a:rPr lang="en-US" sz="4400" dirty="0"/>
              <a:t/>
            </a:r>
            <a:br>
              <a:rPr lang="en-US" sz="4400" dirty="0"/>
            </a:br>
            <a:endParaRPr lang="en-US" dirty="0"/>
          </a:p>
        </p:txBody>
      </p:sp>
      <p:pic>
        <p:nvPicPr>
          <p:cNvPr id="4" name="Picture 5" descr="V:\PROJECTS\DSI\SBIRT-MedRes\Graphics\MI_BASICS\97748150.png"/>
          <p:cNvPicPr>
            <a:picLocks noChangeAspect="1" noChangeArrowheads="1"/>
          </p:cNvPicPr>
          <p:nvPr/>
        </p:nvPicPr>
        <p:blipFill>
          <a:blip r:embed="rId3"/>
          <a:srcRect/>
          <a:stretch>
            <a:fillRect/>
          </a:stretch>
        </p:blipFill>
        <p:spPr bwMode="auto">
          <a:xfrm>
            <a:off x="3149600" y="3048000"/>
            <a:ext cx="2909888" cy="28336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4179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Beliefs About Motivation </a:t>
            </a:r>
          </a:p>
        </p:txBody>
      </p:sp>
      <p:sp>
        <p:nvSpPr>
          <p:cNvPr id="5" name="Content Placeholder 2"/>
          <p:cNvSpPr>
            <a:spLocks noGrp="1"/>
          </p:cNvSpPr>
          <p:nvPr>
            <p:ph idx="1"/>
          </p:nvPr>
        </p:nvSpPr>
        <p:spPr/>
        <p:txBody>
          <a:bodyPr>
            <a:normAutofit/>
          </a:bodyPr>
          <a:lstStyle/>
          <a:p>
            <a:pPr marL="514350" indent="-514350">
              <a:buClrTx/>
              <a:buSzPct val="100000"/>
              <a:buFont typeface="+mj-lt"/>
              <a:buAutoNum type="arabicPeriod" startAt="4"/>
            </a:pPr>
            <a:r>
              <a:rPr lang="en-US" altLang="en-US" sz="3200" dirty="0"/>
              <a:t>Resistance to change arises from </a:t>
            </a:r>
            <a:r>
              <a:rPr lang="en-US" altLang="en-US" sz="3200" dirty="0" smtClean="0"/>
              <a:t/>
            </a:r>
            <a:br>
              <a:rPr lang="en-US" altLang="en-US" sz="3200" dirty="0" smtClean="0"/>
            </a:br>
            <a:r>
              <a:rPr lang="en-US" altLang="en-US" sz="3200" dirty="0" smtClean="0"/>
              <a:t>deep-seated </a:t>
            </a:r>
            <a:r>
              <a:rPr lang="en-US" altLang="en-US" sz="3200" dirty="0"/>
              <a:t>defense mechanisms</a:t>
            </a:r>
            <a:r>
              <a:rPr lang="en-US" altLang="en-US" sz="3200" dirty="0" smtClean="0"/>
              <a:t>.</a:t>
            </a:r>
            <a:endParaRPr lang="en-US" altLang="en-US" sz="3200" dirty="0"/>
          </a:p>
          <a:p>
            <a:pPr marL="914400" lvl="1" indent="-342900">
              <a:buClrTx/>
              <a:buSzPct val="100000"/>
              <a:buFont typeface="+mj-lt"/>
              <a:buAutoNum type="alphaLcPeriod"/>
            </a:pPr>
            <a:r>
              <a:rPr lang="en-US" altLang="en-US" sz="3200" dirty="0" smtClean="0"/>
              <a:t>True</a:t>
            </a:r>
          </a:p>
          <a:p>
            <a:pPr marL="914400" lvl="1" indent="-342900">
              <a:buClrTx/>
              <a:buSzPct val="100000"/>
              <a:buFont typeface="+mj-lt"/>
              <a:buAutoNum type="alphaLcPeriod"/>
            </a:pPr>
            <a:r>
              <a:rPr lang="en-US" altLang="en-US" sz="3200" dirty="0" smtClean="0"/>
              <a:t>False</a:t>
            </a:r>
            <a:endParaRPr lang="en-US" altLang="en-US" sz="3200" dirty="0"/>
          </a:p>
          <a:p>
            <a:pPr marL="342900" indent="-342900">
              <a:buFont typeface="+mj-lt"/>
              <a:buAutoNum type="arabicPeriod" startAt="4"/>
            </a:pPr>
            <a:endParaRPr lang="en-US" dirty="0"/>
          </a:p>
        </p:txBody>
      </p:sp>
    </p:spTree>
    <p:extLst>
      <p:ext uri="{BB962C8B-B14F-4D97-AF65-F5344CB8AC3E}">
        <p14:creationId xmlns:p14="http://schemas.microsoft.com/office/powerpoint/2010/main" val="3913084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Beliefs About Motivation </a:t>
            </a:r>
          </a:p>
        </p:txBody>
      </p:sp>
      <p:sp>
        <p:nvSpPr>
          <p:cNvPr id="5" name="Content Placeholder 2"/>
          <p:cNvSpPr>
            <a:spLocks noGrp="1"/>
          </p:cNvSpPr>
          <p:nvPr>
            <p:ph idx="1"/>
          </p:nvPr>
        </p:nvSpPr>
        <p:spPr/>
        <p:txBody>
          <a:bodyPr>
            <a:normAutofit/>
          </a:bodyPr>
          <a:lstStyle/>
          <a:p>
            <a:pPr marL="514350" indent="-514350">
              <a:buClrTx/>
              <a:buSzPct val="100000"/>
              <a:buFont typeface="+mj-lt"/>
              <a:buAutoNum type="arabicPeriod" startAt="4"/>
            </a:pPr>
            <a:r>
              <a:rPr lang="en-US" altLang="en-US" sz="3200" dirty="0"/>
              <a:t>Resistance to change arises from </a:t>
            </a:r>
            <a:r>
              <a:rPr lang="en-US" altLang="en-US" sz="3200" dirty="0" smtClean="0"/>
              <a:t/>
            </a:r>
            <a:br>
              <a:rPr lang="en-US" altLang="en-US" sz="3200" dirty="0" smtClean="0"/>
            </a:br>
            <a:r>
              <a:rPr lang="en-US" altLang="en-US" sz="3200" dirty="0" smtClean="0"/>
              <a:t>deep-seated </a:t>
            </a:r>
            <a:r>
              <a:rPr lang="en-US" altLang="en-US" sz="3200" dirty="0"/>
              <a:t>defense mechanisms</a:t>
            </a:r>
            <a:r>
              <a:rPr lang="en-US" altLang="en-US" sz="3200" dirty="0" smtClean="0"/>
              <a:t>.</a:t>
            </a:r>
            <a:endParaRPr lang="en-US" altLang="en-US" sz="3200" dirty="0"/>
          </a:p>
          <a:p>
            <a:pPr marL="914400" lvl="1" indent="-342900">
              <a:buClrTx/>
              <a:buSzPct val="100000"/>
              <a:buFont typeface="+mj-lt"/>
              <a:buAutoNum type="alphaLcPeriod"/>
            </a:pPr>
            <a:r>
              <a:rPr lang="en-US" altLang="en-US" sz="3200" dirty="0" smtClean="0"/>
              <a:t>True</a:t>
            </a:r>
          </a:p>
          <a:p>
            <a:pPr marL="914400" lvl="1" indent="-342900">
              <a:buClrTx/>
              <a:buSzPct val="100000"/>
              <a:buFont typeface="+mj-lt"/>
              <a:buAutoNum type="alphaLcPeriod"/>
            </a:pPr>
            <a:r>
              <a:rPr lang="en-US" altLang="en-US" sz="3200" dirty="0" smtClean="0">
                <a:solidFill>
                  <a:srgbClr val="C00000"/>
                </a:solidFill>
              </a:rPr>
              <a:t>False</a:t>
            </a:r>
            <a:endParaRPr lang="en-US" altLang="en-US" sz="3200" dirty="0">
              <a:solidFill>
                <a:srgbClr val="C00000"/>
              </a:solidFill>
            </a:endParaRPr>
          </a:p>
          <a:p>
            <a:pPr marL="342900" indent="-342900">
              <a:buFont typeface="+mj-lt"/>
              <a:buAutoNum type="arabicPeriod" startAt="4"/>
            </a:pPr>
            <a:endParaRPr lang="en-US" dirty="0"/>
          </a:p>
        </p:txBody>
      </p:sp>
    </p:spTree>
    <p:extLst>
      <p:ext uri="{BB962C8B-B14F-4D97-AF65-F5344CB8AC3E}">
        <p14:creationId xmlns:p14="http://schemas.microsoft.com/office/powerpoint/2010/main" val="37055052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Beliefs About Motivation </a:t>
            </a:r>
          </a:p>
        </p:txBody>
      </p:sp>
      <p:sp>
        <p:nvSpPr>
          <p:cNvPr id="5" name="Content Placeholder 2"/>
          <p:cNvSpPr>
            <a:spLocks noGrp="1"/>
          </p:cNvSpPr>
          <p:nvPr>
            <p:ph idx="1"/>
          </p:nvPr>
        </p:nvSpPr>
        <p:spPr/>
        <p:txBody>
          <a:bodyPr>
            <a:normAutofit/>
          </a:bodyPr>
          <a:lstStyle/>
          <a:p>
            <a:pPr marL="514350" indent="-514350">
              <a:buClrTx/>
              <a:buSzPct val="100000"/>
              <a:buFont typeface="+mj-lt"/>
              <a:buAutoNum type="arabicPeriod" startAt="5"/>
            </a:pPr>
            <a:r>
              <a:rPr lang="en-US" altLang="en-US" sz="3200" dirty="0"/>
              <a:t>People choose whether or not they </a:t>
            </a:r>
            <a:r>
              <a:rPr lang="en-US" altLang="en-US" sz="3200" dirty="0" smtClean="0"/>
              <a:t/>
            </a:r>
            <a:br>
              <a:rPr lang="en-US" altLang="en-US" sz="3200" dirty="0" smtClean="0"/>
            </a:br>
            <a:r>
              <a:rPr lang="en-US" altLang="en-US" sz="3200" dirty="0" smtClean="0"/>
              <a:t>will </a:t>
            </a:r>
            <a:r>
              <a:rPr lang="en-US" altLang="en-US" sz="3200" dirty="0"/>
              <a:t>change</a:t>
            </a:r>
            <a:r>
              <a:rPr lang="en-US" altLang="en-US" sz="3200" dirty="0" smtClean="0"/>
              <a:t>.</a:t>
            </a:r>
            <a:endParaRPr lang="en-US" altLang="en-US" sz="3200" dirty="0"/>
          </a:p>
          <a:p>
            <a:pPr marL="914400" lvl="1" indent="-342900">
              <a:buClrTx/>
              <a:buSzPct val="100000"/>
              <a:buFont typeface="+mj-lt"/>
              <a:buAutoNum type="alphaLcPeriod"/>
            </a:pPr>
            <a:r>
              <a:rPr lang="en-US" altLang="en-US" sz="3200" dirty="0" smtClean="0"/>
              <a:t>True</a:t>
            </a:r>
          </a:p>
          <a:p>
            <a:pPr marL="914400" lvl="1" indent="-342900">
              <a:buClrTx/>
              <a:buSzPct val="100000"/>
              <a:buFont typeface="+mj-lt"/>
              <a:buAutoNum type="alphaLcPeriod"/>
            </a:pPr>
            <a:r>
              <a:rPr lang="en-US" altLang="en-US" sz="3200" dirty="0" smtClean="0"/>
              <a:t>False</a:t>
            </a:r>
            <a:endParaRPr lang="en-US" altLang="en-US" sz="3200" dirty="0"/>
          </a:p>
          <a:p>
            <a:pPr marL="342900" indent="-342900">
              <a:buFont typeface="+mj-lt"/>
              <a:buAutoNum type="arabicPeriod" startAt="5"/>
            </a:pPr>
            <a:endParaRPr lang="en-US" dirty="0"/>
          </a:p>
        </p:txBody>
      </p:sp>
    </p:spTree>
    <p:extLst>
      <p:ext uri="{BB962C8B-B14F-4D97-AF65-F5344CB8AC3E}">
        <p14:creationId xmlns:p14="http://schemas.microsoft.com/office/powerpoint/2010/main" val="21921027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Beliefs About Motivation </a:t>
            </a:r>
          </a:p>
        </p:txBody>
      </p:sp>
      <p:sp>
        <p:nvSpPr>
          <p:cNvPr id="5" name="Content Placeholder 2"/>
          <p:cNvSpPr>
            <a:spLocks noGrp="1"/>
          </p:cNvSpPr>
          <p:nvPr>
            <p:ph idx="1"/>
          </p:nvPr>
        </p:nvSpPr>
        <p:spPr/>
        <p:txBody>
          <a:bodyPr>
            <a:normAutofit/>
          </a:bodyPr>
          <a:lstStyle/>
          <a:p>
            <a:pPr marL="514350" indent="-514350">
              <a:buClrTx/>
              <a:buSzPct val="100000"/>
              <a:buFont typeface="+mj-lt"/>
              <a:buAutoNum type="arabicPeriod" startAt="5"/>
            </a:pPr>
            <a:r>
              <a:rPr lang="en-US" altLang="en-US" sz="3200" dirty="0"/>
              <a:t>People choose whether or not they </a:t>
            </a:r>
            <a:r>
              <a:rPr lang="en-US" altLang="en-US" sz="3200" dirty="0" smtClean="0"/>
              <a:t/>
            </a:r>
            <a:br>
              <a:rPr lang="en-US" altLang="en-US" sz="3200" dirty="0" smtClean="0"/>
            </a:br>
            <a:r>
              <a:rPr lang="en-US" altLang="en-US" sz="3200" dirty="0" smtClean="0"/>
              <a:t>will </a:t>
            </a:r>
            <a:r>
              <a:rPr lang="en-US" altLang="en-US" sz="3200" dirty="0"/>
              <a:t>change</a:t>
            </a:r>
            <a:r>
              <a:rPr lang="en-US" altLang="en-US" sz="3200" dirty="0" smtClean="0"/>
              <a:t>.</a:t>
            </a:r>
            <a:endParaRPr lang="en-US" altLang="en-US" sz="3200" dirty="0"/>
          </a:p>
          <a:p>
            <a:pPr marL="914400" lvl="1" indent="-342900">
              <a:buClrTx/>
              <a:buSzPct val="100000"/>
              <a:buFont typeface="+mj-lt"/>
              <a:buAutoNum type="alphaLcPeriod"/>
            </a:pPr>
            <a:r>
              <a:rPr lang="en-US" altLang="en-US" sz="3200" dirty="0" smtClean="0">
                <a:solidFill>
                  <a:srgbClr val="C00000"/>
                </a:solidFill>
              </a:rPr>
              <a:t>True</a:t>
            </a:r>
          </a:p>
          <a:p>
            <a:pPr marL="914400" lvl="1" indent="-342900">
              <a:buClrTx/>
              <a:buSzPct val="100000"/>
              <a:buFont typeface="+mj-lt"/>
              <a:buAutoNum type="alphaLcPeriod"/>
            </a:pPr>
            <a:r>
              <a:rPr lang="en-US" altLang="en-US" sz="3200" dirty="0" smtClean="0"/>
              <a:t>False</a:t>
            </a:r>
            <a:endParaRPr lang="en-US" altLang="en-US" sz="3200" dirty="0"/>
          </a:p>
          <a:p>
            <a:pPr marL="342900" indent="-342900">
              <a:buFont typeface="+mj-lt"/>
              <a:buAutoNum type="arabicPeriod" startAt="5"/>
            </a:pPr>
            <a:endParaRPr lang="en-US" dirty="0"/>
          </a:p>
        </p:txBody>
      </p:sp>
    </p:spTree>
    <p:extLst>
      <p:ext uri="{BB962C8B-B14F-4D97-AF65-F5344CB8AC3E}">
        <p14:creationId xmlns:p14="http://schemas.microsoft.com/office/powerpoint/2010/main" val="35286853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Beliefs About Motivation </a:t>
            </a:r>
          </a:p>
        </p:txBody>
      </p:sp>
      <p:sp>
        <p:nvSpPr>
          <p:cNvPr id="5" name="Content Placeholder 2"/>
          <p:cNvSpPr>
            <a:spLocks noGrp="1"/>
          </p:cNvSpPr>
          <p:nvPr>
            <p:ph idx="1"/>
          </p:nvPr>
        </p:nvSpPr>
        <p:spPr/>
        <p:txBody>
          <a:bodyPr>
            <a:normAutofit/>
          </a:bodyPr>
          <a:lstStyle/>
          <a:p>
            <a:pPr marL="514350" indent="-514350">
              <a:buClrTx/>
              <a:buSzPct val="100000"/>
              <a:buFont typeface="+mj-lt"/>
              <a:buAutoNum type="arabicPeriod" startAt="6"/>
            </a:pPr>
            <a:r>
              <a:rPr lang="en-US" altLang="en-US" sz="3200" dirty="0"/>
              <a:t>Readiness for change involves a balancing of “pros” and “cons</a:t>
            </a:r>
            <a:r>
              <a:rPr lang="en-US" altLang="en-US" sz="3200" dirty="0" smtClean="0"/>
              <a:t>.”</a:t>
            </a:r>
            <a:endParaRPr lang="en-US" altLang="en-US" sz="3200" dirty="0"/>
          </a:p>
          <a:p>
            <a:pPr marL="914400" lvl="1" indent="-342900">
              <a:buClrTx/>
              <a:buSzPct val="100000"/>
              <a:buFont typeface="+mj-lt"/>
              <a:buAutoNum type="alphaLcPeriod"/>
            </a:pPr>
            <a:r>
              <a:rPr lang="en-US" altLang="en-US" sz="3200" dirty="0" smtClean="0"/>
              <a:t>True</a:t>
            </a:r>
          </a:p>
          <a:p>
            <a:pPr marL="914400" lvl="1" indent="-342900">
              <a:buClrTx/>
              <a:buSzPct val="100000"/>
              <a:buFont typeface="+mj-lt"/>
              <a:buAutoNum type="alphaLcPeriod"/>
            </a:pPr>
            <a:r>
              <a:rPr lang="en-US" altLang="en-US" sz="3200" dirty="0" smtClean="0"/>
              <a:t>False</a:t>
            </a:r>
            <a:endParaRPr lang="en-US" altLang="en-US" sz="3200" dirty="0"/>
          </a:p>
          <a:p>
            <a:pPr marL="342900" indent="-342900">
              <a:buFont typeface="+mj-lt"/>
              <a:buAutoNum type="arabicPeriod" startAt="6"/>
            </a:pPr>
            <a:endParaRPr lang="en-US" dirty="0"/>
          </a:p>
        </p:txBody>
      </p:sp>
    </p:spTree>
    <p:extLst>
      <p:ext uri="{BB962C8B-B14F-4D97-AF65-F5344CB8AC3E}">
        <p14:creationId xmlns:p14="http://schemas.microsoft.com/office/powerpoint/2010/main" val="7097520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Beliefs About Motivation </a:t>
            </a:r>
          </a:p>
        </p:txBody>
      </p:sp>
      <p:sp>
        <p:nvSpPr>
          <p:cNvPr id="5" name="Content Placeholder 2"/>
          <p:cNvSpPr>
            <a:spLocks noGrp="1"/>
          </p:cNvSpPr>
          <p:nvPr>
            <p:ph idx="1"/>
          </p:nvPr>
        </p:nvSpPr>
        <p:spPr/>
        <p:txBody>
          <a:bodyPr>
            <a:normAutofit/>
          </a:bodyPr>
          <a:lstStyle/>
          <a:p>
            <a:pPr marL="514350" indent="-514350">
              <a:buClrTx/>
              <a:buSzPct val="100000"/>
              <a:buFont typeface="+mj-lt"/>
              <a:buAutoNum type="arabicPeriod" startAt="6"/>
            </a:pPr>
            <a:r>
              <a:rPr lang="en-US" altLang="en-US" sz="3200" dirty="0"/>
              <a:t>Readiness for change involves a balancing of “pros” and “cons</a:t>
            </a:r>
            <a:r>
              <a:rPr lang="en-US" altLang="en-US" sz="3200" dirty="0" smtClean="0"/>
              <a:t>.”</a:t>
            </a:r>
            <a:endParaRPr lang="en-US" altLang="en-US" sz="3200" dirty="0"/>
          </a:p>
          <a:p>
            <a:pPr marL="914400" lvl="1" indent="-342900">
              <a:buClrTx/>
              <a:buSzPct val="100000"/>
              <a:buFont typeface="+mj-lt"/>
              <a:buAutoNum type="alphaLcPeriod"/>
            </a:pPr>
            <a:r>
              <a:rPr lang="en-US" altLang="en-US" sz="3200" dirty="0" smtClean="0">
                <a:solidFill>
                  <a:srgbClr val="C00000"/>
                </a:solidFill>
              </a:rPr>
              <a:t>True</a:t>
            </a:r>
          </a:p>
          <a:p>
            <a:pPr marL="914400" lvl="1" indent="-342900">
              <a:buClrTx/>
              <a:buSzPct val="100000"/>
              <a:buFont typeface="+mj-lt"/>
              <a:buAutoNum type="alphaLcPeriod"/>
            </a:pPr>
            <a:r>
              <a:rPr lang="en-US" altLang="en-US" sz="3200" dirty="0" smtClean="0"/>
              <a:t>False</a:t>
            </a:r>
            <a:endParaRPr lang="en-US" altLang="en-US" sz="3200" dirty="0"/>
          </a:p>
          <a:p>
            <a:pPr marL="342900" indent="-342900">
              <a:buFont typeface="+mj-lt"/>
              <a:buAutoNum type="arabicPeriod" startAt="6"/>
            </a:pPr>
            <a:endParaRPr lang="en-US" dirty="0"/>
          </a:p>
        </p:txBody>
      </p:sp>
    </p:spTree>
    <p:extLst>
      <p:ext uri="{BB962C8B-B14F-4D97-AF65-F5344CB8AC3E}">
        <p14:creationId xmlns:p14="http://schemas.microsoft.com/office/powerpoint/2010/main" val="10751419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Beliefs About Motivation </a:t>
            </a:r>
          </a:p>
        </p:txBody>
      </p:sp>
      <p:sp>
        <p:nvSpPr>
          <p:cNvPr id="5" name="Content Placeholder 2"/>
          <p:cNvSpPr>
            <a:spLocks noGrp="1"/>
          </p:cNvSpPr>
          <p:nvPr>
            <p:ph idx="1"/>
          </p:nvPr>
        </p:nvSpPr>
        <p:spPr/>
        <p:txBody>
          <a:bodyPr>
            <a:normAutofit/>
          </a:bodyPr>
          <a:lstStyle/>
          <a:p>
            <a:pPr marL="514350" indent="-514350">
              <a:buClrTx/>
              <a:buSzPct val="100000"/>
              <a:buFont typeface="+mj-lt"/>
              <a:buAutoNum type="arabicPeriod" startAt="7"/>
            </a:pPr>
            <a:r>
              <a:rPr lang="en-US" altLang="en-US" sz="3200" dirty="0"/>
              <a:t>Creating motivation for change usually requires confrontation</a:t>
            </a:r>
            <a:r>
              <a:rPr lang="en-US" altLang="en-US" sz="3200" dirty="0" smtClean="0"/>
              <a:t>.</a:t>
            </a:r>
            <a:endParaRPr lang="en-US" altLang="en-US" sz="3200" dirty="0"/>
          </a:p>
          <a:p>
            <a:pPr marL="914400" lvl="1" indent="-342900">
              <a:buClrTx/>
              <a:buSzPct val="100000"/>
              <a:buFont typeface="+mj-lt"/>
              <a:buAutoNum type="alphaLcPeriod"/>
            </a:pPr>
            <a:r>
              <a:rPr lang="en-US" altLang="en-US" sz="3200" dirty="0" smtClean="0"/>
              <a:t>True</a:t>
            </a:r>
          </a:p>
          <a:p>
            <a:pPr marL="914400" lvl="1" indent="-342900">
              <a:buClrTx/>
              <a:buSzPct val="100000"/>
              <a:buFont typeface="+mj-lt"/>
              <a:buAutoNum type="alphaLcPeriod"/>
            </a:pPr>
            <a:r>
              <a:rPr lang="en-US" altLang="en-US" sz="3200" dirty="0" smtClean="0"/>
              <a:t>False</a:t>
            </a:r>
            <a:endParaRPr lang="en-US" altLang="en-US" sz="3200" dirty="0"/>
          </a:p>
          <a:p>
            <a:pPr marL="342900" indent="-342900">
              <a:buFont typeface="+mj-lt"/>
              <a:buAutoNum type="arabicPeriod" startAt="7"/>
            </a:pPr>
            <a:endParaRPr lang="en-US" dirty="0"/>
          </a:p>
        </p:txBody>
      </p:sp>
    </p:spTree>
    <p:extLst>
      <p:ext uri="{BB962C8B-B14F-4D97-AF65-F5344CB8AC3E}">
        <p14:creationId xmlns:p14="http://schemas.microsoft.com/office/powerpoint/2010/main" val="24730467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Beliefs About Motivation </a:t>
            </a:r>
          </a:p>
        </p:txBody>
      </p:sp>
      <p:sp>
        <p:nvSpPr>
          <p:cNvPr id="5" name="Content Placeholder 2"/>
          <p:cNvSpPr>
            <a:spLocks noGrp="1"/>
          </p:cNvSpPr>
          <p:nvPr>
            <p:ph idx="1"/>
          </p:nvPr>
        </p:nvSpPr>
        <p:spPr/>
        <p:txBody>
          <a:bodyPr>
            <a:normAutofit/>
          </a:bodyPr>
          <a:lstStyle/>
          <a:p>
            <a:pPr marL="514350" indent="-514350">
              <a:buClrTx/>
              <a:buSzPct val="100000"/>
              <a:buFont typeface="+mj-lt"/>
              <a:buAutoNum type="arabicPeriod" startAt="7"/>
            </a:pPr>
            <a:r>
              <a:rPr lang="en-US" altLang="en-US" sz="3200" dirty="0"/>
              <a:t>Creating motivation for change usually requires confrontation</a:t>
            </a:r>
            <a:r>
              <a:rPr lang="en-US" altLang="en-US" sz="3200" dirty="0" smtClean="0"/>
              <a:t>.</a:t>
            </a:r>
            <a:endParaRPr lang="en-US" altLang="en-US" sz="3200" dirty="0"/>
          </a:p>
          <a:p>
            <a:pPr marL="914400" lvl="1" indent="-342900">
              <a:buClrTx/>
              <a:buSzPct val="100000"/>
              <a:buFont typeface="+mj-lt"/>
              <a:buAutoNum type="alphaLcPeriod"/>
            </a:pPr>
            <a:r>
              <a:rPr lang="en-US" altLang="en-US" sz="3200" dirty="0" smtClean="0"/>
              <a:t>True</a:t>
            </a:r>
          </a:p>
          <a:p>
            <a:pPr marL="914400" lvl="1" indent="-342900">
              <a:buClrTx/>
              <a:buSzPct val="100000"/>
              <a:buFont typeface="+mj-lt"/>
              <a:buAutoNum type="alphaLcPeriod"/>
            </a:pPr>
            <a:r>
              <a:rPr lang="en-US" altLang="en-US" sz="3200" dirty="0" smtClean="0">
                <a:solidFill>
                  <a:srgbClr val="C00000"/>
                </a:solidFill>
              </a:rPr>
              <a:t>False</a:t>
            </a:r>
            <a:endParaRPr lang="en-US" altLang="en-US" sz="3200" dirty="0">
              <a:solidFill>
                <a:srgbClr val="C00000"/>
              </a:solidFill>
            </a:endParaRPr>
          </a:p>
          <a:p>
            <a:pPr marL="342900" indent="-342900">
              <a:buFont typeface="+mj-lt"/>
              <a:buAutoNum type="arabicPeriod" startAt="7"/>
            </a:pPr>
            <a:endParaRPr lang="en-US" dirty="0"/>
          </a:p>
        </p:txBody>
      </p:sp>
    </p:spTree>
    <p:extLst>
      <p:ext uri="{BB962C8B-B14F-4D97-AF65-F5344CB8AC3E}">
        <p14:creationId xmlns:p14="http://schemas.microsoft.com/office/powerpoint/2010/main" val="40126498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Beliefs About Motivation </a:t>
            </a:r>
          </a:p>
        </p:txBody>
      </p:sp>
      <p:sp>
        <p:nvSpPr>
          <p:cNvPr id="5" name="Content Placeholder 2"/>
          <p:cNvSpPr>
            <a:spLocks noGrp="1"/>
          </p:cNvSpPr>
          <p:nvPr>
            <p:ph idx="1"/>
          </p:nvPr>
        </p:nvSpPr>
        <p:spPr/>
        <p:txBody>
          <a:bodyPr>
            <a:normAutofit/>
          </a:bodyPr>
          <a:lstStyle/>
          <a:p>
            <a:pPr marL="514350" indent="-514350">
              <a:buClrTx/>
              <a:buSzPct val="100000"/>
              <a:buFont typeface="+mj-lt"/>
              <a:buAutoNum type="arabicPeriod" startAt="8"/>
            </a:pPr>
            <a:r>
              <a:rPr lang="en-US" altLang="en-US" sz="3200" dirty="0"/>
              <a:t>Denial is not a client problem; it is a </a:t>
            </a:r>
            <a:r>
              <a:rPr lang="en-US" altLang="en-US" sz="3200" dirty="0" smtClean="0"/>
              <a:t/>
            </a:r>
            <a:br>
              <a:rPr lang="en-US" altLang="en-US" sz="3200" dirty="0" smtClean="0"/>
            </a:br>
            <a:r>
              <a:rPr lang="en-US" altLang="en-US" sz="3200" dirty="0" smtClean="0"/>
              <a:t>skill </a:t>
            </a:r>
            <a:r>
              <a:rPr lang="en-US" altLang="en-US" sz="3200" dirty="0"/>
              <a:t>problem</a:t>
            </a:r>
            <a:r>
              <a:rPr lang="en-US" altLang="en-US" sz="3200" dirty="0" smtClean="0"/>
              <a:t>.</a:t>
            </a:r>
            <a:endParaRPr lang="en-US" altLang="en-US" sz="3200" dirty="0"/>
          </a:p>
          <a:p>
            <a:pPr marL="914400" lvl="1" indent="-342900">
              <a:buClrTx/>
              <a:buSzPct val="100000"/>
              <a:buFont typeface="+mj-lt"/>
              <a:buAutoNum type="alphaLcPeriod"/>
            </a:pPr>
            <a:r>
              <a:rPr lang="en-US" altLang="en-US" sz="3200" dirty="0" smtClean="0"/>
              <a:t>True</a:t>
            </a:r>
          </a:p>
          <a:p>
            <a:pPr marL="914400" lvl="1" indent="-342900">
              <a:buClrTx/>
              <a:buSzPct val="100000"/>
              <a:buFont typeface="+mj-lt"/>
              <a:buAutoNum type="alphaLcPeriod"/>
            </a:pPr>
            <a:r>
              <a:rPr lang="en-US" altLang="en-US" sz="3200" dirty="0" smtClean="0"/>
              <a:t>False</a:t>
            </a:r>
            <a:endParaRPr lang="en-US" altLang="en-US" sz="3200" dirty="0"/>
          </a:p>
          <a:p>
            <a:pPr marL="342900" indent="-342900">
              <a:buFont typeface="+mj-lt"/>
              <a:buAutoNum type="arabicPeriod" startAt="8"/>
            </a:pPr>
            <a:endParaRPr lang="en-US" dirty="0"/>
          </a:p>
        </p:txBody>
      </p:sp>
    </p:spTree>
    <p:extLst>
      <p:ext uri="{BB962C8B-B14F-4D97-AF65-F5344CB8AC3E}">
        <p14:creationId xmlns:p14="http://schemas.microsoft.com/office/powerpoint/2010/main" val="13392882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Beliefs About Motivation </a:t>
            </a:r>
          </a:p>
        </p:txBody>
      </p:sp>
      <p:sp>
        <p:nvSpPr>
          <p:cNvPr id="5" name="Content Placeholder 2"/>
          <p:cNvSpPr>
            <a:spLocks noGrp="1"/>
          </p:cNvSpPr>
          <p:nvPr>
            <p:ph idx="1"/>
          </p:nvPr>
        </p:nvSpPr>
        <p:spPr/>
        <p:txBody>
          <a:bodyPr>
            <a:normAutofit/>
          </a:bodyPr>
          <a:lstStyle/>
          <a:p>
            <a:pPr marL="514350" indent="-514350">
              <a:buClrTx/>
              <a:buSzPct val="100000"/>
              <a:buFont typeface="+mj-lt"/>
              <a:buAutoNum type="arabicPeriod" startAt="8"/>
            </a:pPr>
            <a:r>
              <a:rPr lang="en-US" altLang="en-US" sz="3200" dirty="0"/>
              <a:t>Denial is not a client problem; it is a </a:t>
            </a:r>
            <a:r>
              <a:rPr lang="en-US" altLang="en-US" sz="3200" dirty="0" smtClean="0"/>
              <a:t/>
            </a:r>
            <a:br>
              <a:rPr lang="en-US" altLang="en-US" sz="3200" dirty="0" smtClean="0"/>
            </a:br>
            <a:r>
              <a:rPr lang="en-US" altLang="en-US" sz="3200" dirty="0" smtClean="0"/>
              <a:t>skill </a:t>
            </a:r>
            <a:r>
              <a:rPr lang="en-US" altLang="en-US" sz="3200" dirty="0"/>
              <a:t>problem</a:t>
            </a:r>
            <a:r>
              <a:rPr lang="en-US" altLang="en-US" sz="3200" dirty="0" smtClean="0"/>
              <a:t>.</a:t>
            </a:r>
            <a:endParaRPr lang="en-US" altLang="en-US" sz="3200" dirty="0"/>
          </a:p>
          <a:p>
            <a:pPr marL="914400" lvl="1" indent="-342900">
              <a:buClrTx/>
              <a:buSzPct val="100000"/>
              <a:buFont typeface="+mj-lt"/>
              <a:buAutoNum type="alphaLcPeriod"/>
            </a:pPr>
            <a:r>
              <a:rPr lang="en-US" altLang="en-US" sz="3200" dirty="0" smtClean="0">
                <a:solidFill>
                  <a:srgbClr val="C00000"/>
                </a:solidFill>
              </a:rPr>
              <a:t>True</a:t>
            </a:r>
          </a:p>
          <a:p>
            <a:pPr marL="914400" lvl="1" indent="-342900">
              <a:buClrTx/>
              <a:buSzPct val="100000"/>
              <a:buFont typeface="+mj-lt"/>
              <a:buAutoNum type="alphaLcPeriod"/>
            </a:pPr>
            <a:r>
              <a:rPr lang="en-US" altLang="en-US" sz="3200" dirty="0" smtClean="0"/>
              <a:t>False</a:t>
            </a:r>
            <a:endParaRPr lang="en-US" altLang="en-US" sz="3200" dirty="0"/>
          </a:p>
          <a:p>
            <a:pPr marL="342900" indent="-342900">
              <a:buFont typeface="+mj-lt"/>
              <a:buAutoNum type="arabicPeriod" startAt="8"/>
            </a:pPr>
            <a:endParaRPr lang="en-US" dirty="0"/>
          </a:p>
        </p:txBody>
      </p:sp>
    </p:spTree>
    <p:extLst>
      <p:ext uri="{BB962C8B-B14F-4D97-AF65-F5344CB8AC3E}">
        <p14:creationId xmlns:p14="http://schemas.microsoft.com/office/powerpoint/2010/main" val="867948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4" y="2286002"/>
            <a:ext cx="7704667" cy="1981200"/>
          </a:xfrm>
        </p:spPr>
        <p:txBody>
          <a:bodyPr>
            <a:normAutofit/>
          </a:bodyPr>
          <a:lstStyle/>
          <a:p>
            <a:r>
              <a:rPr lang="en-US" altLang="en-US" sz="3600" dirty="0">
                <a:latin typeface="Calibri" panose="020F0502020204030204" pitchFamily="34" charset="0"/>
              </a:rPr>
              <a:t>Why Should We Be Interested in Clients’ Motivation for Behavior Change?</a:t>
            </a:r>
            <a:endParaRPr lang="en-US" sz="3600" dirty="0">
              <a:latin typeface="Calibri" panose="020F0502020204030204" pitchFamily="34" charset="0"/>
            </a:endParaRPr>
          </a:p>
        </p:txBody>
      </p:sp>
    </p:spTree>
    <p:extLst>
      <p:ext uri="{BB962C8B-B14F-4D97-AF65-F5344CB8AC3E}">
        <p14:creationId xmlns:p14="http://schemas.microsoft.com/office/powerpoint/2010/main" val="36560659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Why Do People Change?</a:t>
            </a:r>
          </a:p>
        </p:txBody>
      </p:sp>
      <p:sp>
        <p:nvSpPr>
          <p:cNvPr id="3" name="Content Placeholder 2"/>
          <p:cNvSpPr>
            <a:spLocks noGrp="1"/>
          </p:cNvSpPr>
          <p:nvPr>
            <p:ph idx="1"/>
          </p:nvPr>
        </p:nvSpPr>
        <p:spPr>
          <a:xfrm>
            <a:off x="982134" y="2540000"/>
            <a:ext cx="7704667" cy="3332816"/>
          </a:xfrm>
        </p:spPr>
        <p:txBody>
          <a:bodyPr>
            <a:noAutofit/>
          </a:bodyPr>
          <a:lstStyle/>
          <a:p>
            <a:pPr marL="914400">
              <a:spcAft>
                <a:spcPts val="600"/>
              </a:spcAft>
              <a:buClr>
                <a:schemeClr val="tx1"/>
              </a:buClr>
              <a:buSzPct val="100000"/>
              <a:buFont typeface="+mj-lt"/>
              <a:buAutoNum type="arabicPeriod"/>
              <a:defRPr/>
            </a:pPr>
            <a:r>
              <a:rPr lang="en-US" sz="2800" dirty="0" smtClean="0"/>
              <a:t>	?</a:t>
            </a:r>
            <a:endParaRPr lang="en-US" sz="2800" dirty="0"/>
          </a:p>
          <a:p>
            <a:pPr marL="914400">
              <a:spcAft>
                <a:spcPts val="600"/>
              </a:spcAft>
              <a:buClr>
                <a:schemeClr val="tx1"/>
              </a:buClr>
              <a:buSzPct val="100000"/>
              <a:buFont typeface="+mj-lt"/>
              <a:buAutoNum type="arabicPeriod"/>
              <a:defRPr/>
            </a:pPr>
            <a:r>
              <a:rPr lang="en-US" sz="2800" dirty="0"/>
              <a:t>	</a:t>
            </a:r>
            <a:r>
              <a:rPr lang="en-US" sz="2800" dirty="0" smtClean="0"/>
              <a:t>?</a:t>
            </a:r>
            <a:endParaRPr lang="en-US" sz="2800" dirty="0"/>
          </a:p>
          <a:p>
            <a:pPr marL="914400">
              <a:spcAft>
                <a:spcPts val="600"/>
              </a:spcAft>
              <a:buClr>
                <a:schemeClr val="tx1"/>
              </a:buClr>
              <a:buSzPct val="100000"/>
              <a:buFont typeface="+mj-lt"/>
              <a:buAutoNum type="arabicPeriod"/>
              <a:defRPr/>
            </a:pPr>
            <a:r>
              <a:rPr lang="en-US" sz="2800" dirty="0"/>
              <a:t>	</a:t>
            </a:r>
            <a:r>
              <a:rPr lang="en-US" sz="2800" dirty="0" smtClean="0"/>
              <a:t>?</a:t>
            </a:r>
            <a:endParaRPr lang="en-US" sz="2800" dirty="0"/>
          </a:p>
          <a:p>
            <a:pPr marL="914400">
              <a:spcAft>
                <a:spcPts val="600"/>
              </a:spcAft>
              <a:buClr>
                <a:schemeClr val="tx1"/>
              </a:buClr>
              <a:buSzPct val="100000"/>
              <a:buFont typeface="+mj-lt"/>
              <a:buAutoNum type="arabicPeriod"/>
              <a:defRPr/>
            </a:pPr>
            <a:r>
              <a:rPr lang="en-US" sz="2800" dirty="0"/>
              <a:t>	</a:t>
            </a:r>
            <a:r>
              <a:rPr lang="en-US" sz="2800" dirty="0" smtClean="0"/>
              <a:t>?</a:t>
            </a:r>
            <a:endParaRPr lang="en-US" sz="2800" dirty="0"/>
          </a:p>
          <a:p>
            <a:pPr marL="914400">
              <a:spcAft>
                <a:spcPts val="600"/>
              </a:spcAft>
              <a:buClr>
                <a:schemeClr val="tx1"/>
              </a:buClr>
              <a:buSzPct val="100000"/>
              <a:buFont typeface="+mj-lt"/>
              <a:buAutoNum type="arabicPeriod"/>
              <a:defRPr/>
            </a:pPr>
            <a:r>
              <a:rPr lang="en-US" sz="2800" dirty="0"/>
              <a:t>	</a:t>
            </a:r>
            <a:r>
              <a:rPr lang="en-US" sz="2800" dirty="0" smtClean="0"/>
              <a:t>?</a:t>
            </a:r>
          </a:p>
          <a:p>
            <a:pPr marL="914400">
              <a:spcAft>
                <a:spcPts val="600"/>
              </a:spcAft>
              <a:buClr>
                <a:schemeClr val="tx1"/>
              </a:buClr>
              <a:buSzPct val="100000"/>
              <a:buFont typeface="+mj-lt"/>
              <a:buAutoNum type="arabicPeriod"/>
              <a:defRPr/>
            </a:pPr>
            <a:r>
              <a:rPr lang="en-US" sz="2800" dirty="0"/>
              <a:t>	</a:t>
            </a:r>
            <a:r>
              <a:rPr lang="en-US" sz="2800" dirty="0" smtClean="0"/>
              <a:t>?</a:t>
            </a:r>
            <a:endParaRPr lang="en-US" sz="2800" dirty="0"/>
          </a:p>
        </p:txBody>
      </p:sp>
    </p:spTree>
    <p:extLst>
      <p:ext uri="{BB962C8B-B14F-4D97-AF65-F5344CB8AC3E}">
        <p14:creationId xmlns:p14="http://schemas.microsoft.com/office/powerpoint/2010/main" val="21726834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Why </a:t>
            </a:r>
            <a:r>
              <a:rPr lang="en-US" sz="4000" dirty="0" smtClean="0"/>
              <a:t>Don’t </a:t>
            </a:r>
            <a:r>
              <a:rPr lang="en-US" sz="4000" dirty="0"/>
              <a:t>People Change?</a:t>
            </a:r>
          </a:p>
        </p:txBody>
      </p:sp>
      <p:sp>
        <p:nvSpPr>
          <p:cNvPr id="3" name="Content Placeholder 2"/>
          <p:cNvSpPr>
            <a:spLocks noGrp="1"/>
          </p:cNvSpPr>
          <p:nvPr>
            <p:ph idx="1"/>
          </p:nvPr>
        </p:nvSpPr>
        <p:spPr>
          <a:xfrm>
            <a:off x="982134" y="2540000"/>
            <a:ext cx="7704667" cy="3332816"/>
          </a:xfrm>
        </p:spPr>
        <p:txBody>
          <a:bodyPr>
            <a:noAutofit/>
          </a:bodyPr>
          <a:lstStyle/>
          <a:p>
            <a:pPr marL="914400">
              <a:spcAft>
                <a:spcPts val="600"/>
              </a:spcAft>
              <a:buClr>
                <a:schemeClr val="tx1"/>
              </a:buClr>
              <a:buSzPct val="100000"/>
              <a:buFont typeface="+mj-lt"/>
              <a:buAutoNum type="arabicPeriod"/>
              <a:defRPr/>
            </a:pPr>
            <a:r>
              <a:rPr lang="en-US" sz="2800" dirty="0" smtClean="0"/>
              <a:t>	?</a:t>
            </a:r>
            <a:endParaRPr lang="en-US" sz="2800" dirty="0"/>
          </a:p>
          <a:p>
            <a:pPr marL="914400">
              <a:spcAft>
                <a:spcPts val="600"/>
              </a:spcAft>
              <a:buClr>
                <a:schemeClr val="tx1"/>
              </a:buClr>
              <a:buSzPct val="100000"/>
              <a:buFont typeface="+mj-lt"/>
              <a:buAutoNum type="arabicPeriod"/>
              <a:defRPr/>
            </a:pPr>
            <a:r>
              <a:rPr lang="en-US" sz="2800" dirty="0"/>
              <a:t>	</a:t>
            </a:r>
            <a:r>
              <a:rPr lang="en-US" sz="2800" dirty="0" smtClean="0"/>
              <a:t>?</a:t>
            </a:r>
            <a:endParaRPr lang="en-US" sz="2800" dirty="0"/>
          </a:p>
          <a:p>
            <a:pPr marL="914400">
              <a:spcAft>
                <a:spcPts val="600"/>
              </a:spcAft>
              <a:buClr>
                <a:schemeClr val="tx1"/>
              </a:buClr>
              <a:buSzPct val="100000"/>
              <a:buFont typeface="+mj-lt"/>
              <a:buAutoNum type="arabicPeriod"/>
              <a:defRPr/>
            </a:pPr>
            <a:r>
              <a:rPr lang="en-US" sz="2800" dirty="0"/>
              <a:t>	</a:t>
            </a:r>
            <a:r>
              <a:rPr lang="en-US" sz="2800" dirty="0" smtClean="0"/>
              <a:t>?</a:t>
            </a:r>
            <a:endParaRPr lang="en-US" sz="2800" dirty="0"/>
          </a:p>
          <a:p>
            <a:pPr marL="914400">
              <a:spcAft>
                <a:spcPts val="600"/>
              </a:spcAft>
              <a:buClr>
                <a:schemeClr val="tx1"/>
              </a:buClr>
              <a:buSzPct val="100000"/>
              <a:buFont typeface="+mj-lt"/>
              <a:buAutoNum type="arabicPeriod"/>
              <a:defRPr/>
            </a:pPr>
            <a:r>
              <a:rPr lang="en-US" sz="2800" dirty="0"/>
              <a:t>	</a:t>
            </a:r>
            <a:r>
              <a:rPr lang="en-US" sz="2800" dirty="0" smtClean="0"/>
              <a:t>?</a:t>
            </a:r>
            <a:endParaRPr lang="en-US" sz="2800" dirty="0"/>
          </a:p>
          <a:p>
            <a:pPr marL="914400">
              <a:spcAft>
                <a:spcPts val="600"/>
              </a:spcAft>
              <a:buClr>
                <a:schemeClr val="tx1"/>
              </a:buClr>
              <a:buSzPct val="100000"/>
              <a:buFont typeface="+mj-lt"/>
              <a:buAutoNum type="arabicPeriod"/>
              <a:defRPr/>
            </a:pPr>
            <a:r>
              <a:rPr lang="en-US" sz="2800" dirty="0"/>
              <a:t>	</a:t>
            </a:r>
            <a:r>
              <a:rPr lang="en-US" sz="2800" dirty="0" smtClean="0"/>
              <a:t>?</a:t>
            </a:r>
          </a:p>
          <a:p>
            <a:pPr marL="914400">
              <a:spcAft>
                <a:spcPts val="600"/>
              </a:spcAft>
              <a:buClr>
                <a:schemeClr val="tx1"/>
              </a:buClr>
              <a:buSzPct val="100000"/>
              <a:buFont typeface="+mj-lt"/>
              <a:buAutoNum type="arabicPeriod"/>
              <a:defRPr/>
            </a:pPr>
            <a:r>
              <a:rPr lang="en-US" sz="2800" dirty="0"/>
              <a:t>	</a:t>
            </a:r>
            <a:r>
              <a:rPr lang="en-US" sz="2800" dirty="0" smtClean="0"/>
              <a:t>?</a:t>
            </a:r>
            <a:endParaRPr lang="en-US" sz="2800" dirty="0"/>
          </a:p>
        </p:txBody>
      </p:sp>
    </p:spTree>
    <p:extLst>
      <p:ext uri="{BB962C8B-B14F-4D97-AF65-F5344CB8AC3E}">
        <p14:creationId xmlns:p14="http://schemas.microsoft.com/office/powerpoint/2010/main" val="40613635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lnSpcReduction="10000"/>
          </a:bodyPr>
          <a:lstStyle/>
          <a:p>
            <a:pPr marL="0" indent="0">
              <a:buFont typeface="Wingdings" pitchFamily="2" charset="2"/>
              <a:buNone/>
              <a:defRPr/>
            </a:pPr>
            <a:r>
              <a:rPr lang="en-US" sz="3200" dirty="0"/>
              <a:t>At the end of the session, you will be able </a:t>
            </a:r>
            <a:r>
              <a:rPr lang="en-US" sz="3200" dirty="0" smtClean="0"/>
              <a:t>to:</a:t>
            </a:r>
            <a:endParaRPr lang="en-US" sz="3200" dirty="0"/>
          </a:p>
          <a:p>
            <a:pPr marL="342900" lvl="1" indent="-342900">
              <a:buClrTx/>
              <a:buSzPct val="100000"/>
              <a:buFont typeface="+mj-lt"/>
              <a:buAutoNum type="arabicPeriod"/>
              <a:defRPr/>
            </a:pPr>
            <a:r>
              <a:rPr lang="en-US" sz="2800" dirty="0"/>
              <a:t>Define motivational interviewing (MI).</a:t>
            </a:r>
          </a:p>
          <a:p>
            <a:pPr marL="342900" lvl="1" indent="-342900">
              <a:buClrTx/>
              <a:buSzPct val="100000"/>
              <a:buFont typeface="+mj-lt"/>
              <a:buAutoNum type="arabicPeriod"/>
              <a:defRPr/>
            </a:pPr>
            <a:r>
              <a:rPr lang="en-US" sz="2800" dirty="0"/>
              <a:t>Identify the tasks of MI.</a:t>
            </a:r>
          </a:p>
          <a:p>
            <a:pPr marL="342900" lvl="1" indent="-342900">
              <a:buClrTx/>
              <a:buSzPct val="100000"/>
              <a:buFont typeface="+mj-lt"/>
              <a:buAutoNum type="arabicPeriod"/>
              <a:defRPr/>
            </a:pPr>
            <a:r>
              <a:rPr lang="en-US" sz="2800" dirty="0"/>
              <a:t>Describe the spirit of MI.</a:t>
            </a:r>
          </a:p>
          <a:p>
            <a:pPr marL="342900" lvl="1" indent="-342900">
              <a:buClrTx/>
              <a:buSzPct val="100000"/>
              <a:buFont typeface="+mj-lt"/>
              <a:buAutoNum type="arabicPeriod"/>
              <a:defRPr/>
            </a:pPr>
            <a:r>
              <a:rPr lang="en-US" sz="2800" dirty="0"/>
              <a:t>Define the principles of MI.</a:t>
            </a:r>
          </a:p>
          <a:p>
            <a:pPr marL="342900" lvl="1" indent="-342900">
              <a:buClrTx/>
              <a:buSzPct val="100000"/>
              <a:buFont typeface="+mj-lt"/>
              <a:buAutoNum type="arabicPeriod"/>
              <a:defRPr/>
            </a:pPr>
            <a:r>
              <a:rPr lang="en-US" sz="2800" dirty="0"/>
              <a:t>Identify MI techniques to help clients change.</a:t>
            </a:r>
          </a:p>
          <a:p>
            <a:pPr marL="0" indent="0">
              <a:buClrTx/>
              <a:buNone/>
            </a:pPr>
            <a:endParaRPr lang="en-US" dirty="0"/>
          </a:p>
        </p:txBody>
      </p:sp>
    </p:spTree>
    <p:extLst>
      <p:ext uri="{BB962C8B-B14F-4D97-AF65-F5344CB8AC3E}">
        <p14:creationId xmlns:p14="http://schemas.microsoft.com/office/powerpoint/2010/main" val="3878410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of </a:t>
            </a:r>
            <a:r>
              <a:rPr lang="en-US" dirty="0" smtClean="0"/>
              <a:t/>
            </a:r>
            <a:br>
              <a:rPr lang="en-US" dirty="0" smtClean="0"/>
            </a:br>
            <a:r>
              <a:rPr lang="en-US" dirty="0" smtClean="0"/>
              <a:t>Motivational </a:t>
            </a:r>
            <a:r>
              <a:rPr lang="en-US" dirty="0"/>
              <a:t>Interviewing</a:t>
            </a:r>
          </a:p>
        </p:txBody>
      </p:sp>
      <p:sp>
        <p:nvSpPr>
          <p:cNvPr id="3" name="Content Placeholder 2"/>
          <p:cNvSpPr>
            <a:spLocks noGrp="1"/>
          </p:cNvSpPr>
          <p:nvPr>
            <p:ph sz="half" idx="1"/>
          </p:nvPr>
        </p:nvSpPr>
        <p:spPr>
          <a:xfrm>
            <a:off x="1485827" y="2589506"/>
            <a:ext cx="4158515" cy="3512035"/>
          </a:xfrm>
        </p:spPr>
        <p:txBody>
          <a:bodyPr/>
          <a:lstStyle/>
          <a:p>
            <a:pPr marL="0" indent="0">
              <a:buNone/>
            </a:pPr>
            <a:r>
              <a:rPr lang="en-US" altLang="en-US" sz="2800" i="1" dirty="0"/>
              <a:t>“Motivational interviewing is a </a:t>
            </a:r>
            <a:r>
              <a:rPr lang="en-US" altLang="en-US" sz="2800" i="1" dirty="0" smtClean="0"/>
              <a:t>client-centered</a:t>
            </a:r>
            <a:r>
              <a:rPr lang="en-US" altLang="en-US" sz="2800" i="1" dirty="0"/>
              <a:t>, directive method for enhancing intrinsic motivation to change by exploring and resolving ambivalence.”</a:t>
            </a:r>
          </a:p>
          <a:p>
            <a:pPr marL="0" indent="0">
              <a:buNone/>
            </a:pPr>
            <a:endParaRPr lang="en-US" dirty="0"/>
          </a:p>
        </p:txBody>
      </p:sp>
      <p:pic>
        <p:nvPicPr>
          <p:cNvPr id="5"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07787" y="2845935"/>
            <a:ext cx="1839779" cy="2743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845011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Motivational Interviewing</a:t>
            </a:r>
          </a:p>
        </p:txBody>
      </p:sp>
      <p:sp>
        <p:nvSpPr>
          <p:cNvPr id="3" name="Content Placeholder 2"/>
          <p:cNvSpPr>
            <a:spLocks noGrp="1"/>
          </p:cNvSpPr>
          <p:nvPr>
            <p:ph idx="1"/>
          </p:nvPr>
        </p:nvSpPr>
        <p:spPr>
          <a:xfrm>
            <a:off x="982134" y="2254610"/>
            <a:ext cx="7779481" cy="4067011"/>
          </a:xfrm>
        </p:spPr>
        <p:txBody>
          <a:bodyPr>
            <a:normAutofit/>
          </a:bodyPr>
          <a:lstStyle/>
          <a:p>
            <a:pPr marL="0" indent="0">
              <a:spcBef>
                <a:spcPts val="0"/>
              </a:spcBef>
              <a:spcAft>
                <a:spcPts val="1200"/>
              </a:spcAft>
              <a:buFont typeface="Wingdings" pitchFamily="2" charset="2"/>
              <a:buNone/>
              <a:defRPr/>
            </a:pPr>
            <a:r>
              <a:rPr lang="en-US" sz="3200" dirty="0"/>
              <a:t>The tasks of MI are </a:t>
            </a:r>
            <a:r>
              <a:rPr lang="en-US" sz="3200" dirty="0" smtClean="0"/>
              <a:t>to:</a:t>
            </a:r>
            <a:endParaRPr lang="en-US" sz="3200" dirty="0"/>
          </a:p>
          <a:p>
            <a:pPr>
              <a:lnSpc>
                <a:spcPct val="90000"/>
              </a:lnSpc>
              <a:spcBef>
                <a:spcPts val="0"/>
              </a:spcBef>
              <a:spcAft>
                <a:spcPts val="1200"/>
              </a:spcAft>
              <a:buClr>
                <a:schemeClr val="tx1"/>
              </a:buClr>
              <a:buSzPct val="100000"/>
              <a:defRPr/>
            </a:pPr>
            <a:r>
              <a:rPr lang="en-US" sz="2400" b="1" dirty="0">
                <a:solidFill>
                  <a:srgbClr val="C00000"/>
                </a:solidFill>
              </a:rPr>
              <a:t>Engage</a:t>
            </a:r>
            <a:r>
              <a:rPr lang="en-US" sz="2400" dirty="0"/>
              <a:t>, through having sensitive conversations with clients</a:t>
            </a:r>
          </a:p>
          <a:p>
            <a:pPr>
              <a:lnSpc>
                <a:spcPct val="90000"/>
              </a:lnSpc>
              <a:spcBef>
                <a:spcPts val="0"/>
              </a:spcBef>
              <a:spcAft>
                <a:spcPts val="1200"/>
              </a:spcAft>
              <a:buClr>
                <a:schemeClr val="tx1"/>
              </a:buClr>
              <a:buSzPct val="100000"/>
              <a:defRPr/>
            </a:pPr>
            <a:r>
              <a:rPr lang="en-US" sz="2400" b="1" dirty="0">
                <a:solidFill>
                  <a:srgbClr val="C00000"/>
                </a:solidFill>
              </a:rPr>
              <a:t>Focus</a:t>
            </a:r>
            <a:r>
              <a:rPr lang="en-US" sz="2400" dirty="0">
                <a:solidFill>
                  <a:srgbClr val="C00000"/>
                </a:solidFill>
              </a:rPr>
              <a:t> </a:t>
            </a:r>
            <a:r>
              <a:rPr lang="en-US" sz="2400" dirty="0"/>
              <a:t>on what’s important to the client regarding behavior, health, and welfare</a:t>
            </a:r>
          </a:p>
          <a:p>
            <a:pPr>
              <a:lnSpc>
                <a:spcPct val="90000"/>
              </a:lnSpc>
              <a:spcBef>
                <a:spcPts val="0"/>
              </a:spcBef>
              <a:spcAft>
                <a:spcPts val="1200"/>
              </a:spcAft>
              <a:buClr>
                <a:schemeClr val="tx1"/>
              </a:buClr>
              <a:buSzPct val="100000"/>
              <a:defRPr/>
            </a:pPr>
            <a:r>
              <a:rPr lang="en-US" sz="2400" b="1" dirty="0">
                <a:solidFill>
                  <a:srgbClr val="C00000"/>
                </a:solidFill>
              </a:rPr>
              <a:t>Evoke</a:t>
            </a:r>
            <a:r>
              <a:rPr lang="en-US" sz="2400" dirty="0">
                <a:solidFill>
                  <a:srgbClr val="C00000"/>
                </a:solidFill>
              </a:rPr>
              <a:t> </a:t>
            </a:r>
            <a:r>
              <a:rPr lang="en-US" sz="2400" dirty="0"/>
              <a:t>the client’s personal motivation for change </a:t>
            </a:r>
          </a:p>
          <a:p>
            <a:pPr>
              <a:lnSpc>
                <a:spcPct val="90000"/>
              </a:lnSpc>
              <a:spcBef>
                <a:spcPts val="0"/>
              </a:spcBef>
              <a:spcAft>
                <a:spcPts val="1200"/>
              </a:spcAft>
              <a:buClr>
                <a:schemeClr val="tx1"/>
              </a:buClr>
              <a:buSzPct val="100000"/>
              <a:defRPr/>
            </a:pPr>
            <a:r>
              <a:rPr lang="en-US" sz="2400" b="1" dirty="0">
                <a:solidFill>
                  <a:srgbClr val="C00000"/>
                </a:solidFill>
              </a:rPr>
              <a:t>Negotiate plans</a:t>
            </a:r>
            <a:endParaRPr lang="en-US" sz="2400" dirty="0"/>
          </a:p>
          <a:p>
            <a:pPr marL="0" indent="0">
              <a:spcBef>
                <a:spcPts val="432"/>
              </a:spcBef>
              <a:buFont typeface="Wingdings" pitchFamily="2" charset="2"/>
              <a:buNone/>
              <a:defRPr/>
            </a:pPr>
            <a:r>
              <a:rPr lang="en-US" sz="2400" dirty="0"/>
              <a:t>Motivating clients often means resolving conflicting and ambivalent feelings and thoughts.</a:t>
            </a:r>
          </a:p>
          <a:p>
            <a:endParaRPr lang="en-US" dirty="0"/>
          </a:p>
        </p:txBody>
      </p:sp>
    </p:spTree>
    <p:extLst>
      <p:ext uri="{BB962C8B-B14F-4D97-AF65-F5344CB8AC3E}">
        <p14:creationId xmlns:p14="http://schemas.microsoft.com/office/powerpoint/2010/main" val="26138731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Spirit of Motivational Interviewing</a:t>
            </a:r>
            <a:endParaRPr lang="en-US" dirty="0"/>
          </a:p>
        </p:txBody>
      </p:sp>
      <p:pic>
        <p:nvPicPr>
          <p:cNvPr id="4" name="Picture 5" descr="V:\PROJECTS\DSI\SBIRT-MedRes\Graphics\MI_BASICS\160238884.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86843" y="2667000"/>
            <a:ext cx="3371849"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54224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134" y="1915327"/>
            <a:ext cx="7704667" cy="3927533"/>
          </a:xfrm>
        </p:spPr>
        <p:txBody>
          <a:bodyPr>
            <a:normAutofit/>
          </a:bodyPr>
          <a:lstStyle/>
          <a:p>
            <a:pPr marL="0" indent="0">
              <a:spcAft>
                <a:spcPts val="0"/>
              </a:spcAft>
              <a:buNone/>
              <a:defRPr/>
            </a:pPr>
            <a:r>
              <a:rPr lang="en-US" sz="3600" i="1" dirty="0"/>
              <a:t>“People are generally better persuaded by the reasons which they have themselves discovered than by those which have come into the mind of others.” </a:t>
            </a:r>
            <a:endParaRPr lang="en-US" sz="3600" i="1" dirty="0" smtClean="0"/>
          </a:p>
          <a:p>
            <a:pPr marL="0" indent="0">
              <a:spcAft>
                <a:spcPts val="0"/>
              </a:spcAft>
              <a:buNone/>
              <a:defRPr/>
            </a:pPr>
            <a:r>
              <a:rPr lang="en-US" sz="3600" i="1" dirty="0">
                <a:solidFill>
                  <a:srgbClr val="632523"/>
                </a:solidFill>
              </a:rPr>
              <a:t>	</a:t>
            </a:r>
            <a:r>
              <a:rPr lang="en-US" sz="3600" i="1" dirty="0" smtClean="0">
                <a:solidFill>
                  <a:srgbClr val="632523"/>
                </a:solidFill>
              </a:rPr>
              <a:t>										</a:t>
            </a:r>
            <a:r>
              <a:rPr lang="en-US" sz="3600" dirty="0" smtClean="0">
                <a:solidFill>
                  <a:srgbClr val="632523"/>
                </a:solidFill>
              </a:rPr>
              <a:t>—</a:t>
            </a:r>
            <a:r>
              <a:rPr lang="en-US" sz="3600" dirty="0">
                <a:solidFill>
                  <a:srgbClr val="632523"/>
                </a:solidFill>
              </a:rPr>
              <a:t>Blaise Pascal</a:t>
            </a:r>
          </a:p>
          <a:p>
            <a:pPr marL="0" indent="0">
              <a:buNone/>
            </a:pPr>
            <a:endParaRPr lang="en-US" dirty="0"/>
          </a:p>
        </p:txBody>
      </p:sp>
    </p:spTree>
    <p:extLst>
      <p:ext uri="{BB962C8B-B14F-4D97-AF65-F5344CB8AC3E}">
        <p14:creationId xmlns:p14="http://schemas.microsoft.com/office/powerpoint/2010/main" val="16618051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Spirit of MI</a:t>
            </a:r>
            <a:endParaRPr lang="en-US" dirty="0"/>
          </a:p>
        </p:txBody>
      </p:sp>
      <p:sp>
        <p:nvSpPr>
          <p:cNvPr id="3" name="Content Placeholder 2"/>
          <p:cNvSpPr>
            <a:spLocks noGrp="1"/>
          </p:cNvSpPr>
          <p:nvPr>
            <p:ph idx="1"/>
          </p:nvPr>
        </p:nvSpPr>
        <p:spPr>
          <a:xfrm>
            <a:off x="982134" y="2357040"/>
            <a:ext cx="7704667" cy="3332816"/>
          </a:xfrm>
        </p:spPr>
        <p:txBody>
          <a:bodyPr/>
          <a:lstStyle/>
          <a:p>
            <a:pPr marL="0" indent="0">
              <a:buFont typeface="Wingdings" pitchFamily="2" charset="2"/>
              <a:buNone/>
              <a:defRPr/>
            </a:pPr>
            <a:r>
              <a:rPr lang="en-US" altLang="en-US" sz="3200" dirty="0"/>
              <a:t>A way of being with clients that is…</a:t>
            </a:r>
          </a:p>
          <a:p>
            <a:pPr>
              <a:buClrTx/>
              <a:buSzPct val="100000"/>
              <a:defRPr/>
            </a:pPr>
            <a:r>
              <a:rPr lang="en-US" altLang="en-US" sz="2800" dirty="0"/>
              <a:t>Collaborative</a:t>
            </a:r>
          </a:p>
          <a:p>
            <a:pPr>
              <a:buClrTx/>
              <a:buSzPct val="100000"/>
              <a:defRPr/>
            </a:pPr>
            <a:r>
              <a:rPr lang="en-US" altLang="en-US" sz="2800" dirty="0"/>
              <a:t>Evocative</a:t>
            </a:r>
          </a:p>
          <a:p>
            <a:pPr>
              <a:buClrTx/>
              <a:buSzPct val="100000"/>
              <a:defRPr/>
            </a:pPr>
            <a:r>
              <a:rPr lang="en-US" altLang="en-US" sz="2800" dirty="0"/>
              <a:t>Respectful of autonomy</a:t>
            </a:r>
          </a:p>
          <a:p>
            <a:pPr>
              <a:buClrTx/>
              <a:buSzPct val="100000"/>
              <a:defRPr/>
            </a:pPr>
            <a:r>
              <a:rPr lang="en-US" altLang="en-US" sz="2800" dirty="0" smtClean="0"/>
              <a:t>Compassionate</a:t>
            </a:r>
            <a:endParaRPr lang="en-US" altLang="en-US" sz="2800" dirty="0"/>
          </a:p>
        </p:txBody>
      </p:sp>
      <p:pic>
        <p:nvPicPr>
          <p:cNvPr id="4" name="Picture 6" descr="V:\PROJECTS\DSI\SBIRT-MedRes\Graphics\MI_BASICS\11821937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1" y="3461286"/>
            <a:ext cx="2593205" cy="21945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8288316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Spirit of MI</a:t>
            </a:r>
            <a:endParaRPr lang="en-US" dirty="0"/>
          </a:p>
        </p:txBody>
      </p:sp>
      <p:sp>
        <p:nvSpPr>
          <p:cNvPr id="3" name="Content Placeholder 2"/>
          <p:cNvSpPr>
            <a:spLocks noGrp="1"/>
          </p:cNvSpPr>
          <p:nvPr>
            <p:ph idx="1"/>
          </p:nvPr>
        </p:nvSpPr>
        <p:spPr>
          <a:xfrm>
            <a:off x="982135" y="2372527"/>
            <a:ext cx="4271509" cy="3970084"/>
          </a:xfrm>
        </p:spPr>
        <p:txBody>
          <a:bodyPr>
            <a:normAutofit fontScale="85000" lnSpcReduction="20000"/>
          </a:bodyPr>
          <a:lstStyle/>
          <a:p>
            <a:pPr marL="0" indent="0">
              <a:lnSpc>
                <a:spcPct val="110000"/>
              </a:lnSpc>
              <a:spcBef>
                <a:spcPts val="0"/>
              </a:spcBef>
              <a:spcAft>
                <a:spcPts val="1200"/>
              </a:spcAft>
              <a:buFont typeface="Wingdings" pitchFamily="2" charset="2"/>
              <a:buNone/>
              <a:defRPr/>
            </a:pPr>
            <a:r>
              <a:rPr lang="en-US" altLang="en-US" sz="3800" dirty="0"/>
              <a:t>Collaboration </a:t>
            </a:r>
            <a:r>
              <a:rPr lang="en-US" altLang="en-US" sz="3800" dirty="0" smtClean="0"/>
              <a:t/>
            </a:r>
            <a:br>
              <a:rPr lang="en-US" altLang="en-US" sz="3800" dirty="0" smtClean="0"/>
            </a:br>
            <a:r>
              <a:rPr lang="en-US" altLang="en-US" sz="3800" dirty="0" smtClean="0"/>
              <a:t>(</a:t>
            </a:r>
            <a:r>
              <a:rPr lang="en-US" altLang="en-US" sz="3800" dirty="0"/>
              <a:t>not confrontation)</a:t>
            </a:r>
          </a:p>
          <a:p>
            <a:pPr>
              <a:lnSpc>
                <a:spcPct val="110000"/>
              </a:lnSpc>
              <a:spcBef>
                <a:spcPts val="0"/>
              </a:spcBef>
              <a:spcAft>
                <a:spcPts val="1200"/>
              </a:spcAft>
              <a:buClrTx/>
              <a:buSzPct val="100000"/>
              <a:defRPr/>
            </a:pPr>
            <a:r>
              <a:rPr lang="en-US" sz="2900" dirty="0"/>
              <a:t>Developing a partnership in which the client’s expertise, perspectives, and input are </a:t>
            </a:r>
            <a:r>
              <a:rPr lang="en-US" sz="2900" dirty="0" smtClean="0"/>
              <a:t>central </a:t>
            </a:r>
            <a:r>
              <a:rPr lang="en-US" sz="2900" dirty="0"/>
              <a:t>to the consultation</a:t>
            </a:r>
          </a:p>
          <a:p>
            <a:pPr>
              <a:lnSpc>
                <a:spcPct val="110000"/>
              </a:lnSpc>
              <a:spcBef>
                <a:spcPts val="0"/>
              </a:spcBef>
              <a:spcAft>
                <a:spcPts val="1200"/>
              </a:spcAft>
              <a:buClrTx/>
              <a:buSzPct val="100000"/>
              <a:defRPr/>
            </a:pPr>
            <a:r>
              <a:rPr lang="en-US" sz="2900" dirty="0"/>
              <a:t>Fostering and encouraging </a:t>
            </a:r>
            <a:br>
              <a:rPr lang="en-US" sz="2900" dirty="0"/>
            </a:br>
            <a:r>
              <a:rPr lang="en-US" sz="2900" dirty="0"/>
              <a:t>power sharing in the interaction</a:t>
            </a:r>
          </a:p>
          <a:p>
            <a:endParaRPr lang="en-US" dirty="0"/>
          </a:p>
        </p:txBody>
      </p:sp>
      <p:pic>
        <p:nvPicPr>
          <p:cNvPr id="4" name="Picture 7" descr="V:\PROJECTS\DSI\SBIRT-MedRes\Graphics\MI_BASICS\86800058.jpg"/>
          <p:cNvPicPr>
            <a:picLocks noChangeAspect="1" noChangeArrowheads="1"/>
          </p:cNvPicPr>
          <p:nvPr/>
        </p:nvPicPr>
        <p:blipFill>
          <a:blip r:embed="rId3">
            <a:extLst>
              <a:ext uri="{28A0092B-C50C-407E-A947-70E740481C1C}">
                <a14:useLocalDpi xmlns:a14="http://schemas.microsoft.com/office/drawing/2010/main" val="0"/>
              </a:ext>
            </a:extLst>
          </a:blip>
          <a:srcRect t="22609"/>
          <a:stretch>
            <a:fillRect/>
          </a:stretch>
        </p:blipFill>
        <p:spPr bwMode="auto">
          <a:xfrm>
            <a:off x="5641389" y="2556788"/>
            <a:ext cx="2521662" cy="29260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7173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Spirit of MI</a:t>
            </a:r>
            <a:endParaRPr lang="en-US" dirty="0"/>
          </a:p>
        </p:txBody>
      </p:sp>
      <p:sp>
        <p:nvSpPr>
          <p:cNvPr id="3" name="Content Placeholder 2"/>
          <p:cNvSpPr>
            <a:spLocks noGrp="1"/>
          </p:cNvSpPr>
          <p:nvPr>
            <p:ph idx="1"/>
          </p:nvPr>
        </p:nvSpPr>
        <p:spPr>
          <a:xfrm>
            <a:off x="982134" y="2333781"/>
            <a:ext cx="4581758" cy="3671807"/>
          </a:xfrm>
        </p:spPr>
        <p:txBody>
          <a:bodyPr>
            <a:normAutofit/>
          </a:bodyPr>
          <a:lstStyle/>
          <a:p>
            <a:pPr marL="0" indent="0">
              <a:lnSpc>
                <a:spcPct val="90000"/>
              </a:lnSpc>
              <a:spcBef>
                <a:spcPts val="0"/>
              </a:spcBef>
              <a:spcAft>
                <a:spcPts val="1200"/>
              </a:spcAft>
              <a:buFont typeface="Wingdings" pitchFamily="2" charset="2"/>
              <a:buNone/>
              <a:defRPr/>
            </a:pPr>
            <a:r>
              <a:rPr lang="en-US" sz="3200" dirty="0"/>
              <a:t>Evocation (</a:t>
            </a:r>
            <a:r>
              <a:rPr lang="en-US" sz="3200" b="1" dirty="0"/>
              <a:t>not education</a:t>
            </a:r>
            <a:r>
              <a:rPr lang="en-US" sz="3200" dirty="0"/>
              <a:t>)</a:t>
            </a:r>
          </a:p>
          <a:p>
            <a:pPr>
              <a:lnSpc>
                <a:spcPct val="90000"/>
              </a:lnSpc>
              <a:spcBef>
                <a:spcPts val="0"/>
              </a:spcBef>
              <a:spcAft>
                <a:spcPts val="1200"/>
              </a:spcAft>
              <a:defRPr/>
            </a:pPr>
            <a:r>
              <a:rPr lang="en-US" sz="2400" dirty="0"/>
              <a:t>Motivation for change resides within the client</a:t>
            </a:r>
          </a:p>
          <a:p>
            <a:pPr>
              <a:lnSpc>
                <a:spcPct val="90000"/>
              </a:lnSpc>
              <a:spcBef>
                <a:spcPts val="0"/>
              </a:spcBef>
              <a:spcAft>
                <a:spcPts val="1200"/>
              </a:spcAft>
              <a:defRPr/>
            </a:pPr>
            <a:r>
              <a:rPr lang="en-US" sz="2400" dirty="0"/>
              <a:t>Motivation is enhanced by eliciting and drawing on the client’s own perceptions, experiences, and goals</a:t>
            </a:r>
          </a:p>
          <a:p>
            <a:pPr>
              <a:lnSpc>
                <a:spcPct val="90000"/>
              </a:lnSpc>
              <a:spcBef>
                <a:spcPts val="0"/>
              </a:spcBef>
              <a:spcAft>
                <a:spcPts val="1200"/>
              </a:spcAft>
              <a:defRPr/>
            </a:pPr>
            <a:r>
              <a:rPr lang="en-US" sz="2400" dirty="0"/>
              <a:t>Ask key open-ended </a:t>
            </a:r>
            <a:r>
              <a:rPr lang="en-US" sz="2400" dirty="0" smtClean="0"/>
              <a:t>questions</a:t>
            </a:r>
            <a:endParaRPr lang="en-US" sz="2400" dirty="0"/>
          </a:p>
        </p:txBody>
      </p:sp>
      <p:pic>
        <p:nvPicPr>
          <p:cNvPr id="4" name="Picture 6" descr="V:\PROJECTS\DSI\SBIRT-MedRes\Graphics\MI_BASICS\156026842.png"/>
          <p:cNvPicPr>
            <a:picLocks noChangeAspect="1" noChangeArrowheads="1"/>
          </p:cNvPicPr>
          <p:nvPr/>
        </p:nvPicPr>
        <p:blipFill>
          <a:blip r:embed="rId3"/>
          <a:srcRect/>
          <a:stretch>
            <a:fillRect/>
          </a:stretch>
        </p:blipFill>
        <p:spPr bwMode="auto">
          <a:xfrm rot="435284">
            <a:off x="5521390" y="2832080"/>
            <a:ext cx="2646713" cy="274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0292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Calibri" panose="020F0502020204030204" pitchFamily="34" charset="0"/>
              </a:rPr>
              <a:t>Motivation Pretest</a:t>
            </a:r>
          </a:p>
        </p:txBody>
      </p:sp>
      <p:sp>
        <p:nvSpPr>
          <p:cNvPr id="3" name="Content Placeholder 2"/>
          <p:cNvSpPr>
            <a:spLocks noGrp="1"/>
          </p:cNvSpPr>
          <p:nvPr>
            <p:ph idx="1"/>
          </p:nvPr>
        </p:nvSpPr>
        <p:spPr>
          <a:xfrm>
            <a:off x="982134" y="2667000"/>
            <a:ext cx="7704667" cy="665136"/>
          </a:xfrm>
        </p:spPr>
        <p:txBody>
          <a:bodyPr>
            <a:normAutofit fontScale="92500"/>
          </a:bodyPr>
          <a:lstStyle/>
          <a:p>
            <a:pPr marL="0" indent="0">
              <a:buNone/>
            </a:pPr>
            <a:r>
              <a:rPr lang="en-US" altLang="en-US" sz="3200" dirty="0">
                <a:latin typeface="Calibri" panose="020F0502020204030204" pitchFamily="34" charset="0"/>
              </a:rPr>
              <a:t>Let’s find out what you think about motivation. </a:t>
            </a:r>
          </a:p>
          <a:p>
            <a:endParaRPr lang="en-US" dirty="0"/>
          </a:p>
        </p:txBody>
      </p:sp>
      <p:grpSp>
        <p:nvGrpSpPr>
          <p:cNvPr id="4" name="Group 3"/>
          <p:cNvGrpSpPr>
            <a:grpSpLocks noChangeAspect="1"/>
          </p:cNvGrpSpPr>
          <p:nvPr/>
        </p:nvGrpSpPr>
        <p:grpSpPr bwMode="auto">
          <a:xfrm>
            <a:off x="2625671" y="3414180"/>
            <a:ext cx="4572000" cy="2251255"/>
            <a:chOff x="2148314" y="3276600"/>
            <a:chExt cx="5535186" cy="2725140"/>
          </a:xfrm>
        </p:grpSpPr>
        <p:pic>
          <p:nvPicPr>
            <p:cNvPr id="5" name="Picture 7" descr="V:\PROJECTS\DSI\SBIRT-MedRes\Graphics\MI_BASICS\1556860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8861" y="3276601"/>
              <a:ext cx="4104639" cy="272513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6" name="Picture 6" descr="V:\PROJECTS\DSI\SBIRT-MedRes\Graphics\MI_BASICS\913200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8314" y="3276600"/>
              <a:ext cx="1814086" cy="272491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grpSp>
    </p:spTree>
    <p:extLst>
      <p:ext uri="{BB962C8B-B14F-4D97-AF65-F5344CB8AC3E}">
        <p14:creationId xmlns:p14="http://schemas.microsoft.com/office/powerpoint/2010/main" val="20610801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Spirit of MI</a:t>
            </a:r>
            <a:endParaRPr lang="en-US" dirty="0"/>
          </a:p>
        </p:txBody>
      </p:sp>
      <p:sp>
        <p:nvSpPr>
          <p:cNvPr id="3" name="Content Placeholder 2"/>
          <p:cNvSpPr>
            <a:spLocks noGrp="1"/>
          </p:cNvSpPr>
          <p:nvPr>
            <p:ph idx="1"/>
          </p:nvPr>
        </p:nvSpPr>
        <p:spPr>
          <a:xfrm>
            <a:off x="982134" y="2512020"/>
            <a:ext cx="7704667" cy="3332816"/>
          </a:xfrm>
        </p:spPr>
        <p:txBody>
          <a:bodyPr/>
          <a:lstStyle/>
          <a:p>
            <a:pPr marL="0" indent="0">
              <a:spcBef>
                <a:spcPts val="0"/>
              </a:spcBef>
              <a:spcAft>
                <a:spcPts val="1200"/>
              </a:spcAft>
              <a:buFont typeface="Wingdings" pitchFamily="2" charset="2"/>
              <a:buNone/>
              <a:defRPr/>
            </a:pPr>
            <a:r>
              <a:rPr lang="en-US" sz="3200" dirty="0"/>
              <a:t>Autonomy (not authority)</a:t>
            </a:r>
          </a:p>
          <a:p>
            <a:pPr>
              <a:spcBef>
                <a:spcPts val="0"/>
              </a:spcBef>
              <a:spcAft>
                <a:spcPts val="1200"/>
              </a:spcAft>
              <a:defRPr/>
            </a:pPr>
            <a:r>
              <a:rPr lang="en-US" sz="2500" dirty="0"/>
              <a:t>Respecting the client’s right to make informed choices – </a:t>
            </a:r>
            <a:r>
              <a:rPr lang="en-US" sz="2500" i="1" dirty="0"/>
              <a:t>even if you don’t agree with them </a:t>
            </a:r>
            <a:r>
              <a:rPr lang="en-US" sz="2500" dirty="0"/>
              <a:t>– </a:t>
            </a:r>
            <a:r>
              <a:rPr lang="en-US" sz="2500" dirty="0" smtClean="0"/>
              <a:t>facilitates </a:t>
            </a:r>
            <a:r>
              <a:rPr lang="en-US" sz="2500" dirty="0"/>
              <a:t>change</a:t>
            </a:r>
          </a:p>
          <a:p>
            <a:pPr>
              <a:spcBef>
                <a:spcPts val="0"/>
              </a:spcBef>
              <a:spcAft>
                <a:spcPts val="1200"/>
              </a:spcAft>
              <a:defRPr/>
            </a:pPr>
            <a:r>
              <a:rPr lang="en-US" sz="2500" dirty="0"/>
              <a:t>The client is in charge of his/her choices and thus is responsible for the outcomes</a:t>
            </a:r>
          </a:p>
          <a:p>
            <a:pPr>
              <a:spcBef>
                <a:spcPts val="0"/>
              </a:spcBef>
              <a:spcAft>
                <a:spcPts val="1200"/>
              </a:spcAft>
              <a:defRPr/>
            </a:pPr>
            <a:r>
              <a:rPr lang="en-US" sz="2500" dirty="0"/>
              <a:t>Emphasize client control and choice</a:t>
            </a:r>
          </a:p>
          <a:p>
            <a:endParaRPr lang="en-US" dirty="0"/>
          </a:p>
        </p:txBody>
      </p:sp>
    </p:spTree>
    <p:extLst>
      <p:ext uri="{BB962C8B-B14F-4D97-AF65-F5344CB8AC3E}">
        <p14:creationId xmlns:p14="http://schemas.microsoft.com/office/powerpoint/2010/main" val="22103356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Spirit of MI</a:t>
            </a:r>
            <a:endParaRPr lang="en-US" dirty="0"/>
          </a:p>
        </p:txBody>
      </p:sp>
      <p:sp>
        <p:nvSpPr>
          <p:cNvPr id="3" name="Content Placeholder 2"/>
          <p:cNvSpPr>
            <a:spLocks noGrp="1"/>
          </p:cNvSpPr>
          <p:nvPr>
            <p:ph idx="1"/>
          </p:nvPr>
        </p:nvSpPr>
        <p:spPr>
          <a:xfrm>
            <a:off x="982135" y="2372537"/>
            <a:ext cx="4205007" cy="3780296"/>
          </a:xfrm>
        </p:spPr>
        <p:txBody>
          <a:bodyPr>
            <a:normAutofit fontScale="92500" lnSpcReduction="10000"/>
          </a:bodyPr>
          <a:lstStyle/>
          <a:p>
            <a:pPr marL="0" indent="0">
              <a:lnSpc>
                <a:spcPct val="110000"/>
              </a:lnSpc>
              <a:spcBef>
                <a:spcPts val="0"/>
              </a:spcBef>
              <a:spcAft>
                <a:spcPts val="1200"/>
              </a:spcAft>
              <a:buFont typeface="Wingdings" pitchFamily="2" charset="2"/>
              <a:buNone/>
              <a:defRPr/>
            </a:pPr>
            <a:r>
              <a:rPr lang="en-US" sz="3500" dirty="0"/>
              <a:t>Compassion</a:t>
            </a:r>
          </a:p>
          <a:p>
            <a:pPr>
              <a:spcBef>
                <a:spcPts val="0"/>
              </a:spcBef>
              <a:spcAft>
                <a:spcPts val="900"/>
              </a:spcAft>
              <a:defRPr/>
            </a:pPr>
            <a:r>
              <a:rPr lang="en-US" sz="2700" dirty="0"/>
              <a:t>Empathy for the experience </a:t>
            </a:r>
            <a:r>
              <a:rPr lang="en-US" sz="2700" dirty="0" smtClean="0"/>
              <a:t/>
            </a:r>
            <a:br>
              <a:rPr lang="en-US" sz="2700" dirty="0" smtClean="0"/>
            </a:br>
            <a:r>
              <a:rPr lang="en-US" sz="2700" dirty="0" smtClean="0"/>
              <a:t>of </a:t>
            </a:r>
            <a:r>
              <a:rPr lang="en-US" sz="2700" dirty="0"/>
              <a:t>others</a:t>
            </a:r>
          </a:p>
          <a:p>
            <a:pPr>
              <a:spcBef>
                <a:spcPts val="0"/>
              </a:spcBef>
              <a:spcAft>
                <a:spcPts val="900"/>
              </a:spcAft>
              <a:defRPr/>
            </a:pPr>
            <a:r>
              <a:rPr lang="en-US" sz="2700" dirty="0"/>
              <a:t>Desire to alleviate the suffering of others</a:t>
            </a:r>
          </a:p>
          <a:p>
            <a:pPr>
              <a:spcBef>
                <a:spcPts val="0"/>
              </a:spcBef>
              <a:spcAft>
                <a:spcPts val="900"/>
              </a:spcAft>
              <a:defRPr/>
            </a:pPr>
            <a:r>
              <a:rPr lang="en-US" sz="2700" dirty="0"/>
              <a:t>Belief and commitment to act in the best interests of the client</a:t>
            </a:r>
          </a:p>
          <a:p>
            <a:pPr>
              <a:spcBef>
                <a:spcPts val="0"/>
              </a:spcBef>
              <a:spcAft>
                <a:spcPts val="900"/>
              </a:spcAft>
              <a:defRPr/>
            </a:pPr>
            <a:r>
              <a:rPr lang="en-US" sz="2700" dirty="0"/>
              <a:t>Being respectful</a:t>
            </a:r>
          </a:p>
          <a:p>
            <a:endParaRPr lang="en-US" dirty="0"/>
          </a:p>
        </p:txBody>
      </p:sp>
      <p:pic>
        <p:nvPicPr>
          <p:cNvPr id="4" name="Picture 6" descr="V:\PROJECTS\DSI\SBIRT-MedRes\Graphics\MI_BASICS\8652775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206" y="3228619"/>
            <a:ext cx="2740416" cy="1828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417313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MI is Not</a:t>
            </a:r>
            <a:endParaRPr lang="en-US" dirty="0"/>
          </a:p>
        </p:txBody>
      </p:sp>
      <p:sp>
        <p:nvSpPr>
          <p:cNvPr id="3" name="Content Placeholder 2"/>
          <p:cNvSpPr>
            <a:spLocks noGrp="1"/>
          </p:cNvSpPr>
          <p:nvPr>
            <p:ph idx="1"/>
          </p:nvPr>
        </p:nvSpPr>
        <p:spPr>
          <a:xfrm>
            <a:off x="982134" y="2442279"/>
            <a:ext cx="4512015" cy="3811292"/>
          </a:xfrm>
        </p:spPr>
        <p:txBody>
          <a:bodyPr>
            <a:normAutofit/>
          </a:bodyPr>
          <a:lstStyle/>
          <a:p>
            <a:pPr>
              <a:spcBef>
                <a:spcPts val="0"/>
              </a:spcBef>
              <a:spcAft>
                <a:spcPts val="900"/>
              </a:spcAft>
              <a:defRPr/>
            </a:pPr>
            <a:r>
              <a:rPr lang="en-US" sz="2400" dirty="0"/>
              <a:t>A way of tricking people into doing what you want them to do</a:t>
            </a:r>
          </a:p>
          <a:p>
            <a:pPr>
              <a:spcBef>
                <a:spcPts val="0"/>
              </a:spcBef>
              <a:spcAft>
                <a:spcPts val="900"/>
              </a:spcAft>
              <a:defRPr/>
            </a:pPr>
            <a:r>
              <a:rPr lang="en-US" sz="2400" dirty="0"/>
              <a:t>A specific technique</a:t>
            </a:r>
          </a:p>
          <a:p>
            <a:pPr>
              <a:spcBef>
                <a:spcPts val="0"/>
              </a:spcBef>
              <a:spcAft>
                <a:spcPts val="900"/>
              </a:spcAft>
              <a:defRPr/>
            </a:pPr>
            <a:r>
              <a:rPr lang="en-US" sz="2400" dirty="0"/>
              <a:t>Problem solving or skill building</a:t>
            </a:r>
          </a:p>
          <a:p>
            <a:pPr>
              <a:spcBef>
                <a:spcPts val="0"/>
              </a:spcBef>
              <a:spcAft>
                <a:spcPts val="900"/>
              </a:spcAft>
              <a:defRPr/>
            </a:pPr>
            <a:r>
              <a:rPr lang="en-US" sz="2400" dirty="0"/>
              <a:t>Just client-centered therapy</a:t>
            </a:r>
          </a:p>
          <a:p>
            <a:pPr>
              <a:spcBef>
                <a:spcPts val="0"/>
              </a:spcBef>
              <a:spcAft>
                <a:spcPts val="900"/>
              </a:spcAft>
              <a:defRPr/>
            </a:pPr>
            <a:r>
              <a:rPr lang="en-US" sz="2400" dirty="0"/>
              <a:t>Easy to learn</a:t>
            </a:r>
          </a:p>
          <a:p>
            <a:pPr>
              <a:spcBef>
                <a:spcPts val="0"/>
              </a:spcBef>
              <a:spcAft>
                <a:spcPts val="900"/>
              </a:spcAft>
              <a:defRPr/>
            </a:pPr>
            <a:r>
              <a:rPr lang="en-US" sz="2400" dirty="0"/>
              <a:t>A panacea for every clinical challenge</a:t>
            </a:r>
          </a:p>
          <a:p>
            <a:endParaRPr lang="en-US" dirty="0"/>
          </a:p>
        </p:txBody>
      </p:sp>
      <p:pic>
        <p:nvPicPr>
          <p:cNvPr id="5" name="Picture 8" descr="V:\PROJECTS\DSI\SBIRT-MedRes\Graphics\MI_BASICS\153037484.jpg"/>
          <p:cNvPicPr>
            <a:picLocks noChangeAspect="1" noChangeArrowheads="1"/>
          </p:cNvPicPr>
          <p:nvPr/>
        </p:nvPicPr>
        <p:blipFill>
          <a:blip r:embed="rId3">
            <a:clrChange>
              <a:clrFrom>
                <a:srgbClr val="F9F3DD"/>
              </a:clrFrom>
              <a:clrTo>
                <a:srgbClr val="F9F3DD">
                  <a:alpha val="0"/>
                </a:srgbClr>
              </a:clrTo>
            </a:clrChange>
            <a:extLst>
              <a:ext uri="{28A0092B-C50C-407E-A947-70E740481C1C}">
                <a14:useLocalDpi xmlns:a14="http://schemas.microsoft.com/office/drawing/2010/main" val="0"/>
              </a:ext>
            </a:extLst>
          </a:blip>
          <a:srcRect/>
          <a:stretch>
            <a:fillRect/>
          </a:stretch>
        </p:blipFill>
        <p:spPr bwMode="auto">
          <a:xfrm>
            <a:off x="5693475" y="2362200"/>
            <a:ext cx="2794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58301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Motivational Interviewing Principles</a:t>
            </a:r>
            <a:endParaRPr lang="en-US" dirty="0"/>
          </a:p>
        </p:txBody>
      </p:sp>
      <p:pic>
        <p:nvPicPr>
          <p:cNvPr id="4" name="Picture 5" descr="V:\PROJECTS\DSI\SBIRT-MedRes\Graphics\MI_BASICS\14512038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2277" y="2667000"/>
            <a:ext cx="4118216" cy="2743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2441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 Principles</a:t>
            </a:r>
            <a:endParaRPr lang="en-US" dirty="0"/>
          </a:p>
        </p:txBody>
      </p:sp>
      <p:sp>
        <p:nvSpPr>
          <p:cNvPr id="3" name="Content Placeholder 2"/>
          <p:cNvSpPr>
            <a:spLocks noGrp="1"/>
          </p:cNvSpPr>
          <p:nvPr>
            <p:ph idx="1"/>
          </p:nvPr>
        </p:nvSpPr>
        <p:spPr>
          <a:xfrm>
            <a:off x="982134" y="2411283"/>
            <a:ext cx="7704667" cy="3332816"/>
          </a:xfrm>
        </p:spPr>
        <p:txBody>
          <a:bodyPr/>
          <a:lstStyle/>
          <a:p>
            <a:pPr marL="0" indent="0">
              <a:buFont typeface="Wingdings" pitchFamily="2" charset="2"/>
              <a:buNone/>
              <a:defRPr/>
            </a:pPr>
            <a:r>
              <a:rPr lang="en-GB" sz="3200" dirty="0"/>
              <a:t>MI is founded on four basic </a:t>
            </a:r>
            <a:r>
              <a:rPr lang="en-GB" sz="3200" dirty="0" smtClean="0"/>
              <a:t>principles:</a:t>
            </a:r>
            <a:endParaRPr lang="en-GB" sz="3200" dirty="0"/>
          </a:p>
          <a:p>
            <a:pPr>
              <a:defRPr/>
            </a:pPr>
            <a:r>
              <a:rPr lang="en-GB" sz="2800" dirty="0"/>
              <a:t>Express empathy</a:t>
            </a:r>
          </a:p>
          <a:p>
            <a:pPr>
              <a:defRPr/>
            </a:pPr>
            <a:r>
              <a:rPr lang="en-GB" sz="2800" dirty="0"/>
              <a:t>Develop discrepancy</a:t>
            </a:r>
          </a:p>
          <a:p>
            <a:pPr>
              <a:defRPr/>
            </a:pPr>
            <a:r>
              <a:rPr lang="en-GB" sz="2800" dirty="0"/>
              <a:t>Roll with resistance</a:t>
            </a:r>
          </a:p>
          <a:p>
            <a:pPr>
              <a:defRPr/>
            </a:pPr>
            <a:r>
              <a:rPr lang="en-GB" sz="2800" dirty="0"/>
              <a:t>Support </a:t>
            </a:r>
            <a:r>
              <a:rPr lang="en-GB" sz="2800" dirty="0" smtClean="0"/>
              <a:t>self-efficacy</a:t>
            </a:r>
            <a:endParaRPr lang="en-GB" sz="2800" dirty="0"/>
          </a:p>
        </p:txBody>
      </p:sp>
    </p:spTree>
    <p:extLst>
      <p:ext uri="{BB962C8B-B14F-4D97-AF65-F5344CB8AC3E}">
        <p14:creationId xmlns:p14="http://schemas.microsoft.com/office/powerpoint/2010/main" val="5655974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 Principles: </a:t>
            </a:r>
            <a:r>
              <a:rPr lang="en-US" dirty="0" smtClean="0">
                <a:solidFill>
                  <a:srgbClr val="C00000"/>
                </a:solidFill>
              </a:rPr>
              <a:t>Express Empathy</a:t>
            </a:r>
            <a:endParaRPr lang="en-US" dirty="0">
              <a:solidFill>
                <a:srgbClr val="C00000"/>
              </a:solidFill>
            </a:endParaRPr>
          </a:p>
        </p:txBody>
      </p:sp>
      <p:pic>
        <p:nvPicPr>
          <p:cNvPr id="4" name="Picture 5" descr="V:\PROJECTS\DSI\SBIRT-MedRes\Graphics\MI_BASICS\147915730.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10934" y="2581759"/>
            <a:ext cx="4055655" cy="2743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1561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Express Empathy</a:t>
            </a:r>
            <a:endParaRPr lang="en-US" dirty="0"/>
          </a:p>
        </p:txBody>
      </p:sp>
      <p:sp>
        <p:nvSpPr>
          <p:cNvPr id="3" name="Content Placeholder 2"/>
          <p:cNvSpPr>
            <a:spLocks noGrp="1"/>
          </p:cNvSpPr>
          <p:nvPr>
            <p:ph idx="1"/>
          </p:nvPr>
        </p:nvSpPr>
        <p:spPr>
          <a:xfrm>
            <a:off x="982134" y="2364788"/>
            <a:ext cx="7704667" cy="3757047"/>
          </a:xfrm>
        </p:spPr>
        <p:txBody>
          <a:bodyPr>
            <a:normAutofit fontScale="85000" lnSpcReduction="20000"/>
          </a:bodyPr>
          <a:lstStyle/>
          <a:p>
            <a:pPr marL="0" indent="0">
              <a:lnSpc>
                <a:spcPct val="120000"/>
              </a:lnSpc>
              <a:spcBef>
                <a:spcPts val="0"/>
              </a:spcBef>
              <a:spcAft>
                <a:spcPts val="1200"/>
              </a:spcAft>
              <a:buFont typeface="Wingdings" pitchFamily="2" charset="2"/>
              <a:buNone/>
              <a:defRPr/>
            </a:pPr>
            <a:r>
              <a:rPr lang="en-US" sz="3800" dirty="0"/>
              <a:t>What is empathy?</a:t>
            </a:r>
          </a:p>
          <a:p>
            <a:pPr>
              <a:lnSpc>
                <a:spcPct val="120000"/>
              </a:lnSpc>
              <a:spcBef>
                <a:spcPts val="0"/>
              </a:spcBef>
              <a:spcAft>
                <a:spcPts val="1200"/>
              </a:spcAft>
              <a:buFont typeface="Wingdings" panose="05000000000000000000" pitchFamily="2" charset="2"/>
              <a:buChar char="Ø"/>
              <a:defRPr/>
            </a:pPr>
            <a:r>
              <a:rPr lang="en-US" sz="3000" dirty="0" smtClean="0"/>
              <a:t>	</a:t>
            </a:r>
            <a:r>
              <a:rPr lang="en-US" sz="3300" dirty="0" smtClean="0"/>
              <a:t>Reflects </a:t>
            </a:r>
            <a:r>
              <a:rPr lang="en-US" sz="3300" dirty="0"/>
              <a:t>an accurate </a:t>
            </a:r>
            <a:r>
              <a:rPr lang="en-US" sz="3300" dirty="0" smtClean="0"/>
              <a:t/>
            </a:r>
            <a:br>
              <a:rPr lang="en-US" sz="3300" dirty="0" smtClean="0"/>
            </a:br>
            <a:r>
              <a:rPr lang="en-US" sz="3300" dirty="0" smtClean="0"/>
              <a:t>	understanding</a:t>
            </a:r>
          </a:p>
          <a:p>
            <a:pPr lvl="1">
              <a:lnSpc>
                <a:spcPct val="120000"/>
              </a:lnSpc>
              <a:spcBef>
                <a:spcPts val="0"/>
              </a:spcBef>
              <a:spcAft>
                <a:spcPts val="1200"/>
              </a:spcAft>
              <a:defRPr/>
            </a:pPr>
            <a:r>
              <a:rPr lang="en-US" sz="2900" dirty="0" smtClean="0"/>
              <a:t>Assumes </a:t>
            </a:r>
            <a:r>
              <a:rPr lang="en-US" sz="2900" dirty="0"/>
              <a:t>the person’s </a:t>
            </a:r>
            <a:r>
              <a:rPr lang="en-US" sz="2900" dirty="0" smtClean="0"/>
              <a:t/>
            </a:r>
            <a:br>
              <a:rPr lang="en-US" sz="2900" dirty="0" smtClean="0"/>
            </a:br>
            <a:r>
              <a:rPr lang="en-US" sz="2900" dirty="0" smtClean="0"/>
              <a:t>perspectives </a:t>
            </a:r>
            <a:r>
              <a:rPr lang="en-US" sz="2900" dirty="0"/>
              <a:t>are </a:t>
            </a:r>
            <a:r>
              <a:rPr lang="en-US" sz="2900" dirty="0" smtClean="0"/>
              <a:t/>
            </a:r>
            <a:br>
              <a:rPr lang="en-US" sz="2900" dirty="0" smtClean="0"/>
            </a:br>
            <a:r>
              <a:rPr lang="en-US" sz="2900" dirty="0" smtClean="0"/>
              <a:t>understandable</a:t>
            </a:r>
            <a:r>
              <a:rPr lang="en-US" sz="2900" dirty="0"/>
              <a:t>, </a:t>
            </a:r>
            <a:r>
              <a:rPr lang="en-US" sz="2900" dirty="0" smtClean="0"/>
              <a:t>comprehensible, and valid</a:t>
            </a:r>
          </a:p>
          <a:p>
            <a:pPr lvl="1">
              <a:lnSpc>
                <a:spcPct val="120000"/>
              </a:lnSpc>
              <a:spcBef>
                <a:spcPts val="0"/>
              </a:spcBef>
              <a:spcAft>
                <a:spcPts val="1200"/>
              </a:spcAft>
              <a:defRPr/>
            </a:pPr>
            <a:r>
              <a:rPr lang="en-US" sz="2900" dirty="0" smtClean="0"/>
              <a:t>Seeks </a:t>
            </a:r>
            <a:r>
              <a:rPr lang="en-US" sz="2900" dirty="0"/>
              <a:t>to understand the person’s feelings and perspectives without judging </a:t>
            </a:r>
          </a:p>
          <a:p>
            <a:endParaRPr lang="en-US" dirty="0"/>
          </a:p>
        </p:txBody>
      </p:sp>
      <p:pic>
        <p:nvPicPr>
          <p:cNvPr id="4" name="Picture 4" descr="V:\PROJECTS\DSI\SBIRT-MedRes\Graphics\BEHAVIORAL CHANGES\SRN44_917039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9829" y="2224008"/>
            <a:ext cx="2603714" cy="19202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898358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Express Empathy</a:t>
            </a:r>
            <a:endParaRPr lang="en-US" dirty="0"/>
          </a:p>
        </p:txBody>
      </p:sp>
      <p:sp>
        <p:nvSpPr>
          <p:cNvPr id="3" name="Content Placeholder 2"/>
          <p:cNvSpPr>
            <a:spLocks noGrp="1"/>
          </p:cNvSpPr>
          <p:nvPr>
            <p:ph idx="1"/>
          </p:nvPr>
        </p:nvSpPr>
        <p:spPr>
          <a:xfrm>
            <a:off x="982133" y="2016070"/>
            <a:ext cx="5801052" cy="4276242"/>
          </a:xfrm>
        </p:spPr>
        <p:txBody>
          <a:bodyPr>
            <a:normAutofit fontScale="92500"/>
          </a:bodyPr>
          <a:lstStyle/>
          <a:p>
            <a:pPr marL="0" indent="0">
              <a:spcBef>
                <a:spcPts val="0"/>
              </a:spcBef>
              <a:spcAft>
                <a:spcPts val="1200"/>
              </a:spcAft>
              <a:buFont typeface="Wingdings" pitchFamily="2" charset="2"/>
              <a:buNone/>
              <a:defRPr/>
            </a:pPr>
            <a:r>
              <a:rPr lang="en-US" sz="3500" dirty="0"/>
              <a:t>Why is empathy important in MI?</a:t>
            </a:r>
          </a:p>
          <a:p>
            <a:pPr>
              <a:lnSpc>
                <a:spcPct val="90000"/>
              </a:lnSpc>
              <a:spcBef>
                <a:spcPts val="0"/>
              </a:spcBef>
              <a:spcAft>
                <a:spcPts val="1200"/>
              </a:spcAft>
              <a:defRPr/>
            </a:pPr>
            <a:r>
              <a:rPr lang="en-US" sz="2600" dirty="0"/>
              <a:t>Communicates acceptance, </a:t>
            </a:r>
            <a:r>
              <a:rPr lang="en-US" sz="2600" dirty="0" smtClean="0"/>
              <a:t>which </a:t>
            </a:r>
            <a:r>
              <a:rPr lang="en-US" sz="2600" dirty="0"/>
              <a:t>facilitates change</a:t>
            </a:r>
          </a:p>
          <a:p>
            <a:pPr>
              <a:lnSpc>
                <a:spcPct val="90000"/>
              </a:lnSpc>
              <a:spcBef>
                <a:spcPts val="0"/>
              </a:spcBef>
              <a:spcAft>
                <a:spcPts val="1200"/>
              </a:spcAft>
              <a:defRPr/>
            </a:pPr>
            <a:r>
              <a:rPr lang="en-US" sz="2600" dirty="0"/>
              <a:t>Encourages a collaborative alliance, </a:t>
            </a:r>
            <a:r>
              <a:rPr lang="en-US" sz="2600" dirty="0" smtClean="0"/>
              <a:t/>
            </a:r>
            <a:br>
              <a:rPr lang="en-US" sz="2600" dirty="0" smtClean="0"/>
            </a:br>
            <a:r>
              <a:rPr lang="en-US" sz="2600" dirty="0" smtClean="0"/>
              <a:t>which </a:t>
            </a:r>
            <a:r>
              <a:rPr lang="en-US" sz="2600" dirty="0"/>
              <a:t>also promotes change</a:t>
            </a:r>
          </a:p>
          <a:p>
            <a:pPr>
              <a:lnSpc>
                <a:spcPct val="90000"/>
              </a:lnSpc>
              <a:spcBef>
                <a:spcPts val="0"/>
              </a:spcBef>
              <a:spcAft>
                <a:spcPts val="1200"/>
              </a:spcAft>
              <a:defRPr/>
            </a:pPr>
            <a:r>
              <a:rPr lang="en-US" sz="2600" dirty="0"/>
              <a:t>Leads to an understanding of each </a:t>
            </a:r>
            <a:r>
              <a:rPr lang="en-US" sz="2600" dirty="0" smtClean="0"/>
              <a:t/>
            </a:r>
            <a:br>
              <a:rPr lang="en-US" sz="2600" dirty="0" smtClean="0"/>
            </a:br>
            <a:r>
              <a:rPr lang="en-US" sz="2600" dirty="0" smtClean="0"/>
              <a:t>person’s </a:t>
            </a:r>
            <a:r>
              <a:rPr lang="en-US" sz="2600" dirty="0"/>
              <a:t>unique perspective, feelings, </a:t>
            </a:r>
            <a:r>
              <a:rPr lang="en-US" sz="2600" dirty="0" smtClean="0"/>
              <a:t/>
            </a:r>
            <a:br>
              <a:rPr lang="en-US" sz="2600" dirty="0" smtClean="0"/>
            </a:br>
            <a:r>
              <a:rPr lang="en-US" sz="2600" dirty="0" smtClean="0"/>
              <a:t>and </a:t>
            </a:r>
            <a:r>
              <a:rPr lang="en-US" sz="2600" dirty="0"/>
              <a:t>values, which make up the </a:t>
            </a:r>
            <a:r>
              <a:rPr lang="en-US" sz="2600" dirty="0" smtClean="0"/>
              <a:t/>
            </a:r>
            <a:br>
              <a:rPr lang="en-US" sz="2600" dirty="0" smtClean="0"/>
            </a:br>
            <a:r>
              <a:rPr lang="en-US" sz="2600" dirty="0" smtClean="0"/>
              <a:t>material </a:t>
            </a:r>
            <a:r>
              <a:rPr lang="en-US" sz="2600" dirty="0"/>
              <a:t>we need to facilitate </a:t>
            </a:r>
            <a:r>
              <a:rPr lang="en-US" sz="2600" dirty="0" smtClean="0"/>
              <a:t>change</a:t>
            </a:r>
            <a:endParaRPr lang="en-US" sz="2600" dirty="0"/>
          </a:p>
        </p:txBody>
      </p:sp>
      <p:pic>
        <p:nvPicPr>
          <p:cNvPr id="4" name="Picture 5" descr="V:\PROJECTS\DSI\SBIRT-MedRes\Graphics\MI_BASICS\77860976.jpg"/>
          <p:cNvPicPr>
            <a:picLocks noChangeAspect="1" noChangeArrowheads="1"/>
          </p:cNvPicPr>
          <p:nvPr/>
        </p:nvPicPr>
        <p:blipFill>
          <a:blip r:embed="rId3">
            <a:extLst>
              <a:ext uri="{28A0092B-C50C-407E-A947-70E740481C1C}">
                <a14:useLocalDpi xmlns:a14="http://schemas.microsoft.com/office/drawing/2010/main" val="0"/>
              </a:ext>
            </a:extLst>
          </a:blip>
          <a:srcRect l="18805" r="30707"/>
          <a:stretch>
            <a:fillRect/>
          </a:stretch>
        </p:blipFill>
        <p:spPr bwMode="auto">
          <a:xfrm>
            <a:off x="6451661" y="3061068"/>
            <a:ext cx="2081210" cy="2743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5429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Express Empathy</a:t>
            </a:r>
            <a:endParaRPr lang="en-US" dirty="0"/>
          </a:p>
        </p:txBody>
      </p:sp>
      <p:sp>
        <p:nvSpPr>
          <p:cNvPr id="3" name="Content Placeholder 2"/>
          <p:cNvSpPr>
            <a:spLocks noGrp="1"/>
          </p:cNvSpPr>
          <p:nvPr>
            <p:ph idx="1"/>
          </p:nvPr>
        </p:nvSpPr>
        <p:spPr>
          <a:xfrm>
            <a:off x="993681" y="2129493"/>
            <a:ext cx="5756253" cy="4036015"/>
          </a:xfrm>
        </p:spPr>
        <p:txBody>
          <a:bodyPr>
            <a:normAutofit fontScale="77500" lnSpcReduction="20000"/>
          </a:bodyPr>
          <a:lstStyle/>
          <a:p>
            <a:pPr marL="0" indent="0">
              <a:lnSpc>
                <a:spcPct val="120000"/>
              </a:lnSpc>
              <a:spcBef>
                <a:spcPts val="0"/>
              </a:spcBef>
              <a:spcAft>
                <a:spcPts val="1200"/>
              </a:spcAft>
              <a:buFont typeface="Wingdings" pitchFamily="2" charset="2"/>
              <a:buNone/>
              <a:defRPr/>
            </a:pPr>
            <a:r>
              <a:rPr lang="en-US" sz="4100" dirty="0"/>
              <a:t>Tips…</a:t>
            </a:r>
          </a:p>
          <a:p>
            <a:pPr>
              <a:lnSpc>
                <a:spcPct val="110000"/>
              </a:lnSpc>
              <a:spcBef>
                <a:spcPts val="0"/>
              </a:spcBef>
              <a:spcAft>
                <a:spcPts val="900"/>
              </a:spcAft>
              <a:defRPr/>
            </a:pPr>
            <a:r>
              <a:rPr lang="en-US" sz="3100" dirty="0"/>
              <a:t>Good eye contact</a:t>
            </a:r>
          </a:p>
          <a:p>
            <a:pPr>
              <a:lnSpc>
                <a:spcPct val="110000"/>
              </a:lnSpc>
              <a:spcBef>
                <a:spcPts val="0"/>
              </a:spcBef>
              <a:spcAft>
                <a:spcPts val="900"/>
              </a:spcAft>
              <a:defRPr/>
            </a:pPr>
            <a:r>
              <a:rPr lang="en-US" sz="3100" dirty="0"/>
              <a:t>Responsive facial expression</a:t>
            </a:r>
          </a:p>
          <a:p>
            <a:pPr>
              <a:lnSpc>
                <a:spcPct val="110000"/>
              </a:lnSpc>
              <a:spcBef>
                <a:spcPts val="0"/>
              </a:spcBef>
              <a:spcAft>
                <a:spcPts val="900"/>
              </a:spcAft>
              <a:defRPr/>
            </a:pPr>
            <a:r>
              <a:rPr lang="en-US" sz="3100" dirty="0"/>
              <a:t>Body orientation</a:t>
            </a:r>
          </a:p>
          <a:p>
            <a:pPr>
              <a:lnSpc>
                <a:spcPct val="110000"/>
              </a:lnSpc>
              <a:spcBef>
                <a:spcPts val="0"/>
              </a:spcBef>
              <a:spcAft>
                <a:spcPts val="900"/>
              </a:spcAft>
              <a:defRPr/>
            </a:pPr>
            <a:r>
              <a:rPr lang="en-US" sz="3100" dirty="0"/>
              <a:t>Verbal and nonverbal </a:t>
            </a:r>
            <a:r>
              <a:rPr lang="en-US" sz="3100" dirty="0" smtClean="0"/>
              <a:t>“</a:t>
            </a:r>
            <a:r>
              <a:rPr lang="en-US" sz="3100" dirty="0"/>
              <a:t>encouragers”</a:t>
            </a:r>
          </a:p>
          <a:p>
            <a:pPr>
              <a:lnSpc>
                <a:spcPct val="110000"/>
              </a:lnSpc>
              <a:spcBef>
                <a:spcPts val="0"/>
              </a:spcBef>
              <a:spcAft>
                <a:spcPts val="900"/>
              </a:spcAft>
              <a:defRPr/>
            </a:pPr>
            <a:r>
              <a:rPr lang="en-US" sz="3100" dirty="0"/>
              <a:t>Reflective listening/asking clarifying questions</a:t>
            </a:r>
          </a:p>
          <a:p>
            <a:pPr>
              <a:lnSpc>
                <a:spcPct val="110000"/>
              </a:lnSpc>
              <a:spcBef>
                <a:spcPts val="0"/>
              </a:spcBef>
              <a:spcAft>
                <a:spcPts val="900"/>
              </a:spcAft>
              <a:defRPr/>
            </a:pPr>
            <a:r>
              <a:rPr lang="en-US" sz="3100" dirty="0"/>
              <a:t>Avoid expressing doubt/passing </a:t>
            </a:r>
            <a:r>
              <a:rPr lang="en-US" sz="3100" dirty="0" smtClean="0"/>
              <a:t>judgment</a:t>
            </a:r>
            <a:endParaRPr lang="en-US" sz="3100" dirty="0"/>
          </a:p>
        </p:txBody>
      </p:sp>
      <p:pic>
        <p:nvPicPr>
          <p:cNvPr id="4" name="Picture 5" descr="V:\PROJECTS\DSI\SBIRT-MedRes\Graphics\MI_BASICS\94718341.jpg"/>
          <p:cNvPicPr>
            <a:picLocks noChangeAspect="1" noChangeArrowheads="1"/>
          </p:cNvPicPr>
          <p:nvPr/>
        </p:nvPicPr>
        <p:blipFill>
          <a:blip r:embed="rId3">
            <a:extLst>
              <a:ext uri="{28A0092B-C50C-407E-A947-70E740481C1C}">
                <a14:useLocalDpi xmlns:a14="http://schemas.microsoft.com/office/drawing/2010/main" val="0"/>
              </a:ext>
            </a:extLst>
          </a:blip>
          <a:srcRect l="18672" r="14021"/>
          <a:stretch>
            <a:fillRect/>
          </a:stretch>
        </p:blipFill>
        <p:spPr bwMode="auto">
          <a:xfrm>
            <a:off x="6186841" y="2745314"/>
            <a:ext cx="2307013" cy="2286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7775370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Express Empathy</a:t>
            </a:r>
            <a:endParaRPr lang="en-US" dirty="0"/>
          </a:p>
        </p:txBody>
      </p:sp>
      <p:sp>
        <p:nvSpPr>
          <p:cNvPr id="3" name="Content Placeholder 2"/>
          <p:cNvSpPr>
            <a:spLocks noGrp="1"/>
          </p:cNvSpPr>
          <p:nvPr>
            <p:ph idx="1"/>
          </p:nvPr>
        </p:nvSpPr>
        <p:spPr/>
        <p:txBody>
          <a:bodyPr>
            <a:normAutofit lnSpcReduction="10000"/>
          </a:bodyPr>
          <a:lstStyle/>
          <a:p>
            <a:pPr marL="0" indent="0">
              <a:buFont typeface="Wingdings" pitchFamily="2" charset="2"/>
              <a:buNone/>
              <a:defRPr/>
            </a:pPr>
            <a:r>
              <a:rPr lang="en-US" sz="3200" dirty="0"/>
              <a:t>Empathy is distinct from…</a:t>
            </a:r>
          </a:p>
          <a:p>
            <a:pPr>
              <a:defRPr/>
            </a:pPr>
            <a:r>
              <a:rPr lang="en-US" sz="2800" dirty="0"/>
              <a:t>Agreement</a:t>
            </a:r>
          </a:p>
          <a:p>
            <a:pPr>
              <a:defRPr/>
            </a:pPr>
            <a:r>
              <a:rPr lang="en-US" sz="2800" dirty="0"/>
              <a:t>Warmth</a:t>
            </a:r>
          </a:p>
          <a:p>
            <a:pPr>
              <a:defRPr/>
            </a:pPr>
            <a:r>
              <a:rPr lang="en-US" sz="2800" dirty="0"/>
              <a:t>Approval or praise</a:t>
            </a:r>
          </a:p>
          <a:p>
            <a:pPr>
              <a:defRPr/>
            </a:pPr>
            <a:r>
              <a:rPr lang="en-US" sz="2800" dirty="0"/>
              <a:t>Reassurance, sympathy, or consolation</a:t>
            </a:r>
          </a:p>
          <a:p>
            <a:pPr>
              <a:defRPr/>
            </a:pPr>
            <a:r>
              <a:rPr lang="en-US" sz="2800" dirty="0"/>
              <a:t>Advocacy</a:t>
            </a:r>
          </a:p>
          <a:p>
            <a:endParaRPr lang="en-US" dirty="0"/>
          </a:p>
        </p:txBody>
      </p:sp>
    </p:spTree>
    <p:extLst>
      <p:ext uri="{BB962C8B-B14F-4D97-AF65-F5344CB8AC3E}">
        <p14:creationId xmlns:p14="http://schemas.microsoft.com/office/powerpoint/2010/main" val="3862626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Beliefs About Motivation </a:t>
            </a:r>
          </a:p>
        </p:txBody>
      </p:sp>
      <p:sp>
        <p:nvSpPr>
          <p:cNvPr id="3" name="Content Placeholder 2"/>
          <p:cNvSpPr>
            <a:spLocks noGrp="1"/>
          </p:cNvSpPr>
          <p:nvPr>
            <p:ph idx="1"/>
          </p:nvPr>
        </p:nvSpPr>
        <p:spPr/>
        <p:txBody>
          <a:bodyPr/>
          <a:lstStyle/>
          <a:p>
            <a:pPr marL="514350" indent="-514350">
              <a:buClrTx/>
              <a:buSzPct val="100000"/>
              <a:buFont typeface="+mj-lt"/>
              <a:buAutoNum type="arabicPeriod"/>
            </a:pPr>
            <a:r>
              <a:rPr lang="en-US" altLang="en-US" sz="3200" dirty="0"/>
              <a:t>Until a person is motivated to change, there is not much we can do</a:t>
            </a:r>
            <a:r>
              <a:rPr lang="en-US" altLang="en-US" sz="3200" dirty="0" smtClean="0"/>
              <a:t>.</a:t>
            </a:r>
          </a:p>
          <a:p>
            <a:pPr marL="914400" lvl="1" indent="-342900">
              <a:buClrTx/>
              <a:buSzPct val="100000"/>
              <a:buFont typeface="+mj-lt"/>
              <a:buAutoNum type="alphaLcPeriod"/>
            </a:pPr>
            <a:r>
              <a:rPr lang="en-US" altLang="en-US" sz="3200" dirty="0" smtClean="0"/>
              <a:t>True</a:t>
            </a:r>
          </a:p>
          <a:p>
            <a:pPr marL="914400" lvl="1" indent="-342900">
              <a:buClrTx/>
              <a:buSzPct val="100000"/>
              <a:buFont typeface="+mj-lt"/>
              <a:buAutoNum type="alphaLcPeriod"/>
            </a:pPr>
            <a:r>
              <a:rPr lang="en-US" altLang="en-US" sz="3200" dirty="0" smtClean="0"/>
              <a:t>False</a:t>
            </a:r>
            <a:endParaRPr lang="en-US" altLang="en-US" sz="3200" dirty="0"/>
          </a:p>
          <a:p>
            <a:pPr marL="342900" indent="-342900">
              <a:buFont typeface="+mj-lt"/>
              <a:buAutoNum type="arabicPeriod"/>
            </a:pPr>
            <a:endParaRPr lang="en-US" dirty="0"/>
          </a:p>
        </p:txBody>
      </p:sp>
    </p:spTree>
    <p:extLst>
      <p:ext uri="{BB962C8B-B14F-4D97-AF65-F5344CB8AC3E}">
        <p14:creationId xmlns:p14="http://schemas.microsoft.com/office/powerpoint/2010/main" val="26418482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Express Empathy</a:t>
            </a:r>
            <a:endParaRPr lang="en-US" dirty="0"/>
          </a:p>
        </p:txBody>
      </p:sp>
      <p:sp>
        <p:nvSpPr>
          <p:cNvPr id="3" name="Content Placeholder 2"/>
          <p:cNvSpPr>
            <a:spLocks noGrp="1"/>
          </p:cNvSpPr>
          <p:nvPr>
            <p:ph idx="1"/>
          </p:nvPr>
        </p:nvSpPr>
        <p:spPr/>
        <p:txBody>
          <a:bodyPr>
            <a:normAutofit lnSpcReduction="10000"/>
          </a:bodyPr>
          <a:lstStyle/>
          <a:p>
            <a:pPr marL="0" indent="0">
              <a:buFont typeface="Wingdings" pitchFamily="2" charset="2"/>
              <a:buNone/>
              <a:defRPr/>
            </a:pPr>
            <a:r>
              <a:rPr lang="en-US" sz="3200" dirty="0"/>
              <a:t>Empathy is </a:t>
            </a:r>
            <a:r>
              <a:rPr lang="en-US" sz="3200" u="sng" dirty="0"/>
              <a:t>not</a:t>
            </a:r>
            <a:r>
              <a:rPr lang="en-US" sz="3200" dirty="0"/>
              <a:t>…</a:t>
            </a:r>
          </a:p>
          <a:p>
            <a:pPr>
              <a:defRPr/>
            </a:pPr>
            <a:r>
              <a:rPr lang="en-US" sz="2800" dirty="0"/>
              <a:t>Sharing common past experiences</a:t>
            </a:r>
          </a:p>
          <a:p>
            <a:pPr>
              <a:defRPr/>
            </a:pPr>
            <a:r>
              <a:rPr lang="en-US" sz="2800" dirty="0"/>
              <a:t>Giving advice, making suggestions, or providing solutions</a:t>
            </a:r>
          </a:p>
          <a:p>
            <a:pPr>
              <a:defRPr/>
            </a:pPr>
            <a:r>
              <a:rPr lang="en-US" sz="2800" dirty="0"/>
              <a:t>Demonstrated through a flurry of questions</a:t>
            </a:r>
          </a:p>
          <a:p>
            <a:pPr>
              <a:defRPr/>
            </a:pPr>
            <a:r>
              <a:rPr lang="en-US" sz="2800" dirty="0"/>
              <a:t>Demonstrated through self-disclosure</a:t>
            </a:r>
          </a:p>
          <a:p>
            <a:endParaRPr lang="en-US" dirty="0"/>
          </a:p>
        </p:txBody>
      </p:sp>
    </p:spTree>
    <p:extLst>
      <p:ext uri="{BB962C8B-B14F-4D97-AF65-F5344CB8AC3E}">
        <p14:creationId xmlns:p14="http://schemas.microsoft.com/office/powerpoint/2010/main" val="18137275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Bottom Line on Empathy</a:t>
            </a:r>
            <a:endParaRPr lang="en-US" dirty="0"/>
          </a:p>
        </p:txBody>
      </p:sp>
      <p:sp>
        <p:nvSpPr>
          <p:cNvPr id="3" name="Content Placeholder 2"/>
          <p:cNvSpPr>
            <a:spLocks noGrp="1"/>
          </p:cNvSpPr>
          <p:nvPr>
            <p:ph idx="1"/>
          </p:nvPr>
        </p:nvSpPr>
        <p:spPr>
          <a:xfrm>
            <a:off x="982134" y="2512020"/>
            <a:ext cx="4876225" cy="3332816"/>
          </a:xfrm>
        </p:spPr>
        <p:txBody>
          <a:bodyPr>
            <a:normAutofit/>
          </a:bodyPr>
          <a:lstStyle/>
          <a:p>
            <a:pPr>
              <a:defRPr/>
            </a:pPr>
            <a:r>
              <a:rPr lang="en-US" altLang="en-US" sz="2800" dirty="0"/>
              <a:t>Ambivalence is normal</a:t>
            </a:r>
          </a:p>
          <a:p>
            <a:pPr>
              <a:defRPr/>
            </a:pPr>
            <a:r>
              <a:rPr lang="en-US" altLang="en-US" sz="2800" dirty="0"/>
              <a:t>Our acceptance facilitates change</a:t>
            </a:r>
          </a:p>
          <a:p>
            <a:pPr>
              <a:defRPr/>
            </a:pPr>
            <a:r>
              <a:rPr lang="en-US" altLang="en-US" sz="2800" dirty="0"/>
              <a:t>Skillful reflective listening is fundamental to expressing empathy</a:t>
            </a:r>
            <a:endParaRPr lang="en-US" sz="2800" dirty="0"/>
          </a:p>
        </p:txBody>
      </p:sp>
      <p:pic>
        <p:nvPicPr>
          <p:cNvPr id="4" name="Picture 6" descr="V:\PROJECTS\DSI\SBIRT-MedRes\Graphics\MI_BASICS\125162143.jpg"/>
          <p:cNvPicPr>
            <a:picLocks noChangeAspect="1" noChangeArrowheads="1"/>
          </p:cNvPicPr>
          <p:nvPr/>
        </p:nvPicPr>
        <p:blipFill rotWithShape="1">
          <a:blip r:embed="rId3">
            <a:extLst>
              <a:ext uri="{28A0092B-C50C-407E-A947-70E740481C1C}">
                <a14:useLocalDpi xmlns:a14="http://schemas.microsoft.com/office/drawing/2010/main" val="0"/>
              </a:ext>
            </a:extLst>
          </a:blip>
          <a:srcRect t="5009"/>
          <a:stretch/>
        </p:blipFill>
        <p:spPr bwMode="auto">
          <a:xfrm>
            <a:off x="6032717" y="2667000"/>
            <a:ext cx="2051685" cy="29260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7384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 Principles: </a:t>
            </a:r>
            <a:r>
              <a:rPr lang="en-US" dirty="0" smtClean="0">
                <a:solidFill>
                  <a:srgbClr val="C00000"/>
                </a:solidFill>
              </a:rPr>
              <a:t>Develop Discrepancy</a:t>
            </a:r>
            <a:endParaRPr lang="en-US" dirty="0">
              <a:solidFill>
                <a:srgbClr val="C00000"/>
              </a:solidFill>
            </a:endParaRPr>
          </a:p>
        </p:txBody>
      </p:sp>
      <p:pic>
        <p:nvPicPr>
          <p:cNvPr id="4" name="Picture 5" descr="V:\PROJECTS\DSI\SBIRT-MedRes\Graphics\MI_BASICS\137047654.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44593" y="2605006"/>
            <a:ext cx="4117637"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8422525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Discrepancy</a:t>
            </a:r>
            <a:endParaRPr lang="en-US" dirty="0"/>
          </a:p>
        </p:txBody>
      </p:sp>
      <p:sp>
        <p:nvSpPr>
          <p:cNvPr id="3" name="Content Placeholder 2"/>
          <p:cNvSpPr>
            <a:spLocks noGrp="1"/>
          </p:cNvSpPr>
          <p:nvPr>
            <p:ph idx="1"/>
          </p:nvPr>
        </p:nvSpPr>
        <p:spPr>
          <a:xfrm>
            <a:off x="982134" y="2667000"/>
            <a:ext cx="7347219" cy="3332816"/>
          </a:xfrm>
        </p:spPr>
        <p:txBody>
          <a:bodyPr>
            <a:normAutofit/>
          </a:bodyPr>
          <a:lstStyle/>
          <a:p>
            <a:pPr>
              <a:spcBef>
                <a:spcPts val="0"/>
              </a:spcBef>
              <a:spcAft>
                <a:spcPts val="1800"/>
              </a:spcAft>
              <a:buClr>
                <a:schemeClr val="tx1"/>
              </a:buClr>
              <a:buFont typeface="Wingdings" panose="05000000000000000000" pitchFamily="2" charset="2"/>
              <a:buChar char="Ø"/>
              <a:defRPr/>
            </a:pPr>
            <a:r>
              <a:rPr lang="en-US" sz="2400" dirty="0" smtClean="0"/>
              <a:t>	</a:t>
            </a:r>
            <a:r>
              <a:rPr lang="en-US" sz="3200" dirty="0" smtClean="0"/>
              <a:t>Current </a:t>
            </a:r>
            <a:r>
              <a:rPr lang="en-US" sz="3200" dirty="0"/>
              <a:t>behavior versus future goals</a:t>
            </a:r>
          </a:p>
          <a:p>
            <a:pPr marL="174625" indent="0" defTabSz="341313">
              <a:spcBef>
                <a:spcPts val="0"/>
              </a:spcBef>
              <a:spcAft>
                <a:spcPts val="0"/>
              </a:spcAft>
              <a:buClr>
                <a:schemeClr val="tx1"/>
              </a:buClr>
              <a:buNone/>
              <a:defRPr/>
            </a:pPr>
            <a:r>
              <a:rPr lang="en-US" sz="2600" dirty="0"/>
              <a:t>Example: </a:t>
            </a:r>
            <a:endParaRPr lang="en-US" sz="2600" dirty="0" smtClean="0"/>
          </a:p>
          <a:p>
            <a:pPr marL="174625" indent="0" defTabSz="341313">
              <a:spcBef>
                <a:spcPts val="0"/>
              </a:spcBef>
              <a:spcAft>
                <a:spcPts val="0"/>
              </a:spcAft>
              <a:buClr>
                <a:schemeClr val="tx1"/>
              </a:buClr>
              <a:buNone/>
              <a:defRPr/>
            </a:pPr>
            <a:r>
              <a:rPr lang="en-US" sz="2600" i="1" dirty="0" smtClean="0"/>
              <a:t>“Sometimes </a:t>
            </a:r>
            <a:r>
              <a:rPr lang="en-US" sz="2600" i="1" dirty="0"/>
              <a:t>eating is the best way to make stress go away. But then you get on the scale, and feel uncomfortable in your </a:t>
            </a:r>
            <a:r>
              <a:rPr lang="en-US" sz="2600" i="1" dirty="0" smtClean="0"/>
              <a:t>clothes </a:t>
            </a:r>
            <a:r>
              <a:rPr lang="en-US" sz="2600" i="1" dirty="0"/>
              <a:t>and hate the way you look in the mirror. And the struggle with tying your shoes is a hard reminder of how your weight is affecting your enjoyment of life . . </a:t>
            </a:r>
            <a:r>
              <a:rPr lang="en-US" sz="2600" i="1" dirty="0" smtClean="0"/>
              <a:t>.”</a:t>
            </a:r>
            <a:endParaRPr lang="en-US" sz="2600" i="1" dirty="0"/>
          </a:p>
          <a:p>
            <a:pPr marL="0" indent="0">
              <a:buNone/>
            </a:pPr>
            <a:endParaRPr lang="en-US" dirty="0"/>
          </a:p>
        </p:txBody>
      </p:sp>
    </p:spTree>
    <p:extLst>
      <p:ext uri="{BB962C8B-B14F-4D97-AF65-F5344CB8AC3E}">
        <p14:creationId xmlns:p14="http://schemas.microsoft.com/office/powerpoint/2010/main" val="8724203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 Principles: </a:t>
            </a:r>
            <a:r>
              <a:rPr lang="en-US" dirty="0" smtClean="0">
                <a:solidFill>
                  <a:srgbClr val="C00000"/>
                </a:solidFill>
              </a:rPr>
              <a:t>Roll with Resistance</a:t>
            </a:r>
            <a:endParaRPr lang="en-US" dirty="0">
              <a:solidFill>
                <a:srgbClr val="C00000"/>
              </a:solidFill>
            </a:endParaRPr>
          </a:p>
        </p:txBody>
      </p:sp>
      <p:pic>
        <p:nvPicPr>
          <p:cNvPr id="4" name="Picture 5" descr="V:\PROJECTS\DSI\SBIRT-MedRes\Graphics\MI_BASICS\9396316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89790" y="2656294"/>
            <a:ext cx="4089353" cy="2743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9473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Roll with Resistance</a:t>
            </a:r>
            <a:endParaRPr lang="en-US" dirty="0"/>
          </a:p>
        </p:txBody>
      </p:sp>
      <p:sp>
        <p:nvSpPr>
          <p:cNvPr id="3" name="Content Placeholder 2"/>
          <p:cNvSpPr>
            <a:spLocks noGrp="1"/>
          </p:cNvSpPr>
          <p:nvPr>
            <p:ph idx="1"/>
          </p:nvPr>
        </p:nvSpPr>
        <p:spPr>
          <a:xfrm>
            <a:off x="982134" y="2124559"/>
            <a:ext cx="7912484" cy="4198754"/>
          </a:xfrm>
        </p:spPr>
        <p:txBody>
          <a:bodyPr>
            <a:normAutofit fontScale="85000" lnSpcReduction="10000"/>
          </a:bodyPr>
          <a:lstStyle/>
          <a:p>
            <a:pPr marL="0" indent="0">
              <a:lnSpc>
                <a:spcPct val="110000"/>
              </a:lnSpc>
              <a:spcBef>
                <a:spcPts val="0"/>
              </a:spcBef>
              <a:spcAft>
                <a:spcPts val="600"/>
              </a:spcAft>
              <a:buFont typeface="Wingdings" pitchFamily="2" charset="2"/>
              <a:buNone/>
              <a:defRPr/>
            </a:pPr>
            <a:r>
              <a:rPr lang="en-US" sz="3500" dirty="0" smtClean="0"/>
              <a:t>Examples:</a:t>
            </a:r>
            <a:endParaRPr lang="en-US" sz="3500" dirty="0"/>
          </a:p>
          <a:p>
            <a:pPr marL="0" indent="0">
              <a:spcBef>
                <a:spcPts val="0"/>
              </a:spcBef>
              <a:spcAft>
                <a:spcPts val="600"/>
              </a:spcAft>
              <a:buFont typeface="Wingdings" pitchFamily="2" charset="2"/>
              <a:buNone/>
              <a:defRPr/>
            </a:pPr>
            <a:r>
              <a:rPr lang="en-US" sz="2700" b="1" i="1" dirty="0">
                <a:solidFill>
                  <a:srgbClr val="C00000"/>
                </a:solidFill>
              </a:rPr>
              <a:t>Client: </a:t>
            </a:r>
            <a:r>
              <a:rPr lang="en-US" sz="2700" i="1" dirty="0"/>
              <a:t>I don’t have time to exercise. I’m too busy already!</a:t>
            </a:r>
          </a:p>
          <a:p>
            <a:pPr marL="0" indent="0">
              <a:spcBef>
                <a:spcPts val="0"/>
              </a:spcBef>
              <a:spcAft>
                <a:spcPts val="600"/>
              </a:spcAft>
              <a:buFont typeface="Wingdings" pitchFamily="2" charset="2"/>
              <a:buNone/>
              <a:defRPr/>
            </a:pPr>
            <a:r>
              <a:rPr lang="en-US" sz="2700" b="1" i="1" dirty="0">
                <a:solidFill>
                  <a:srgbClr val="C00000"/>
                </a:solidFill>
              </a:rPr>
              <a:t>Clinician:</a:t>
            </a:r>
            <a:r>
              <a:rPr lang="en-US" sz="2700" b="1" i="1" dirty="0">
                <a:solidFill>
                  <a:srgbClr val="632523"/>
                </a:solidFill>
              </a:rPr>
              <a:t> </a:t>
            </a:r>
            <a:r>
              <a:rPr lang="en-US" sz="2700" i="1" dirty="0"/>
              <a:t>You don’t think that finding time to exercise would work for you right now.</a:t>
            </a:r>
          </a:p>
          <a:p>
            <a:pPr marL="0" indent="0">
              <a:spcBef>
                <a:spcPts val="0"/>
              </a:spcBef>
              <a:spcAft>
                <a:spcPts val="600"/>
              </a:spcAft>
              <a:buFont typeface="Wingdings" pitchFamily="2" charset="2"/>
              <a:buNone/>
              <a:defRPr/>
            </a:pPr>
            <a:r>
              <a:rPr lang="en-GB" sz="2700" b="1" dirty="0"/>
              <a:t>Or</a:t>
            </a:r>
          </a:p>
          <a:p>
            <a:pPr marL="0" indent="0">
              <a:spcBef>
                <a:spcPts val="0"/>
              </a:spcBef>
              <a:spcAft>
                <a:spcPts val="600"/>
              </a:spcAft>
              <a:buFont typeface="Wingdings" pitchFamily="2" charset="2"/>
              <a:buNone/>
              <a:defRPr/>
            </a:pPr>
            <a:r>
              <a:rPr lang="en-US" sz="2700" b="1" i="1" dirty="0">
                <a:solidFill>
                  <a:srgbClr val="C00000"/>
                </a:solidFill>
              </a:rPr>
              <a:t>Client:</a:t>
            </a:r>
            <a:r>
              <a:rPr lang="en-US" sz="2700" b="1" i="1" dirty="0">
                <a:solidFill>
                  <a:srgbClr val="632523"/>
                </a:solidFill>
              </a:rPr>
              <a:t> </a:t>
            </a:r>
            <a:r>
              <a:rPr lang="en-US" sz="2700" i="1" dirty="0"/>
              <a:t>My husband is always nagging me about taking my diabetes medication and watching what I eat. It really bugs me.</a:t>
            </a:r>
          </a:p>
          <a:p>
            <a:pPr marL="0" indent="0">
              <a:spcBef>
                <a:spcPts val="0"/>
              </a:spcBef>
              <a:spcAft>
                <a:spcPts val="600"/>
              </a:spcAft>
              <a:buFont typeface="Wingdings" pitchFamily="2" charset="2"/>
              <a:buNone/>
              <a:defRPr/>
            </a:pPr>
            <a:r>
              <a:rPr lang="en-US" sz="2700" b="1" i="1" dirty="0">
                <a:solidFill>
                  <a:srgbClr val="C00000"/>
                </a:solidFill>
              </a:rPr>
              <a:t>Clinician:</a:t>
            </a:r>
            <a:r>
              <a:rPr lang="en-US" sz="2700" b="1" i="1" dirty="0">
                <a:solidFill>
                  <a:srgbClr val="632523"/>
                </a:solidFill>
              </a:rPr>
              <a:t> </a:t>
            </a:r>
            <a:r>
              <a:rPr lang="en-US" sz="2700" i="1" dirty="0"/>
              <a:t>It sounds like he really cares about you and is concerned, although he expresses it in a way that makes you angry</a:t>
            </a:r>
            <a:r>
              <a:rPr lang="en-US" sz="2700" i="1" dirty="0" smtClean="0"/>
              <a:t>.</a:t>
            </a:r>
            <a:endParaRPr lang="en-US" sz="2700" dirty="0"/>
          </a:p>
          <a:p>
            <a:endParaRPr lang="en-US" dirty="0"/>
          </a:p>
        </p:txBody>
      </p:sp>
    </p:spTree>
    <p:extLst>
      <p:ext uri="{BB962C8B-B14F-4D97-AF65-F5344CB8AC3E}">
        <p14:creationId xmlns:p14="http://schemas.microsoft.com/office/powerpoint/2010/main" val="6739618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 Principles: </a:t>
            </a:r>
            <a:r>
              <a:rPr lang="en-US" dirty="0" smtClean="0">
                <a:solidFill>
                  <a:srgbClr val="C00000"/>
                </a:solidFill>
              </a:rPr>
              <a:t>Support Self-Efficacy</a:t>
            </a:r>
            <a:endParaRPr lang="en-US" dirty="0">
              <a:solidFill>
                <a:srgbClr val="C00000"/>
              </a:solidFill>
            </a:endParaRPr>
          </a:p>
        </p:txBody>
      </p:sp>
      <p:pic>
        <p:nvPicPr>
          <p:cNvPr id="4" name="Picture 5" descr="V:\PROJECTS\DSI\SBIRT-MedRes\Graphics\MI_BASICS\101710809.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80694" y="3048001"/>
            <a:ext cx="511232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V:\PROJECTS\DSI\SBIRT-MedRes\Graphics\MI_BASICS\14496702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4691" y="2345413"/>
            <a:ext cx="93186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73139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Self-Efficacy</a:t>
            </a:r>
            <a:endParaRPr lang="en-US" dirty="0"/>
          </a:p>
        </p:txBody>
      </p:sp>
      <p:sp>
        <p:nvSpPr>
          <p:cNvPr id="3" name="Content Placeholder 2"/>
          <p:cNvSpPr>
            <a:spLocks noGrp="1"/>
          </p:cNvSpPr>
          <p:nvPr>
            <p:ph idx="1"/>
          </p:nvPr>
        </p:nvSpPr>
        <p:spPr>
          <a:xfrm>
            <a:off x="982135" y="2248547"/>
            <a:ext cx="4155554" cy="3332816"/>
          </a:xfrm>
        </p:spPr>
        <p:txBody>
          <a:bodyPr/>
          <a:lstStyle/>
          <a:p>
            <a:pPr marL="0" indent="0">
              <a:buNone/>
            </a:pPr>
            <a:r>
              <a:rPr lang="en-GB" sz="3200" dirty="0"/>
              <a:t>Clients are responsible for choosing and </a:t>
            </a:r>
            <a:r>
              <a:rPr lang="en-GB" sz="3200" dirty="0" smtClean="0"/>
              <a:t>carrying </a:t>
            </a:r>
            <a:r>
              <a:rPr lang="en-GB" sz="3200" dirty="0"/>
              <a:t>out actions </a:t>
            </a:r>
            <a:r>
              <a:rPr lang="en-GB" sz="3200" dirty="0" smtClean="0"/>
              <a:t/>
            </a:r>
            <a:br>
              <a:rPr lang="en-GB" sz="3200" dirty="0" smtClean="0"/>
            </a:br>
            <a:r>
              <a:rPr lang="en-GB" sz="3200" dirty="0" smtClean="0"/>
              <a:t>to </a:t>
            </a:r>
            <a:r>
              <a:rPr lang="en-GB" sz="3200" dirty="0"/>
              <a:t>change</a:t>
            </a:r>
          </a:p>
          <a:p>
            <a:pPr marL="0" indent="0">
              <a:buNone/>
            </a:pPr>
            <a:endParaRPr lang="en-US" dirty="0"/>
          </a:p>
        </p:txBody>
      </p:sp>
      <p:pic>
        <p:nvPicPr>
          <p:cNvPr id="4" name="Picture 6" descr="V:\PROJECTS\DSI\SBIRT-MedRes\Graphics\MI_BASICS\153974184.jpg"/>
          <p:cNvPicPr>
            <a:picLocks noChangeAspect="1" noChangeArrowheads="1"/>
          </p:cNvPicPr>
          <p:nvPr/>
        </p:nvPicPr>
        <p:blipFill rotWithShape="1">
          <a:blip r:embed="rId3">
            <a:extLst>
              <a:ext uri="{28A0092B-C50C-407E-A947-70E740481C1C}">
                <a14:useLocalDpi xmlns:a14="http://schemas.microsoft.com/office/drawing/2010/main" val="0"/>
              </a:ext>
            </a:extLst>
          </a:blip>
          <a:srcRect t="6598" b="7639"/>
          <a:stretch/>
        </p:blipFill>
        <p:spPr bwMode="auto">
          <a:xfrm>
            <a:off x="5525146" y="2543016"/>
            <a:ext cx="2273043" cy="29260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3698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 Principles</a:t>
            </a:r>
            <a:endParaRPr lang="en-US" dirty="0"/>
          </a:p>
        </p:txBody>
      </p:sp>
      <p:sp>
        <p:nvSpPr>
          <p:cNvPr id="3" name="Content Placeholder 2"/>
          <p:cNvSpPr>
            <a:spLocks noGrp="1"/>
          </p:cNvSpPr>
          <p:nvPr>
            <p:ph idx="1"/>
          </p:nvPr>
        </p:nvSpPr>
        <p:spPr/>
        <p:txBody>
          <a:bodyPr/>
          <a:lstStyle/>
          <a:p>
            <a:pPr>
              <a:defRPr/>
            </a:pPr>
            <a:r>
              <a:rPr lang="en-GB" sz="3200" dirty="0"/>
              <a:t>Express empathy</a:t>
            </a:r>
          </a:p>
          <a:p>
            <a:pPr>
              <a:defRPr/>
            </a:pPr>
            <a:r>
              <a:rPr lang="en-GB" sz="3200" dirty="0"/>
              <a:t>Develop discrepancy</a:t>
            </a:r>
          </a:p>
          <a:p>
            <a:pPr>
              <a:defRPr/>
            </a:pPr>
            <a:r>
              <a:rPr lang="en-GB" sz="3200" dirty="0"/>
              <a:t>Roll with resistance</a:t>
            </a:r>
          </a:p>
          <a:p>
            <a:pPr>
              <a:defRPr/>
            </a:pPr>
            <a:r>
              <a:rPr lang="en-GB" sz="3200" dirty="0"/>
              <a:t>Support self-efficacy</a:t>
            </a:r>
          </a:p>
          <a:p>
            <a:endParaRPr lang="en-US" dirty="0"/>
          </a:p>
        </p:txBody>
      </p:sp>
    </p:spTree>
    <p:extLst>
      <p:ext uri="{BB962C8B-B14F-4D97-AF65-F5344CB8AC3E}">
        <p14:creationId xmlns:p14="http://schemas.microsoft.com/office/powerpoint/2010/main" val="29543637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MI Principles</a:t>
            </a:r>
            <a:endParaRPr lang="en-US" dirty="0"/>
          </a:p>
        </p:txBody>
      </p:sp>
      <p:sp>
        <p:nvSpPr>
          <p:cNvPr id="3" name="Content Placeholder 2"/>
          <p:cNvSpPr>
            <a:spLocks noGrp="1"/>
          </p:cNvSpPr>
          <p:nvPr>
            <p:ph idx="1"/>
          </p:nvPr>
        </p:nvSpPr>
        <p:spPr>
          <a:xfrm>
            <a:off x="982134" y="2667000"/>
            <a:ext cx="7704667" cy="3462580"/>
          </a:xfrm>
        </p:spPr>
        <p:txBody>
          <a:bodyPr>
            <a:normAutofit fontScale="92500" lnSpcReduction="10000"/>
          </a:bodyPr>
          <a:lstStyle/>
          <a:p>
            <a:pPr marL="514350" indent="-514350">
              <a:spcAft>
                <a:spcPts val="1800"/>
              </a:spcAft>
              <a:buFont typeface="+mj-lt"/>
              <a:buAutoNum type="arabicPeriod"/>
              <a:defRPr/>
            </a:pPr>
            <a:r>
              <a:rPr lang="en-US" sz="3500" dirty="0"/>
              <a:t>Resist the righting reflex</a:t>
            </a:r>
          </a:p>
          <a:p>
            <a:pPr marL="530225" lvl="2" indent="0">
              <a:spcBef>
                <a:spcPts val="432"/>
              </a:spcBef>
              <a:spcAft>
                <a:spcPts val="1800"/>
              </a:spcAft>
              <a:buNone/>
              <a:defRPr/>
            </a:pPr>
            <a:r>
              <a:rPr lang="en-US" sz="3000" dirty="0" smtClean="0"/>
              <a:t>If a client is ambivalent about change and the clinician champions the side of change and takes up the good side of an argument, the client is </a:t>
            </a:r>
            <a:r>
              <a:rPr lang="en-US" sz="3000" i="1" dirty="0" smtClean="0"/>
              <a:t>more</a:t>
            </a:r>
            <a:r>
              <a:rPr lang="en-US" sz="3000" dirty="0" smtClean="0"/>
              <a:t> likely to argue the other side.</a:t>
            </a:r>
          </a:p>
          <a:p>
            <a:pPr marL="530225" lvl="2" indent="0">
              <a:spcBef>
                <a:spcPts val="432"/>
              </a:spcBef>
              <a:buNone/>
              <a:defRPr/>
            </a:pPr>
            <a:r>
              <a:rPr lang="en-US" sz="3000" dirty="0" smtClean="0"/>
              <a:t>This is known as the “paradoxical effect of coercion” and can often reinforce the status quo.</a:t>
            </a:r>
          </a:p>
          <a:p>
            <a:endParaRPr lang="en-US" dirty="0"/>
          </a:p>
        </p:txBody>
      </p:sp>
    </p:spTree>
    <p:extLst>
      <p:ext uri="{BB962C8B-B14F-4D97-AF65-F5344CB8AC3E}">
        <p14:creationId xmlns:p14="http://schemas.microsoft.com/office/powerpoint/2010/main" val="3246195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Beliefs About Motivation </a:t>
            </a:r>
          </a:p>
        </p:txBody>
      </p:sp>
      <p:sp>
        <p:nvSpPr>
          <p:cNvPr id="3" name="Content Placeholder 2"/>
          <p:cNvSpPr>
            <a:spLocks noGrp="1"/>
          </p:cNvSpPr>
          <p:nvPr>
            <p:ph idx="1"/>
          </p:nvPr>
        </p:nvSpPr>
        <p:spPr/>
        <p:txBody>
          <a:bodyPr/>
          <a:lstStyle/>
          <a:p>
            <a:pPr marL="514350" indent="-514350">
              <a:buClrTx/>
              <a:buSzPct val="100000"/>
              <a:buFont typeface="+mj-lt"/>
              <a:buAutoNum type="arabicPeriod"/>
            </a:pPr>
            <a:r>
              <a:rPr lang="en-US" altLang="en-US" sz="3200" dirty="0"/>
              <a:t>Until a person is motivated to change, there is not much we can do</a:t>
            </a:r>
            <a:r>
              <a:rPr lang="en-US" altLang="en-US" sz="3200" dirty="0" smtClean="0"/>
              <a:t>.</a:t>
            </a:r>
          </a:p>
          <a:p>
            <a:pPr marL="914400" lvl="1" indent="-342900">
              <a:buClrTx/>
              <a:buSzPct val="100000"/>
              <a:buFont typeface="+mj-lt"/>
              <a:buAutoNum type="alphaLcPeriod"/>
            </a:pPr>
            <a:r>
              <a:rPr lang="en-US" altLang="en-US" sz="3200" dirty="0" smtClean="0"/>
              <a:t>True</a:t>
            </a:r>
          </a:p>
          <a:p>
            <a:pPr marL="914400" lvl="1" indent="-342900">
              <a:buClrTx/>
              <a:buSzPct val="100000"/>
              <a:buFont typeface="+mj-lt"/>
              <a:buAutoNum type="alphaLcPeriod"/>
            </a:pPr>
            <a:r>
              <a:rPr lang="en-US" altLang="en-US" sz="3200" dirty="0" smtClean="0">
                <a:solidFill>
                  <a:srgbClr val="C00000"/>
                </a:solidFill>
              </a:rPr>
              <a:t>False</a:t>
            </a:r>
            <a:endParaRPr lang="en-US" altLang="en-US" sz="3200" dirty="0">
              <a:solidFill>
                <a:srgbClr val="C00000"/>
              </a:solidFill>
            </a:endParaRPr>
          </a:p>
          <a:p>
            <a:pPr marL="342900" indent="-342900">
              <a:buFont typeface="+mj-lt"/>
              <a:buAutoNum type="arabicPeriod"/>
            </a:pPr>
            <a:endParaRPr lang="en-US" dirty="0"/>
          </a:p>
        </p:txBody>
      </p:sp>
    </p:spTree>
    <p:extLst>
      <p:ext uri="{BB962C8B-B14F-4D97-AF65-F5344CB8AC3E}">
        <p14:creationId xmlns:p14="http://schemas.microsoft.com/office/powerpoint/2010/main" val="2731390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MI Principles</a:t>
            </a:r>
            <a:endParaRPr lang="en-US" dirty="0"/>
          </a:p>
        </p:txBody>
      </p:sp>
      <p:sp>
        <p:nvSpPr>
          <p:cNvPr id="3" name="Content Placeholder 2"/>
          <p:cNvSpPr>
            <a:spLocks noGrp="1"/>
          </p:cNvSpPr>
          <p:nvPr>
            <p:ph idx="1"/>
          </p:nvPr>
        </p:nvSpPr>
        <p:spPr>
          <a:xfrm>
            <a:off x="982134" y="2589510"/>
            <a:ext cx="7603927" cy="3332816"/>
          </a:xfrm>
        </p:spPr>
        <p:txBody>
          <a:bodyPr/>
          <a:lstStyle/>
          <a:p>
            <a:pPr marL="511175" indent="-511175">
              <a:spcAft>
                <a:spcPts val="1800"/>
              </a:spcAft>
              <a:buFont typeface="+mj-lt"/>
              <a:buAutoNum type="arabicPeriod" startAt="2"/>
              <a:defRPr/>
            </a:pPr>
            <a:r>
              <a:rPr lang="en-US" sz="3200" dirty="0"/>
              <a:t>Understand your client’s motivations</a:t>
            </a:r>
          </a:p>
          <a:p>
            <a:pPr marL="530225" lvl="1" indent="0">
              <a:buNone/>
              <a:defRPr/>
            </a:pPr>
            <a:r>
              <a:rPr lang="en-US" sz="2800" dirty="0"/>
              <a:t>With limited consultation time, it is more productive asking clients what</a:t>
            </a:r>
            <a:r>
              <a:rPr lang="en-US" sz="2800" dirty="0">
                <a:solidFill>
                  <a:srgbClr val="C00000"/>
                </a:solidFill>
              </a:rPr>
              <a:t> </a:t>
            </a:r>
            <a:r>
              <a:rPr lang="en-US" sz="2800" b="1" dirty="0">
                <a:solidFill>
                  <a:srgbClr val="C00000"/>
                </a:solidFill>
              </a:rPr>
              <a:t>their</a:t>
            </a:r>
            <a:r>
              <a:rPr lang="en-US" sz="2800" dirty="0">
                <a:solidFill>
                  <a:srgbClr val="C00000"/>
                </a:solidFill>
              </a:rPr>
              <a:t> </a:t>
            </a:r>
            <a:r>
              <a:rPr lang="en-US" sz="2800" dirty="0"/>
              <a:t>reasons are and why they choose to </a:t>
            </a:r>
            <a:r>
              <a:rPr lang="en-US" sz="2800" dirty="0" smtClean="0"/>
              <a:t>change </a:t>
            </a:r>
            <a:r>
              <a:rPr lang="en-US" sz="2800" dirty="0"/>
              <a:t>rather than telling them they should.</a:t>
            </a:r>
          </a:p>
          <a:p>
            <a:endParaRPr lang="en-US" dirty="0"/>
          </a:p>
        </p:txBody>
      </p:sp>
    </p:spTree>
    <p:extLst>
      <p:ext uri="{BB962C8B-B14F-4D97-AF65-F5344CB8AC3E}">
        <p14:creationId xmlns:p14="http://schemas.microsoft.com/office/powerpoint/2010/main" val="29127284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MI Principles</a:t>
            </a:r>
            <a:endParaRPr lang="en-US" dirty="0"/>
          </a:p>
        </p:txBody>
      </p:sp>
      <p:sp>
        <p:nvSpPr>
          <p:cNvPr id="3" name="Content Placeholder 2"/>
          <p:cNvSpPr>
            <a:spLocks noGrp="1"/>
          </p:cNvSpPr>
          <p:nvPr>
            <p:ph idx="1"/>
          </p:nvPr>
        </p:nvSpPr>
        <p:spPr>
          <a:xfrm>
            <a:off x="982135" y="2380278"/>
            <a:ext cx="7588288" cy="3332816"/>
          </a:xfrm>
        </p:spPr>
        <p:txBody>
          <a:bodyPr/>
          <a:lstStyle/>
          <a:p>
            <a:pPr marL="514350" indent="-514350">
              <a:spcAft>
                <a:spcPts val="1800"/>
              </a:spcAft>
              <a:buFont typeface="+mj-lt"/>
              <a:buAutoNum type="arabicPeriod" startAt="3"/>
              <a:defRPr/>
            </a:pPr>
            <a:r>
              <a:rPr lang="en-US" sz="3200" dirty="0"/>
              <a:t>Listen to your client</a:t>
            </a:r>
          </a:p>
          <a:p>
            <a:pPr marL="511175" lvl="1" indent="0">
              <a:buNone/>
              <a:defRPr/>
            </a:pPr>
            <a:r>
              <a:rPr lang="en-US" sz="2800" dirty="0" smtClean="0"/>
              <a:t>When </a:t>
            </a:r>
            <a:r>
              <a:rPr lang="en-US" sz="2800" dirty="0"/>
              <a:t>it comes to behavior change, the answers most likely will lie within the </a:t>
            </a:r>
            <a:r>
              <a:rPr lang="en-US" sz="2800" dirty="0" smtClean="0"/>
              <a:t>client – and finding </a:t>
            </a:r>
            <a:r>
              <a:rPr lang="en-US" sz="2800" dirty="0"/>
              <a:t>answers requires listening.</a:t>
            </a:r>
          </a:p>
          <a:p>
            <a:endParaRPr lang="en-US" dirty="0"/>
          </a:p>
        </p:txBody>
      </p:sp>
    </p:spTree>
    <p:extLst>
      <p:ext uri="{BB962C8B-B14F-4D97-AF65-F5344CB8AC3E}">
        <p14:creationId xmlns:p14="http://schemas.microsoft.com/office/powerpoint/2010/main" val="25575691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MI Principles</a:t>
            </a:r>
            <a:endParaRPr lang="en-US" dirty="0"/>
          </a:p>
        </p:txBody>
      </p:sp>
      <p:sp>
        <p:nvSpPr>
          <p:cNvPr id="3" name="Content Placeholder 2"/>
          <p:cNvSpPr>
            <a:spLocks noGrp="1"/>
          </p:cNvSpPr>
          <p:nvPr>
            <p:ph idx="1"/>
          </p:nvPr>
        </p:nvSpPr>
        <p:spPr>
          <a:xfrm>
            <a:off x="982134" y="2388036"/>
            <a:ext cx="7106150" cy="3332816"/>
          </a:xfrm>
        </p:spPr>
        <p:txBody>
          <a:bodyPr/>
          <a:lstStyle/>
          <a:p>
            <a:pPr marL="514350" indent="-514350">
              <a:spcAft>
                <a:spcPts val="1800"/>
              </a:spcAft>
              <a:buFont typeface="+mj-lt"/>
              <a:buAutoNum type="arabicPeriod" startAt="4"/>
              <a:defRPr/>
            </a:pPr>
            <a:r>
              <a:rPr lang="en-US" sz="3200" dirty="0"/>
              <a:t>Empower your client</a:t>
            </a:r>
          </a:p>
          <a:p>
            <a:pPr marL="511175" lvl="1" indent="0">
              <a:buNone/>
              <a:defRPr/>
            </a:pPr>
            <a:r>
              <a:rPr lang="en-US" sz="2800" dirty="0"/>
              <a:t>A client who is active in the </a:t>
            </a:r>
            <a:r>
              <a:rPr lang="en-US" sz="2800" dirty="0" smtClean="0"/>
              <a:t>discussion – thinking aloud </a:t>
            </a:r>
            <a:r>
              <a:rPr lang="en-US" sz="2800" dirty="0"/>
              <a:t>about the why, what, and how of </a:t>
            </a:r>
            <a:r>
              <a:rPr lang="en-US" sz="2800" dirty="0" smtClean="0"/>
              <a:t>change – is more </a:t>
            </a:r>
            <a:r>
              <a:rPr lang="en-US" sz="2800" dirty="0"/>
              <a:t>likely to do something about it.</a:t>
            </a:r>
          </a:p>
          <a:p>
            <a:endParaRPr lang="en-US" dirty="0"/>
          </a:p>
        </p:txBody>
      </p:sp>
    </p:spTree>
    <p:extLst>
      <p:ext uri="{BB962C8B-B14F-4D97-AF65-F5344CB8AC3E}">
        <p14:creationId xmlns:p14="http://schemas.microsoft.com/office/powerpoint/2010/main" val="26896108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3" name="Content Placeholder 2"/>
          <p:cNvSpPr>
            <a:spLocks noGrp="1"/>
          </p:cNvSpPr>
          <p:nvPr>
            <p:ph idx="1"/>
          </p:nvPr>
        </p:nvSpPr>
        <p:spPr>
          <a:xfrm>
            <a:off x="982134" y="2333791"/>
            <a:ext cx="7704667" cy="3332816"/>
          </a:xfrm>
        </p:spPr>
        <p:txBody>
          <a:bodyPr/>
          <a:lstStyle/>
          <a:p>
            <a:pPr marL="0" indent="0">
              <a:spcAft>
                <a:spcPts val="0"/>
              </a:spcAft>
              <a:buNone/>
              <a:defRPr/>
            </a:pPr>
            <a:r>
              <a:rPr lang="en-US" sz="3200" dirty="0"/>
              <a:t>In the next session, you will </a:t>
            </a:r>
            <a:r>
              <a:rPr lang="en-US" sz="3200" dirty="0" smtClean="0"/>
              <a:t>learn:</a:t>
            </a:r>
            <a:endParaRPr lang="en-US" sz="3200" dirty="0"/>
          </a:p>
          <a:p>
            <a:pPr>
              <a:spcAft>
                <a:spcPts val="0"/>
              </a:spcAft>
              <a:defRPr/>
            </a:pPr>
            <a:r>
              <a:rPr lang="en-US" sz="2800" dirty="0"/>
              <a:t>Main steps</a:t>
            </a:r>
          </a:p>
          <a:p>
            <a:pPr>
              <a:spcAft>
                <a:spcPts val="0"/>
              </a:spcAft>
              <a:defRPr/>
            </a:pPr>
            <a:r>
              <a:rPr lang="en-US" sz="2800" dirty="0"/>
              <a:t>Core skills </a:t>
            </a:r>
          </a:p>
          <a:p>
            <a:endParaRPr lang="en-US" dirty="0"/>
          </a:p>
        </p:txBody>
      </p:sp>
    </p:spTree>
    <p:extLst>
      <p:ext uri="{BB962C8B-B14F-4D97-AF65-F5344CB8AC3E}">
        <p14:creationId xmlns:p14="http://schemas.microsoft.com/office/powerpoint/2010/main" val="23695394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982134" y="2550765"/>
            <a:ext cx="7704667" cy="3332816"/>
          </a:xfrm>
        </p:spPr>
        <p:txBody>
          <a:bodyPr/>
          <a:lstStyle/>
          <a:p>
            <a:pPr marL="0" indent="0">
              <a:buNone/>
            </a:pPr>
            <a:r>
              <a:rPr lang="en-US" sz="3000" dirty="0"/>
              <a:t>Content in this educational module was provided by the Substance Abuse and Mental Health Services Administration (SAMHSA) under grant to the University of Iowa with permission to adapt and use in training.</a:t>
            </a:r>
          </a:p>
          <a:p>
            <a:pPr marL="0" indent="0" algn="ctr">
              <a:buNone/>
            </a:pPr>
            <a:r>
              <a:rPr lang="en-US" sz="3000" dirty="0"/>
              <a:t>Grant #1H79TI025939-01</a:t>
            </a:r>
          </a:p>
          <a:p>
            <a:endParaRPr lang="en-US" dirty="0"/>
          </a:p>
        </p:txBody>
      </p:sp>
    </p:spTree>
    <p:extLst>
      <p:ext uri="{BB962C8B-B14F-4D97-AF65-F5344CB8AC3E}">
        <p14:creationId xmlns:p14="http://schemas.microsoft.com/office/powerpoint/2010/main" val="42049720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64462" y="2147116"/>
            <a:ext cx="2846221" cy="1097280"/>
          </a:xfrm>
        </p:spPr>
      </p:pic>
      <p:pic>
        <p:nvPicPr>
          <p:cNvPr id="6" name="Picture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03569" y="3781064"/>
            <a:ext cx="3181548" cy="82296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7367" y="4649870"/>
            <a:ext cx="6033765" cy="1097280"/>
          </a:xfrm>
          <a:prstGeom prst="rect">
            <a:avLst/>
          </a:prstGeom>
        </p:spPr>
      </p:pic>
    </p:spTree>
    <p:extLst>
      <p:ext uri="{BB962C8B-B14F-4D97-AF65-F5344CB8AC3E}">
        <p14:creationId xmlns:p14="http://schemas.microsoft.com/office/powerpoint/2010/main" val="38648827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Beliefs About Motivation </a:t>
            </a:r>
          </a:p>
        </p:txBody>
      </p:sp>
      <p:sp>
        <p:nvSpPr>
          <p:cNvPr id="5" name="Content Placeholder 2"/>
          <p:cNvSpPr>
            <a:spLocks noGrp="1"/>
          </p:cNvSpPr>
          <p:nvPr>
            <p:ph idx="1"/>
          </p:nvPr>
        </p:nvSpPr>
        <p:spPr/>
        <p:txBody>
          <a:bodyPr>
            <a:normAutofit/>
          </a:bodyPr>
          <a:lstStyle/>
          <a:p>
            <a:pPr marL="514350" indent="-514350">
              <a:buClrTx/>
              <a:buSzPct val="100000"/>
              <a:buFont typeface="+mj-lt"/>
              <a:buAutoNum type="arabicPeriod" startAt="2"/>
            </a:pPr>
            <a:r>
              <a:rPr lang="en-US" altLang="en-US" sz="3200" dirty="0" smtClean="0"/>
              <a:t>It </a:t>
            </a:r>
            <a:r>
              <a:rPr lang="en-US" altLang="en-US" sz="3200" dirty="0"/>
              <a:t>usually takes a significant crisis (“hitting bottom”) to motivate a person to change.</a:t>
            </a:r>
          </a:p>
          <a:p>
            <a:pPr marL="914400" lvl="1" indent="-342900">
              <a:buClrTx/>
              <a:buSzPct val="100000"/>
              <a:buFont typeface="+mj-lt"/>
              <a:buAutoNum type="alphaLcPeriod"/>
            </a:pPr>
            <a:r>
              <a:rPr lang="en-US" altLang="en-US" sz="3200" dirty="0" smtClean="0"/>
              <a:t>True</a:t>
            </a:r>
          </a:p>
          <a:p>
            <a:pPr marL="914400" lvl="1" indent="-342900">
              <a:buClrTx/>
              <a:buSzPct val="100000"/>
              <a:buFont typeface="+mj-lt"/>
              <a:buAutoNum type="alphaLcPeriod"/>
            </a:pPr>
            <a:r>
              <a:rPr lang="en-US" altLang="en-US" sz="3200" dirty="0" smtClean="0"/>
              <a:t>False</a:t>
            </a:r>
            <a:endParaRPr lang="en-US" altLang="en-US" sz="3200" dirty="0"/>
          </a:p>
          <a:p>
            <a:pPr marL="342900" indent="-342900">
              <a:buFont typeface="+mj-lt"/>
              <a:buAutoNum type="arabicPeriod" startAt="2"/>
            </a:pPr>
            <a:endParaRPr lang="en-US" dirty="0"/>
          </a:p>
        </p:txBody>
      </p:sp>
    </p:spTree>
    <p:extLst>
      <p:ext uri="{BB962C8B-B14F-4D97-AF65-F5344CB8AC3E}">
        <p14:creationId xmlns:p14="http://schemas.microsoft.com/office/powerpoint/2010/main" val="4085321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Beliefs About Motivation </a:t>
            </a:r>
          </a:p>
        </p:txBody>
      </p:sp>
      <p:sp>
        <p:nvSpPr>
          <p:cNvPr id="5" name="Content Placeholder 2"/>
          <p:cNvSpPr>
            <a:spLocks noGrp="1"/>
          </p:cNvSpPr>
          <p:nvPr>
            <p:ph idx="1"/>
          </p:nvPr>
        </p:nvSpPr>
        <p:spPr/>
        <p:txBody>
          <a:bodyPr>
            <a:normAutofit/>
          </a:bodyPr>
          <a:lstStyle/>
          <a:p>
            <a:pPr marL="514350" indent="-514350">
              <a:buClrTx/>
              <a:buSzPct val="100000"/>
              <a:buFont typeface="+mj-lt"/>
              <a:buAutoNum type="arabicPeriod" startAt="2"/>
            </a:pPr>
            <a:r>
              <a:rPr lang="en-US" altLang="en-US" sz="3200" dirty="0" smtClean="0"/>
              <a:t>It </a:t>
            </a:r>
            <a:r>
              <a:rPr lang="en-US" altLang="en-US" sz="3200" dirty="0"/>
              <a:t>usually takes a significant crisis (“hitting bottom”) to motivate a person to change.</a:t>
            </a:r>
          </a:p>
          <a:p>
            <a:pPr marL="914400" lvl="1" indent="-342900">
              <a:buClrTx/>
              <a:buSzPct val="100000"/>
              <a:buFont typeface="+mj-lt"/>
              <a:buAutoNum type="alphaLcPeriod"/>
            </a:pPr>
            <a:r>
              <a:rPr lang="en-US" altLang="en-US" sz="3200" dirty="0" smtClean="0"/>
              <a:t>True</a:t>
            </a:r>
          </a:p>
          <a:p>
            <a:pPr marL="914400" lvl="1" indent="-342900">
              <a:buClrTx/>
              <a:buSzPct val="100000"/>
              <a:buFont typeface="+mj-lt"/>
              <a:buAutoNum type="alphaLcPeriod"/>
            </a:pPr>
            <a:r>
              <a:rPr lang="en-US" altLang="en-US" sz="3200" dirty="0" smtClean="0">
                <a:solidFill>
                  <a:srgbClr val="C00000"/>
                </a:solidFill>
              </a:rPr>
              <a:t>False</a:t>
            </a:r>
            <a:endParaRPr lang="en-US" altLang="en-US" sz="3200" dirty="0">
              <a:solidFill>
                <a:srgbClr val="C00000"/>
              </a:solidFill>
            </a:endParaRPr>
          </a:p>
          <a:p>
            <a:pPr marL="342900" indent="-342900">
              <a:buFont typeface="+mj-lt"/>
              <a:buAutoNum type="arabicPeriod" startAt="2"/>
            </a:pPr>
            <a:endParaRPr lang="en-US" dirty="0"/>
          </a:p>
        </p:txBody>
      </p:sp>
    </p:spTree>
    <p:extLst>
      <p:ext uri="{BB962C8B-B14F-4D97-AF65-F5344CB8AC3E}">
        <p14:creationId xmlns:p14="http://schemas.microsoft.com/office/powerpoint/2010/main" val="41963808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Beliefs About Motivation </a:t>
            </a:r>
          </a:p>
        </p:txBody>
      </p:sp>
      <p:sp>
        <p:nvSpPr>
          <p:cNvPr id="5" name="Content Placeholder 2"/>
          <p:cNvSpPr>
            <a:spLocks noGrp="1"/>
          </p:cNvSpPr>
          <p:nvPr>
            <p:ph idx="1"/>
          </p:nvPr>
        </p:nvSpPr>
        <p:spPr/>
        <p:txBody>
          <a:bodyPr>
            <a:normAutofit/>
          </a:bodyPr>
          <a:lstStyle/>
          <a:p>
            <a:pPr marL="514350" indent="-514350">
              <a:buClrTx/>
              <a:buSzPct val="100000"/>
              <a:buFont typeface="+mj-lt"/>
              <a:buAutoNum type="arabicPeriod" startAt="3"/>
            </a:pPr>
            <a:r>
              <a:rPr lang="en-US" altLang="en-US" sz="3200" dirty="0"/>
              <a:t>Motivation is influenced by human connections</a:t>
            </a:r>
            <a:r>
              <a:rPr lang="en-US" altLang="en-US" sz="3200" dirty="0" smtClean="0"/>
              <a:t>.</a:t>
            </a:r>
            <a:endParaRPr lang="en-US" altLang="en-US" sz="3200" dirty="0"/>
          </a:p>
          <a:p>
            <a:pPr marL="914400" lvl="1" indent="-342900">
              <a:buClrTx/>
              <a:buSzPct val="100000"/>
              <a:buFont typeface="+mj-lt"/>
              <a:buAutoNum type="alphaLcPeriod"/>
            </a:pPr>
            <a:r>
              <a:rPr lang="en-US" altLang="en-US" sz="3200" dirty="0" smtClean="0"/>
              <a:t>True</a:t>
            </a:r>
          </a:p>
          <a:p>
            <a:pPr marL="914400" lvl="1" indent="-342900">
              <a:buClrTx/>
              <a:buSzPct val="100000"/>
              <a:buFont typeface="+mj-lt"/>
              <a:buAutoNum type="alphaLcPeriod"/>
            </a:pPr>
            <a:r>
              <a:rPr lang="en-US" altLang="en-US" sz="3200" dirty="0" smtClean="0"/>
              <a:t>False</a:t>
            </a:r>
            <a:endParaRPr lang="en-US" altLang="en-US" sz="3200" dirty="0"/>
          </a:p>
          <a:p>
            <a:pPr marL="342900" indent="-342900">
              <a:buFont typeface="+mj-lt"/>
              <a:buAutoNum type="arabicPeriod" startAt="3"/>
            </a:pPr>
            <a:endParaRPr lang="en-US" dirty="0"/>
          </a:p>
        </p:txBody>
      </p:sp>
    </p:spTree>
    <p:extLst>
      <p:ext uri="{BB962C8B-B14F-4D97-AF65-F5344CB8AC3E}">
        <p14:creationId xmlns:p14="http://schemas.microsoft.com/office/powerpoint/2010/main" val="2309985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Beliefs About Motivation </a:t>
            </a:r>
          </a:p>
        </p:txBody>
      </p:sp>
      <p:sp>
        <p:nvSpPr>
          <p:cNvPr id="5" name="Content Placeholder 2"/>
          <p:cNvSpPr>
            <a:spLocks noGrp="1"/>
          </p:cNvSpPr>
          <p:nvPr>
            <p:ph idx="1"/>
          </p:nvPr>
        </p:nvSpPr>
        <p:spPr/>
        <p:txBody>
          <a:bodyPr>
            <a:normAutofit/>
          </a:bodyPr>
          <a:lstStyle/>
          <a:p>
            <a:pPr marL="514350" indent="-514350">
              <a:buClrTx/>
              <a:buSzPct val="100000"/>
              <a:buFont typeface="+mj-lt"/>
              <a:buAutoNum type="arabicPeriod" startAt="3"/>
            </a:pPr>
            <a:r>
              <a:rPr lang="en-US" altLang="en-US" sz="3200" dirty="0"/>
              <a:t>Motivation is influenced by human connections</a:t>
            </a:r>
            <a:r>
              <a:rPr lang="en-US" altLang="en-US" sz="3200" dirty="0" smtClean="0"/>
              <a:t>.</a:t>
            </a:r>
            <a:endParaRPr lang="en-US" altLang="en-US" sz="3200" dirty="0"/>
          </a:p>
          <a:p>
            <a:pPr marL="914400" lvl="1" indent="-342900">
              <a:buClrTx/>
              <a:buSzPct val="100000"/>
              <a:buFont typeface="+mj-lt"/>
              <a:buAutoNum type="alphaLcPeriod"/>
            </a:pPr>
            <a:r>
              <a:rPr lang="en-US" altLang="en-US" sz="3200" dirty="0" smtClean="0">
                <a:solidFill>
                  <a:srgbClr val="C00000"/>
                </a:solidFill>
              </a:rPr>
              <a:t>True</a:t>
            </a:r>
          </a:p>
          <a:p>
            <a:pPr marL="914400" lvl="1" indent="-342900">
              <a:buClrTx/>
              <a:buSzPct val="100000"/>
              <a:buFont typeface="+mj-lt"/>
              <a:buAutoNum type="alphaLcPeriod"/>
            </a:pPr>
            <a:r>
              <a:rPr lang="en-US" altLang="en-US" sz="3200" dirty="0" smtClean="0"/>
              <a:t>False</a:t>
            </a:r>
            <a:endParaRPr lang="en-US" altLang="en-US" sz="3200" dirty="0"/>
          </a:p>
          <a:p>
            <a:pPr marL="342900" indent="-342900">
              <a:buFont typeface="+mj-lt"/>
              <a:buAutoNum type="arabicPeriod" startAt="3"/>
            </a:pPr>
            <a:endParaRPr lang="en-US" dirty="0"/>
          </a:p>
        </p:txBody>
      </p:sp>
    </p:spTree>
    <p:extLst>
      <p:ext uri="{BB962C8B-B14F-4D97-AF65-F5344CB8AC3E}">
        <p14:creationId xmlns:p14="http://schemas.microsoft.com/office/powerpoint/2010/main" val="31556429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BIRT Theme - Training Modules">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SBIRT Theme - Training Modules" id="{2D3FBC0F-AF01-480C-B9A8-53186D660787}" vid="{DA31C164-842E-4A67-8543-51318F7971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SBIRT Theme - Training Modules</Template>
  <TotalTime>553</TotalTime>
  <Words>3832</Words>
  <Application>Microsoft Office PowerPoint</Application>
  <PresentationFormat>On-screen Show (4:3)</PresentationFormat>
  <Paragraphs>429</Paragraphs>
  <Slides>55</Slides>
  <Notes>55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Arial</vt:lpstr>
      <vt:lpstr>Calibri</vt:lpstr>
      <vt:lpstr>Wingdings</vt:lpstr>
      <vt:lpstr>SBIRT Theme - Training Modules</vt:lpstr>
      <vt:lpstr>Motivational Interviewing:   The Basics </vt:lpstr>
      <vt:lpstr>Why Should We Be Interested in Clients’ Motivation for Behavior Change?</vt:lpstr>
      <vt:lpstr>Motivation Pretest</vt:lpstr>
      <vt:lpstr>Beliefs About Motivation </vt:lpstr>
      <vt:lpstr>Beliefs About Motivation </vt:lpstr>
      <vt:lpstr>Beliefs About Motivation </vt:lpstr>
      <vt:lpstr>Beliefs About Motivation </vt:lpstr>
      <vt:lpstr>Beliefs About Motivation </vt:lpstr>
      <vt:lpstr>Beliefs About Motivation </vt:lpstr>
      <vt:lpstr>Beliefs About Motivation </vt:lpstr>
      <vt:lpstr>Beliefs About Motivation </vt:lpstr>
      <vt:lpstr>Beliefs About Motivation </vt:lpstr>
      <vt:lpstr>Beliefs About Motivation </vt:lpstr>
      <vt:lpstr>Beliefs About Motivation </vt:lpstr>
      <vt:lpstr>Beliefs About Motivation </vt:lpstr>
      <vt:lpstr>Beliefs About Motivation </vt:lpstr>
      <vt:lpstr>Beliefs About Motivation </vt:lpstr>
      <vt:lpstr>Beliefs About Motivation </vt:lpstr>
      <vt:lpstr>Beliefs About Motivation </vt:lpstr>
      <vt:lpstr>Why Do People Change?</vt:lpstr>
      <vt:lpstr>Why Don’t People Change?</vt:lpstr>
      <vt:lpstr>Learning Objectives</vt:lpstr>
      <vt:lpstr>Definition of  Motivational Interviewing</vt:lpstr>
      <vt:lpstr>Motivational Interviewing</vt:lpstr>
      <vt:lpstr>Spirit of Motivational Interviewing</vt:lpstr>
      <vt:lpstr>PowerPoint Presentation</vt:lpstr>
      <vt:lpstr>Spirit of MI</vt:lpstr>
      <vt:lpstr>Spirit of MI</vt:lpstr>
      <vt:lpstr>Spirit of MI</vt:lpstr>
      <vt:lpstr>Spirit of MI</vt:lpstr>
      <vt:lpstr>Spirit of MI</vt:lpstr>
      <vt:lpstr>What MI is Not</vt:lpstr>
      <vt:lpstr>Motivational Interviewing Principles</vt:lpstr>
      <vt:lpstr>MI Principles</vt:lpstr>
      <vt:lpstr>MI Principles: Express Empathy</vt:lpstr>
      <vt:lpstr>Express Empathy</vt:lpstr>
      <vt:lpstr>Express Empathy</vt:lpstr>
      <vt:lpstr>Express Empathy</vt:lpstr>
      <vt:lpstr>Express Empathy</vt:lpstr>
      <vt:lpstr>Express Empathy</vt:lpstr>
      <vt:lpstr>The Bottom Line on Empathy</vt:lpstr>
      <vt:lpstr>MI Principles: Develop Discrepancy</vt:lpstr>
      <vt:lpstr>Develop Discrepancy</vt:lpstr>
      <vt:lpstr>MI Principles: Roll with Resistance</vt:lpstr>
      <vt:lpstr>Roll with Resistance</vt:lpstr>
      <vt:lpstr>MI Principles: Support Self-Efficacy</vt:lpstr>
      <vt:lpstr>Support Self-Efficacy</vt:lpstr>
      <vt:lpstr>MI Principles</vt:lpstr>
      <vt:lpstr>Additional MI Principles</vt:lpstr>
      <vt:lpstr>Additional MI Principles</vt:lpstr>
      <vt:lpstr>Additional MI Principles</vt:lpstr>
      <vt:lpstr>Additional MI Principles</vt:lpstr>
      <vt:lpstr>What’s Next</vt:lpstr>
      <vt:lpstr>Acknowledgements</vt:lpstr>
      <vt:lpstr>Acknowledgements</vt:lpstr>
    </vt:vector>
  </TitlesOfParts>
  <Company>University of Iowa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Motivational Interviewing:   The Basics</dc:title>
  <dc:creator>Kosobucki, Mary A</dc:creator>
  <cp:lastModifiedBy>Kosobucki, Mary A</cp:lastModifiedBy>
  <cp:revision>79</cp:revision>
  <dcterms:created xsi:type="dcterms:W3CDTF">2017-11-10T23:02:15Z</dcterms:created>
  <dcterms:modified xsi:type="dcterms:W3CDTF">2018-07-10T22:00:54Z</dcterms:modified>
</cp:coreProperties>
</file>