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6"/>
  </p:notesMasterIdLst>
  <p:handoutMasterIdLst>
    <p:handoutMasterId r:id="rId37"/>
  </p:handoutMasterIdLst>
  <p:sldIdLst>
    <p:sldId id="258" r:id="rId2"/>
    <p:sldId id="259" r:id="rId3"/>
    <p:sldId id="260" r:id="rId4"/>
    <p:sldId id="261" r:id="rId5"/>
    <p:sldId id="296" r:id="rId6"/>
    <p:sldId id="295" r:id="rId7"/>
    <p:sldId id="263" r:id="rId8"/>
    <p:sldId id="264" r:id="rId9"/>
    <p:sldId id="265" r:id="rId10"/>
    <p:sldId id="266" r:id="rId11"/>
    <p:sldId id="267" r:id="rId12"/>
    <p:sldId id="268" r:id="rId13"/>
    <p:sldId id="269" r:id="rId14"/>
    <p:sldId id="290" r:id="rId15"/>
    <p:sldId id="270" r:id="rId16"/>
    <p:sldId id="271" r:id="rId17"/>
    <p:sldId id="291" r:id="rId18"/>
    <p:sldId id="292" r:id="rId19"/>
    <p:sldId id="272" r:id="rId20"/>
    <p:sldId id="273" r:id="rId21"/>
    <p:sldId id="275" r:id="rId22"/>
    <p:sldId id="274" r:id="rId23"/>
    <p:sldId id="276" r:id="rId24"/>
    <p:sldId id="293" r:id="rId25"/>
    <p:sldId id="277" r:id="rId26"/>
    <p:sldId id="278" r:id="rId27"/>
    <p:sldId id="279" r:id="rId28"/>
    <p:sldId id="280" r:id="rId29"/>
    <p:sldId id="282" r:id="rId30"/>
    <p:sldId id="283" r:id="rId31"/>
    <p:sldId id="285" r:id="rId32"/>
    <p:sldId id="286" r:id="rId33"/>
    <p:sldId id="297" r:id="rId34"/>
    <p:sldId id="29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2"/>
    <a:srgbClr val="0069B8"/>
    <a:srgbClr val="1F4E79"/>
    <a:srgbClr val="DA6D00"/>
    <a:srgbClr val="FE7F00"/>
    <a:srgbClr val="FF9933"/>
    <a:srgbClr val="0099CC"/>
    <a:srgbClr val="008000"/>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0040" autoAdjust="0"/>
  </p:normalViewPr>
  <p:slideViewPr>
    <p:cSldViewPr snapToGrid="0">
      <p:cViewPr varScale="1">
        <p:scale>
          <a:sx n="93" d="100"/>
          <a:sy n="93" d="100"/>
        </p:scale>
        <p:origin x="1027" y="77"/>
      </p:cViewPr>
      <p:guideLst/>
    </p:cSldViewPr>
  </p:slideViewPr>
  <p:notesTextViewPr>
    <p:cViewPr>
      <p:scale>
        <a:sx n="150" d="100"/>
        <a:sy n="150" d="100"/>
      </p:scale>
      <p:origin x="0" y="0"/>
    </p:cViewPr>
  </p:notesTextViewPr>
  <p:notesViewPr>
    <p:cSldViewPr snapToGrid="0">
      <p:cViewPr varScale="1">
        <p:scale>
          <a:sx n="79" d="100"/>
          <a:sy n="79" d="100"/>
        </p:scale>
        <p:origin x="279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527260" cy="458788"/>
          </a:xfrm>
          <a:prstGeom prst="rect">
            <a:avLst/>
          </a:prstGeom>
        </p:spPr>
        <p:txBody>
          <a:bodyPr vert="horz" lIns="91440" tIns="45720" rIns="91440" bIns="45720" rtlCol="0"/>
          <a:lstStyle>
            <a:lvl1pPr algn="l">
              <a:defRPr sz="1200"/>
            </a:lvl1pPr>
          </a:lstStyle>
          <a:p>
            <a:r>
              <a:rPr lang="en-US" dirty="0">
                <a:latin typeface="Arial" panose="020B0604020202020204" pitchFamily="34" charset="0"/>
                <a:cs typeface="Arial" panose="020B0604020202020204" pitchFamily="34" charset="0"/>
              </a:rPr>
              <a:t>Screening, Brief Intervention, and Referral to Treatment (SBIRT): Identifying Youth at Risk</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B257FF-A16A-4CD6-933B-40EDF0BD3B58}" type="slidenum">
              <a:rPr lang="en-US" smtClean="0"/>
              <a:t>‹#›</a:t>
            </a:fld>
            <a:endParaRPr lang="en-US"/>
          </a:p>
        </p:txBody>
      </p:sp>
    </p:spTree>
    <p:extLst>
      <p:ext uri="{BB962C8B-B14F-4D97-AF65-F5344CB8AC3E}">
        <p14:creationId xmlns:p14="http://schemas.microsoft.com/office/powerpoint/2010/main" val="175515714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303523"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r>
              <a:rPr lang="en-US" dirty="0"/>
              <a:t>Screening, Brief Intervention, and Referral to Treatment (SBIRT): Identifying Youth at Risk</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12E20-193A-47A8-9887-933A1E81EC68}" type="slidenum">
              <a:rPr lang="en-US" smtClean="0"/>
              <a:t>‹#›</a:t>
            </a:fld>
            <a:endParaRPr lang="en-US"/>
          </a:p>
        </p:txBody>
      </p:sp>
    </p:spTree>
    <p:extLst>
      <p:ext uri="{BB962C8B-B14F-4D97-AF65-F5344CB8AC3E}">
        <p14:creationId xmlns:p14="http://schemas.microsoft.com/office/powerpoint/2010/main" val="415150364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anose="020B0604020202020204" pitchFamily="34" charset="0"/>
              </a:rPr>
              <a:t>Welcome to our part</a:t>
            </a:r>
            <a:r>
              <a:rPr lang="en-US" baseline="0" dirty="0">
                <a:latin typeface="+mn-lt"/>
                <a:cs typeface="Arial" panose="020B0604020202020204" pitchFamily="34" charset="0"/>
              </a:rPr>
              <a:t> of the SBIRT program focused on youth.</a:t>
            </a:r>
            <a:endParaRPr lang="en-US" dirty="0">
              <a:latin typeface="+mn-lt"/>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ADA505B3-6DBD-499E-BA03-EFC757D9F337}" type="slidenum">
              <a:rPr lang="en-US" smtClean="0"/>
              <a:t>1</a:t>
            </a:fld>
            <a:endParaRPr lang="en-US"/>
          </a:p>
        </p:txBody>
      </p:sp>
      <p:sp>
        <p:nvSpPr>
          <p:cNvPr id="5" name="Header Placeholder 4"/>
          <p:cNvSpPr>
            <a:spLocks noGrp="1"/>
          </p:cNvSpPr>
          <p:nvPr>
            <p:ph type="hdr" sz="quarter" idx="11"/>
          </p:nvPr>
        </p:nvSpPr>
        <p:spPr/>
        <p:txBody>
          <a:bodyPr/>
          <a:lstStyle/>
          <a:p>
            <a:r>
              <a:rPr lang="en-US"/>
              <a:t>Screening, Brief Intervention, and Referral to Treatment (SBIRT): Identifying Youth at Risk</a:t>
            </a:r>
            <a:endParaRPr lang="en-US" dirty="0"/>
          </a:p>
        </p:txBody>
      </p:sp>
    </p:spTree>
    <p:extLst>
      <p:ext uri="{BB962C8B-B14F-4D97-AF65-F5344CB8AC3E}">
        <p14:creationId xmlns:p14="http://schemas.microsoft.com/office/powerpoint/2010/main" val="280318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Nicotine</a:t>
            </a:r>
            <a:r>
              <a:rPr lang="en-US" baseline="0" dirty="0">
                <a:latin typeface="+mn-lt"/>
                <a:cs typeface="Arial" panose="020B0604020202020204" pitchFamily="34" charset="0"/>
              </a:rPr>
              <a:t> products and inhalants are two other categories of substances that youths find attractive. </a:t>
            </a:r>
            <a:r>
              <a:rPr lang="en-US" dirty="0">
                <a:latin typeface="+mn-lt"/>
                <a:cs typeface="Arial" panose="020B0604020202020204" pitchFamily="34" charset="0"/>
              </a:rPr>
              <a:t>Some</a:t>
            </a:r>
            <a:r>
              <a:rPr lang="en-US" baseline="0" dirty="0">
                <a:latin typeface="+mn-lt"/>
                <a:cs typeface="Arial" panose="020B0604020202020204" pitchFamily="34" charset="0"/>
              </a:rPr>
              <a:t> of t</a:t>
            </a:r>
            <a:r>
              <a:rPr lang="en-US" dirty="0">
                <a:latin typeface="+mn-lt"/>
                <a:cs typeface="Arial" panose="020B0604020202020204" pitchFamily="34" charset="0"/>
              </a:rPr>
              <a:t>hese</a:t>
            </a:r>
            <a:r>
              <a:rPr lang="en-US" baseline="0" dirty="0">
                <a:latin typeface="+mn-lt"/>
                <a:cs typeface="Arial" panose="020B0604020202020204" pitchFamily="34" charset="0"/>
              </a:rPr>
              <a:t> substances are easy to obtain, making them easy to abuse. </a:t>
            </a:r>
            <a:endParaRPr lang="en-US" dirty="0">
              <a:latin typeface="+mn-lt"/>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10</a:t>
            </a:fld>
            <a:endParaRPr lang="en-US"/>
          </a:p>
        </p:txBody>
      </p:sp>
    </p:spTree>
    <p:extLst>
      <p:ext uri="{BB962C8B-B14F-4D97-AF65-F5344CB8AC3E}">
        <p14:creationId xmlns:p14="http://schemas.microsoft.com/office/powerpoint/2010/main" val="1745142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The risks associated with the</a:t>
            </a:r>
            <a:r>
              <a:rPr lang="en-US" baseline="0" dirty="0">
                <a:latin typeface="+mn-lt"/>
                <a:cs typeface="Arial" panose="020B0604020202020204" pitchFamily="34" charset="0"/>
              </a:rPr>
              <a:t> use of these substances are varied and can be detrimental to an adolescent’s life. One major risk is that substance use during the adolescent years can lead to an increased risk for substance use as an adult!</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11</a:t>
            </a:fld>
            <a:endParaRPr lang="en-US"/>
          </a:p>
        </p:txBody>
      </p:sp>
    </p:spTree>
    <p:extLst>
      <p:ext uri="{BB962C8B-B14F-4D97-AF65-F5344CB8AC3E}">
        <p14:creationId xmlns:p14="http://schemas.microsoft.com/office/powerpoint/2010/main" val="478037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anose="020B0604020202020204" pitchFamily="34" charset="0"/>
              </a:rPr>
              <a:t>Misuse of substances</a:t>
            </a:r>
            <a:r>
              <a:rPr lang="en-US" baseline="0" dirty="0">
                <a:latin typeface="+mn-lt"/>
                <a:cs typeface="Arial" panose="020B0604020202020204" pitchFamily="34" charset="0"/>
              </a:rPr>
              <a:t> during youth impacts critical stages of brain development. </a:t>
            </a:r>
            <a:r>
              <a:rPr lang="en-US" dirty="0">
                <a:latin typeface="+mn-lt"/>
                <a:cs typeface="Arial" panose="020B0604020202020204" pitchFamily="34" charset="0"/>
              </a:rPr>
              <a:t>Between the ages of 5 and 20, t</a:t>
            </a:r>
            <a:r>
              <a:rPr lang="en-US" baseline="0" dirty="0">
                <a:latin typeface="+mn-lt"/>
                <a:cs typeface="Arial" panose="020B0604020202020204" pitchFamily="34" charset="0"/>
              </a:rPr>
              <a:t>he brain is particularly vulnerable to substance use disorder. The prefrontal cortex is developing and is making connections to other brain regions that help the individual assess </a:t>
            </a:r>
            <a:r>
              <a:rPr lang="en-US" dirty="0">
                <a:latin typeface="+mn-lt"/>
                <a:cs typeface="Arial" panose="020B0604020202020204" pitchFamily="34" charset="0"/>
              </a:rPr>
              <a:t>situations, make sound judgments, and control emotions and impulses. </a:t>
            </a:r>
          </a:p>
          <a:p>
            <a:endParaRPr lang="en-US" dirty="0">
              <a:latin typeface="+mn-lt"/>
              <a:cs typeface="Arial" panose="020B0604020202020204" pitchFamily="34" charset="0"/>
            </a:endParaRPr>
          </a:p>
          <a:p>
            <a:r>
              <a:rPr lang="en-US" dirty="0">
                <a:latin typeface="+mn-lt"/>
                <a:cs typeface="Arial" panose="020B0604020202020204" pitchFamily="34" charset="0"/>
              </a:rPr>
              <a:t>The adolescent brain is likened to a car with a fully functioning gas pedal </a:t>
            </a:r>
            <a:r>
              <a:rPr lang="en-US" dirty="0" smtClean="0">
                <a:latin typeface="+mn-lt"/>
                <a:cs typeface="Arial" panose="020B0604020202020204" pitchFamily="34" charset="0"/>
              </a:rPr>
              <a:t>(which </a:t>
            </a:r>
            <a:r>
              <a:rPr lang="en-US" dirty="0">
                <a:latin typeface="+mn-lt"/>
                <a:cs typeface="Arial" panose="020B0604020202020204" pitchFamily="34" charset="0"/>
              </a:rPr>
              <a:t>is the reward </a:t>
            </a:r>
            <a:r>
              <a:rPr lang="en-US" dirty="0" smtClean="0">
                <a:latin typeface="+mn-lt"/>
                <a:cs typeface="Arial" panose="020B0604020202020204" pitchFamily="34" charset="0"/>
              </a:rPr>
              <a:t>system), but </a:t>
            </a:r>
            <a:r>
              <a:rPr lang="en-US" dirty="0">
                <a:latin typeface="+mn-lt"/>
                <a:cs typeface="Arial" panose="020B0604020202020204" pitchFamily="34" charset="0"/>
              </a:rPr>
              <a:t>weak brakes (the prefrontal cortex).</a:t>
            </a: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12</a:t>
            </a:fld>
            <a:endParaRPr lang="en-US"/>
          </a:p>
        </p:txBody>
      </p:sp>
    </p:spTree>
    <p:extLst>
      <p:ext uri="{BB962C8B-B14F-4D97-AF65-F5344CB8AC3E}">
        <p14:creationId xmlns:p14="http://schemas.microsoft.com/office/powerpoint/2010/main" val="3505798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There are various settings</a:t>
            </a:r>
            <a:r>
              <a:rPr lang="en-US" baseline="0" dirty="0">
                <a:latin typeface="+mn-lt"/>
                <a:cs typeface="Arial" panose="020B0604020202020204" pitchFamily="34" charset="0"/>
              </a:rPr>
              <a:t> where </a:t>
            </a:r>
            <a:r>
              <a:rPr lang="en-US" baseline="0" dirty="0" smtClean="0">
                <a:latin typeface="+mn-lt"/>
                <a:cs typeface="Arial" panose="020B0604020202020204" pitchFamily="34" charset="0"/>
              </a:rPr>
              <a:t>teens can </a:t>
            </a:r>
            <a:r>
              <a:rPr lang="en-US" baseline="0" dirty="0">
                <a:latin typeface="+mn-lt"/>
                <a:cs typeface="Arial" panose="020B0604020202020204" pitchFamily="34" charset="0"/>
              </a:rPr>
              <a:t>be asked about their drinking and drug use, including schools, emergency departments, and in the office of their primary care provider. This provides multiple opportunities for screening and early intervention. </a:t>
            </a:r>
            <a:endParaRPr lang="en-US" dirty="0">
              <a:latin typeface="+mn-lt"/>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13</a:t>
            </a:fld>
            <a:endParaRPr lang="en-US"/>
          </a:p>
        </p:txBody>
      </p:sp>
    </p:spTree>
    <p:extLst>
      <p:ext uri="{BB962C8B-B14F-4D97-AF65-F5344CB8AC3E}">
        <p14:creationId xmlns:p14="http://schemas.microsoft.com/office/powerpoint/2010/main" val="1569920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effectively evaluate an adolescent for substance use, you</a:t>
            </a:r>
            <a:r>
              <a:rPr lang="en-US" baseline="0" dirty="0" smtClean="0"/>
              <a:t> must obtain a complete history. </a:t>
            </a:r>
            <a:r>
              <a:rPr lang="en-US" baseline="0" dirty="0" smtClean="0"/>
              <a:t>The </a:t>
            </a:r>
            <a:r>
              <a:rPr lang="en-US" baseline="0" dirty="0" smtClean="0"/>
              <a:t>history should include the chief complaint or concern of both the parent and the teen, the teen’s past medical and surgical history, all medications the teen is taking, and any allergies.</a:t>
            </a:r>
          </a:p>
          <a:p>
            <a:endParaRPr lang="en-US" baseline="0" dirty="0" smtClean="0"/>
          </a:p>
          <a:p>
            <a:pPr marL="0" marR="0" lvl="0" indent="0" algn="l" defTabSz="914400" rtl="0" eaLnBrk="1" fontAlgn="auto" latinLnBrk="0" hangingPunct="1">
              <a:buClrTx/>
              <a:buSzTx/>
              <a:buFontTx/>
              <a:buNone/>
              <a:tabLst/>
              <a:defRPr/>
            </a:pPr>
            <a:r>
              <a:rPr lang="en-US" baseline="0" dirty="0" smtClean="0">
                <a:latin typeface="+mn-lt"/>
                <a:cs typeface="Arial" panose="020B0604020202020204" pitchFamily="34" charset="0"/>
              </a:rPr>
              <a:t>_______________________________________</a:t>
            </a:r>
          </a:p>
          <a:p>
            <a:pPr marL="0" marR="0" lvl="0" indent="0" algn="l" defTabSz="914400" rtl="0" eaLnBrk="1" fontAlgn="auto" latinLnBrk="0" hangingPunct="1">
              <a:buClrTx/>
              <a:buSzTx/>
              <a:buFontTx/>
              <a:buNone/>
              <a:tabLst/>
              <a:defRPr/>
            </a:pPr>
            <a:endParaRPr lang="en-US" baseline="0" dirty="0" smtClean="0">
              <a:latin typeface="+mn-lt"/>
              <a:cs typeface="Arial" panose="020B0604020202020204" pitchFamily="34" charset="0"/>
            </a:endParaRPr>
          </a:p>
          <a:p>
            <a:pPr marL="0" marR="0" lvl="0" indent="0" algn="l" defTabSz="914400" rtl="0" eaLnBrk="1" fontAlgn="auto" latinLnBrk="0" hangingPunct="1">
              <a:buClrTx/>
              <a:buSzTx/>
              <a:buFontTx/>
              <a:buNone/>
              <a:tabLst/>
              <a:defRPr/>
            </a:pPr>
            <a:r>
              <a:rPr lang="en-US" baseline="0" dirty="0" smtClean="0">
                <a:latin typeface="+mn-lt"/>
                <a:cs typeface="Arial" panose="020B0604020202020204" pitchFamily="34" charset="0"/>
              </a:rPr>
              <a:t>Reference: Adolescent Interview. Course Presentation by Susan Van Cleve and Brenda Cassidy. September 2017</a:t>
            </a:r>
          </a:p>
        </p:txBody>
      </p:sp>
      <p:sp>
        <p:nvSpPr>
          <p:cNvPr id="4" name="Header Placeholder 3"/>
          <p:cNvSpPr>
            <a:spLocks noGrp="1"/>
          </p:cNvSpPr>
          <p:nvPr>
            <p:ph type="hdr" sz="quarter" idx="10"/>
          </p:nvPr>
        </p:nvSpPr>
        <p:spPr/>
        <p:txBody>
          <a:bodyPr/>
          <a:lstStyle/>
          <a:p>
            <a:r>
              <a:rPr lang="en-US" dirty="0"/>
              <a:t>Screening, Brief Intervention, and Referral to Treatment (SBIRT): Identifying Youth at Risk</a:t>
            </a:r>
          </a:p>
        </p:txBody>
      </p:sp>
      <p:sp>
        <p:nvSpPr>
          <p:cNvPr id="5" name="Slide Number Placeholder 4"/>
          <p:cNvSpPr>
            <a:spLocks noGrp="1"/>
          </p:cNvSpPr>
          <p:nvPr>
            <p:ph type="sldNum" sz="quarter" idx="11"/>
          </p:nvPr>
        </p:nvSpPr>
        <p:spPr/>
        <p:txBody>
          <a:bodyPr/>
          <a:lstStyle/>
          <a:p>
            <a:fld id="{B5212E20-193A-47A8-9887-933A1E81EC68}" type="slidenum">
              <a:rPr lang="en-US" smtClean="0"/>
              <a:t>14</a:t>
            </a:fld>
            <a:endParaRPr lang="en-US"/>
          </a:p>
        </p:txBody>
      </p:sp>
    </p:spTree>
    <p:extLst>
      <p:ext uri="{BB962C8B-B14F-4D97-AF65-F5344CB8AC3E}">
        <p14:creationId xmlns:p14="http://schemas.microsoft.com/office/powerpoint/2010/main" val="1034434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The prescreening</a:t>
            </a:r>
            <a:r>
              <a:rPr lang="en-US" baseline="0" dirty="0">
                <a:latin typeface="+mn-lt"/>
                <a:cs typeface="Arial" panose="020B0604020202020204" pitchFamily="34" charset="0"/>
              </a:rPr>
              <a:t> and full screening of substance use for adolescents doesn’t take much time at all – generally, no more than 5 minutes. If brief intervention or referral to treatment is necessary, you will need to rely on additional skills that you’ll learn through the SBIRT-TIPS program.</a:t>
            </a:r>
            <a:endParaRPr lang="en-US" dirty="0">
              <a:latin typeface="+mn-lt"/>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15</a:t>
            </a:fld>
            <a:endParaRPr lang="en-US"/>
          </a:p>
        </p:txBody>
      </p:sp>
    </p:spTree>
    <p:extLst>
      <p:ext uri="{BB962C8B-B14F-4D97-AF65-F5344CB8AC3E}">
        <p14:creationId xmlns:p14="http://schemas.microsoft.com/office/powerpoint/2010/main" val="1021387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Another aspect to think about is </a:t>
            </a:r>
            <a:r>
              <a:rPr lang="en-US" u="sng" dirty="0">
                <a:latin typeface="+mn-lt"/>
                <a:cs typeface="Arial" panose="020B0604020202020204" pitchFamily="34" charset="0"/>
              </a:rPr>
              <a:t>why</a:t>
            </a:r>
            <a:r>
              <a:rPr lang="en-US" dirty="0">
                <a:latin typeface="+mn-lt"/>
                <a:cs typeface="Arial" panose="020B0604020202020204" pitchFamily="34" charset="0"/>
              </a:rPr>
              <a:t> youths are at risk for substance use. Since each individual</a:t>
            </a:r>
            <a:r>
              <a:rPr lang="en-US" baseline="0" dirty="0">
                <a:latin typeface="+mn-lt"/>
                <a:cs typeface="Arial" panose="020B0604020202020204" pitchFamily="34" charset="0"/>
              </a:rPr>
              <a:t> is unique and has different experiences, the reasons that they use substances can be quite varied. </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16</a:t>
            </a:fld>
            <a:endParaRPr lang="en-US"/>
          </a:p>
        </p:txBody>
      </p:sp>
    </p:spTree>
    <p:extLst>
      <p:ext uri="{BB962C8B-B14F-4D97-AF65-F5344CB8AC3E}">
        <p14:creationId xmlns:p14="http://schemas.microsoft.com/office/powerpoint/2010/main" val="1737063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factors that need to be considered include whether or not the teen is depressed,</a:t>
            </a:r>
            <a:r>
              <a:rPr lang="en-US" baseline="0" dirty="0" smtClean="0"/>
              <a:t> if there’s been any trauma in their life, and what the teen’s relationship is with their family. In addition, is the teen a victim of bullying? Have they attempted suicide or are they actively suicidal? It’s critical to think about all of these issues.</a:t>
            </a:r>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17</a:t>
            </a:fld>
            <a:endParaRPr lang="en-US"/>
          </a:p>
        </p:txBody>
      </p:sp>
    </p:spTree>
    <p:extLst>
      <p:ext uri="{BB962C8B-B14F-4D97-AF65-F5344CB8AC3E}">
        <p14:creationId xmlns:p14="http://schemas.microsoft.com/office/powerpoint/2010/main" val="1792635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When talking with adolescents, confidentiality can be a sensitive area. Make sure you’re aware of the regulations that</a:t>
            </a:r>
            <a:r>
              <a:rPr lang="en-US" baseline="0" dirty="0">
                <a:latin typeface="+mn-lt"/>
                <a:cs typeface="Arial" panose="020B0604020202020204" pitchFamily="34" charset="0"/>
              </a:rPr>
              <a:t> apply to your practice </a:t>
            </a:r>
            <a:r>
              <a:rPr lang="en-US" baseline="0" dirty="0" smtClean="0">
                <a:latin typeface="+mn-lt"/>
                <a:cs typeface="Arial" panose="020B0604020202020204" pitchFamily="34" charset="0"/>
              </a:rPr>
              <a:t>location; confidentiality laws vary from state to state. Also, understand </a:t>
            </a:r>
            <a:r>
              <a:rPr lang="en-US" baseline="0" dirty="0">
                <a:latin typeface="+mn-lt"/>
                <a:cs typeface="Arial" panose="020B0604020202020204" pitchFamily="34" charset="0"/>
              </a:rPr>
              <a:t>that you may need to break confidentiality if the situation calls for it.</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18</a:t>
            </a:fld>
            <a:endParaRPr lang="en-US"/>
          </a:p>
        </p:txBody>
      </p:sp>
    </p:spTree>
    <p:extLst>
      <p:ext uri="{BB962C8B-B14F-4D97-AF65-F5344CB8AC3E}">
        <p14:creationId xmlns:p14="http://schemas.microsoft.com/office/powerpoint/2010/main" val="379786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48">
              <a:defRPr/>
            </a:pPr>
            <a:r>
              <a:rPr lang="en-US" baseline="0" dirty="0">
                <a:solidFill>
                  <a:schemeClr val="tx1"/>
                </a:solidFill>
                <a:latin typeface="+mn-lt"/>
                <a:cs typeface="Arial" panose="020B0604020202020204" pitchFamily="34" charset="0"/>
              </a:rPr>
              <a:t>One of the most useful tools to screen adolescents for substance use is the CRAFFT. “CRAFFT” is the mnemonic acronym of first letters of key words in the six screening questions, specifically “car,” “relax,” “alone,” “forget,” “family,” and “trouble.”</a:t>
            </a:r>
          </a:p>
          <a:p>
            <a:pPr defTabSz="966548">
              <a:defRPr/>
            </a:pPr>
            <a:endParaRPr lang="en-US" baseline="0" dirty="0">
              <a:solidFill>
                <a:schemeClr val="tx1"/>
              </a:solidFill>
              <a:latin typeface="+mn-lt"/>
              <a:cs typeface="Arial" panose="020B0604020202020204" pitchFamily="34" charset="0"/>
            </a:endParaRPr>
          </a:p>
          <a:p>
            <a:pPr defTabSz="966548">
              <a:defRPr/>
            </a:pPr>
            <a:r>
              <a:rPr lang="en-US" baseline="0" dirty="0">
                <a:solidFill>
                  <a:schemeClr val="tx1"/>
                </a:solidFill>
                <a:latin typeface="+mn-lt"/>
                <a:cs typeface="Arial" panose="020B0604020202020204" pitchFamily="34" charset="0"/>
              </a:rPr>
              <a:t>Prior to those six questions, you will ask the youth three prescreening questions. When asking about “anything else” in question 3, this includes </a:t>
            </a:r>
            <a:r>
              <a:rPr lang="en-US" dirty="0">
                <a:latin typeface="+mn-lt"/>
                <a:cs typeface="Arial" panose="020B0604020202020204" pitchFamily="34" charset="0"/>
              </a:rPr>
              <a:t>illegal drugs, over-the-counter and prescription drugs, and things that they “sniff” or “huff.”</a:t>
            </a:r>
          </a:p>
          <a:p>
            <a:pPr defTabSz="966548">
              <a:defRPr/>
            </a:pPr>
            <a:endParaRPr lang="en-US" dirty="0">
              <a:latin typeface="+mn-lt"/>
              <a:cs typeface="Arial" panose="020B0604020202020204" pitchFamily="34" charset="0"/>
            </a:endParaRPr>
          </a:p>
          <a:p>
            <a:pPr defTabSz="966548">
              <a:defRPr/>
            </a:pPr>
            <a:r>
              <a:rPr lang="en-US" dirty="0">
                <a:latin typeface="+mn-lt"/>
                <a:cs typeface="Arial" panose="020B0604020202020204" pitchFamily="34" charset="0"/>
              </a:rPr>
              <a:t>If the youth answers “no” to all three questions, ask only the “Car” question. This is question 1 in Part B of the CRAFFT.</a:t>
            </a: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19</a:t>
            </a:fld>
            <a:endParaRPr lang="en-US"/>
          </a:p>
        </p:txBody>
      </p:sp>
    </p:spTree>
    <p:extLst>
      <p:ext uri="{BB962C8B-B14F-4D97-AF65-F5344CB8AC3E}">
        <p14:creationId xmlns:p14="http://schemas.microsoft.com/office/powerpoint/2010/main" val="238165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It’s important to identify youth at risk because</a:t>
            </a:r>
            <a:r>
              <a:rPr lang="en-US" baseline="0" dirty="0">
                <a:latin typeface="+mn-lt"/>
                <a:cs typeface="Arial" panose="020B0604020202020204" pitchFamily="34" charset="0"/>
              </a:rPr>
              <a:t> substance use can start early. </a:t>
            </a:r>
            <a:r>
              <a:rPr lang="en-US" baseline="0" dirty="0" smtClean="0">
                <a:latin typeface="+mn-lt"/>
                <a:cs typeface="Arial" panose="020B0604020202020204" pitchFamily="34" charset="0"/>
              </a:rPr>
              <a:t>In 2003, the average age of one’s first use of alcohol was about 14 years. If a teen drinks alcohol before the age of 15, they are 4 times more likely to report alcohol dependence later on. In </a:t>
            </a:r>
            <a:r>
              <a:rPr lang="en-US" baseline="0" dirty="0">
                <a:latin typeface="+mn-lt"/>
                <a:cs typeface="Arial" panose="020B0604020202020204" pitchFamily="34" charset="0"/>
              </a:rPr>
              <a:t>addition, studies have shown that substance use increases as adolescents get older</a:t>
            </a:r>
            <a:r>
              <a:rPr lang="en-US" baseline="0" dirty="0" smtClean="0">
                <a:latin typeface="+mn-lt"/>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cs typeface="Arial" panose="020B0604020202020204" pitchFamily="34" charset="0"/>
              </a:rPr>
              <a:t>_______________________________________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cs typeface="Arial" panose="020B0604020202020204" pitchFamily="34" charset="0"/>
              </a:rPr>
              <a:t>Reference: </a:t>
            </a:r>
            <a:r>
              <a:rPr lang="en-US" dirty="0" smtClean="0">
                <a:latin typeface="+mn-lt"/>
                <a:cs typeface="Arial" panose="020B0604020202020204" pitchFamily="34" charset="0"/>
              </a:rPr>
              <a:t>NIAAA Surveillance Report No. 74: Trends in Underage Drinking in the United States, 1991–2003. https://pubs.niaaa.nih.gov/publications/surveillance74/Underage03.htm </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a:t>
            </a:fld>
            <a:endParaRPr lang="en-US"/>
          </a:p>
        </p:txBody>
      </p:sp>
    </p:spTree>
    <p:extLst>
      <p:ext uri="{BB962C8B-B14F-4D97-AF65-F5344CB8AC3E}">
        <p14:creationId xmlns:p14="http://schemas.microsoft.com/office/powerpoint/2010/main" val="2010723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Part B of the CRAFFT has </a:t>
            </a:r>
            <a:r>
              <a:rPr lang="en-US" baseline="0" dirty="0">
                <a:latin typeface="+mn-lt"/>
                <a:cs typeface="Arial" panose="020B0604020202020204" pitchFamily="34" charset="0"/>
              </a:rPr>
              <a:t>the screening questions. Here are the first three.</a:t>
            </a:r>
            <a:endParaRPr lang="en-US" dirty="0">
              <a:latin typeface="+mn-lt"/>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20</a:t>
            </a:fld>
            <a:endParaRPr lang="en-US"/>
          </a:p>
        </p:txBody>
      </p:sp>
    </p:spTree>
    <p:extLst>
      <p:ext uri="{BB962C8B-B14F-4D97-AF65-F5344CB8AC3E}">
        <p14:creationId xmlns:p14="http://schemas.microsoft.com/office/powerpoint/2010/main" val="2025043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mn-lt"/>
                <a:cs typeface="Arial" panose="020B0604020202020204" pitchFamily="34" charset="0"/>
              </a:rPr>
              <a:t>These are</a:t>
            </a:r>
            <a:r>
              <a:rPr lang="en-US" baseline="0" dirty="0">
                <a:solidFill>
                  <a:schemeClr val="tx1"/>
                </a:solidFill>
                <a:latin typeface="+mn-lt"/>
                <a:cs typeface="Arial" panose="020B0604020202020204" pitchFamily="34" charset="0"/>
              </a:rPr>
              <a:t> the last three questions of the CRAFFT. E</a:t>
            </a:r>
            <a:r>
              <a:rPr lang="en-US" i="0" dirty="0">
                <a:solidFill>
                  <a:schemeClr val="tx1"/>
                </a:solidFill>
                <a:latin typeface="+mn-lt"/>
                <a:cs typeface="Arial" panose="020B0604020202020204" pitchFamily="34" charset="0"/>
              </a:rPr>
              <a:t>ach “</a:t>
            </a:r>
            <a:r>
              <a:rPr lang="en-US" dirty="0">
                <a:latin typeface="+mn-lt"/>
                <a:cs typeface="Arial" panose="020B0604020202020204" pitchFamily="34" charset="0"/>
              </a:rPr>
              <a:t>yes” response in Part B scores 1 point. A total score of 2 or higher is a positive screen, which indicates a need for brief intervention.</a:t>
            </a: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21</a:t>
            </a:fld>
            <a:endParaRPr lang="en-US"/>
          </a:p>
        </p:txBody>
      </p:sp>
    </p:spTree>
    <p:extLst>
      <p:ext uri="{BB962C8B-B14F-4D97-AF65-F5344CB8AC3E}">
        <p14:creationId xmlns:p14="http://schemas.microsoft.com/office/powerpoint/2010/main" val="1567210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anose="020B0604020202020204" pitchFamily="34" charset="0"/>
              </a:rPr>
              <a:t>This</a:t>
            </a:r>
            <a:r>
              <a:rPr lang="en-US" baseline="0" dirty="0">
                <a:latin typeface="+mn-lt"/>
                <a:cs typeface="Arial" panose="020B0604020202020204" pitchFamily="34" charset="0"/>
              </a:rPr>
              <a:t> is an example of a screening tool similar to the CRAFFT that Kaiser Permanente includes in their electronic health record.</a:t>
            </a:r>
          </a:p>
          <a:p>
            <a:endParaRPr lang="en-US" dirty="0">
              <a:latin typeface="+mn-lt"/>
              <a:cs typeface="Arial" panose="020B0604020202020204" pitchFamily="34" charset="0"/>
            </a:endParaRPr>
          </a:p>
          <a:p>
            <a:pPr lvl="0"/>
            <a:r>
              <a:rPr lang="en-US" dirty="0">
                <a:solidFill>
                  <a:prstClr val="black"/>
                </a:solidFill>
                <a:latin typeface="+mn-lt"/>
                <a:cs typeface="Arial" panose="020B0604020202020204" pitchFamily="34" charset="0"/>
              </a:rPr>
              <a:t>Remember: there are different ways to screen youth for substance use. The point is to routinely ask.</a:t>
            </a: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22</a:t>
            </a:fld>
            <a:endParaRPr lang="en-US"/>
          </a:p>
        </p:txBody>
      </p:sp>
    </p:spTree>
    <p:extLst>
      <p:ext uri="{BB962C8B-B14F-4D97-AF65-F5344CB8AC3E}">
        <p14:creationId xmlns:p14="http://schemas.microsoft.com/office/powerpoint/2010/main" val="3150542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If the results of the screening indicate that a brief intervention is needed, you’ll find that</a:t>
            </a:r>
            <a:r>
              <a:rPr lang="en-US" baseline="0" dirty="0">
                <a:latin typeface="+mn-lt"/>
                <a:cs typeface="Arial" panose="020B0604020202020204" pitchFamily="34" charset="0"/>
              </a:rPr>
              <a:t> the principles used for adolescents are the same as those used for adults. Since </a:t>
            </a:r>
            <a:r>
              <a:rPr lang="en-US" baseline="0" dirty="0" smtClean="0">
                <a:latin typeface="+mn-lt"/>
                <a:cs typeface="Arial" panose="020B0604020202020204" pitchFamily="34" charset="0"/>
              </a:rPr>
              <a:t>adolescents may </a:t>
            </a:r>
            <a:r>
              <a:rPr lang="en-US" baseline="0" dirty="0">
                <a:latin typeface="+mn-lt"/>
                <a:cs typeface="Arial" panose="020B0604020202020204" pitchFamily="34" charset="0"/>
              </a:rPr>
              <a:t>complete a screening in a variety of settings, the amount of time available to conduct a brief intervention will be different.</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23</a:t>
            </a:fld>
            <a:endParaRPr lang="en-US"/>
          </a:p>
        </p:txBody>
      </p:sp>
    </p:spTree>
    <p:extLst>
      <p:ext uri="{BB962C8B-B14F-4D97-AF65-F5344CB8AC3E}">
        <p14:creationId xmlns:p14="http://schemas.microsoft.com/office/powerpoint/2010/main" val="1382432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There are many things to consider when providing</a:t>
            </a:r>
            <a:r>
              <a:rPr lang="en-US" baseline="0" dirty="0">
                <a:latin typeface="+mn-lt"/>
                <a:cs typeface="Arial" panose="020B0604020202020204" pitchFamily="34" charset="0"/>
              </a:rPr>
              <a:t> brief intervention to adolescents. In the short span of six years, they experience a multitude of changes and needs.</a:t>
            </a:r>
            <a:endParaRPr lang="en-US" dirty="0">
              <a:latin typeface="+mn-lt"/>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24</a:t>
            </a:fld>
            <a:endParaRPr lang="en-US"/>
          </a:p>
        </p:txBody>
      </p:sp>
    </p:spTree>
    <p:extLst>
      <p:ext uri="{BB962C8B-B14F-4D97-AF65-F5344CB8AC3E}">
        <p14:creationId xmlns:p14="http://schemas.microsoft.com/office/powerpoint/2010/main" val="42420881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In</a:t>
            </a:r>
            <a:r>
              <a:rPr lang="en-US" baseline="0" dirty="0">
                <a:latin typeface="+mn-lt"/>
                <a:cs typeface="Arial" panose="020B0604020202020204" pitchFamily="34" charset="0"/>
              </a:rPr>
              <a:t> brief interventions for youths, there is greater emphasis on giving advice. Another useful measure is discussing the risks and providing a clear connection between those risks and their impact on the youth and those around them.</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25</a:t>
            </a:fld>
            <a:endParaRPr lang="en-US"/>
          </a:p>
        </p:txBody>
      </p:sp>
    </p:spTree>
    <p:extLst>
      <p:ext uri="{BB962C8B-B14F-4D97-AF65-F5344CB8AC3E}">
        <p14:creationId xmlns:p14="http://schemas.microsoft.com/office/powerpoint/2010/main" val="3034133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If the youth is at a lower risk for substance use disorder, you can provide brief advice, focus on the good things that they’re doing, and look at the possible influence that friends who drink</a:t>
            </a:r>
            <a:r>
              <a:rPr lang="en-US" baseline="0" dirty="0">
                <a:latin typeface="+mn-lt"/>
                <a:cs typeface="Arial" panose="020B0604020202020204" pitchFamily="34" charset="0"/>
              </a:rPr>
              <a:t> or binge drink can have on them.</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26</a:t>
            </a:fld>
            <a:endParaRPr lang="en-US"/>
          </a:p>
        </p:txBody>
      </p:sp>
    </p:spTree>
    <p:extLst>
      <p:ext uri="{BB962C8B-B14F-4D97-AF65-F5344CB8AC3E}">
        <p14:creationId xmlns:p14="http://schemas.microsoft.com/office/powerpoint/2010/main" val="1693009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If they’re at a moderate risk, you can start with the </a:t>
            </a:r>
            <a:r>
              <a:rPr lang="en-US" baseline="0" dirty="0">
                <a:latin typeface="+mn-lt"/>
                <a:cs typeface="Arial" panose="020B0604020202020204" pitchFamily="34" charset="0"/>
              </a:rPr>
              <a:t>brief advice for Lower Risk patients and add your concern about the frequency of drinking. If their parents are aware of their substance use, use suggestions given for Highest Risk patients.</a:t>
            </a:r>
            <a:r>
              <a:rPr lang="en-US" dirty="0">
                <a:latin typeface="+mn-lt"/>
                <a:cs typeface="Arial" panose="020B0604020202020204" pitchFamily="34" charset="0"/>
              </a:rPr>
              <a:t> </a:t>
            </a:r>
            <a:r>
              <a:rPr lang="en-US" dirty="0" smtClean="0">
                <a:latin typeface="+mn-lt"/>
                <a:cs typeface="Arial" panose="020B0604020202020204" pitchFamily="34" charset="0"/>
              </a:rPr>
              <a:t>We</a:t>
            </a:r>
            <a:r>
              <a:rPr lang="en-US" dirty="0" smtClean="0">
                <a:solidFill>
                  <a:prstClr val="black"/>
                </a:solidFill>
                <a:latin typeface="+mn-lt"/>
                <a:cs typeface="Arial" panose="020B0604020202020204" pitchFamily="34" charset="0"/>
              </a:rPr>
              <a:t>’ll </a:t>
            </a:r>
            <a:r>
              <a:rPr lang="en-US" dirty="0">
                <a:solidFill>
                  <a:prstClr val="black"/>
                </a:solidFill>
                <a:latin typeface="+mn-lt"/>
                <a:cs typeface="Arial" panose="020B0604020202020204" pitchFamily="34" charset="0"/>
              </a:rPr>
              <a:t>discuss these during the next slide. </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27</a:t>
            </a:fld>
            <a:endParaRPr lang="en-US"/>
          </a:p>
        </p:txBody>
      </p:sp>
    </p:spTree>
    <p:extLst>
      <p:ext uri="{BB962C8B-B14F-4D97-AF65-F5344CB8AC3E}">
        <p14:creationId xmlns:p14="http://schemas.microsoft.com/office/powerpoint/2010/main" val="24165266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48">
              <a:defRPr/>
            </a:pPr>
            <a:r>
              <a:rPr lang="en-US" dirty="0">
                <a:latin typeface="+mn-lt"/>
                <a:cs typeface="Arial" panose="020B0604020202020204" pitchFamily="34" charset="0"/>
              </a:rPr>
              <a:t>If the youth resists talking with you, at least provide some advice.</a:t>
            </a:r>
            <a:r>
              <a:rPr lang="en-US" baseline="0" dirty="0">
                <a:latin typeface="+mn-lt"/>
                <a:cs typeface="Arial" panose="020B0604020202020204" pitchFamily="34" charset="0"/>
              </a:rPr>
              <a:t> </a:t>
            </a:r>
          </a:p>
          <a:p>
            <a:endParaRPr lang="en-US" dirty="0">
              <a:latin typeface="+mn-lt"/>
              <a:cs typeface="Arial" panose="020B0604020202020204" pitchFamily="34" charset="0"/>
            </a:endParaRPr>
          </a:p>
          <a:p>
            <a:r>
              <a:rPr lang="en-US" baseline="0" dirty="0">
                <a:latin typeface="+mn-lt"/>
                <a:cs typeface="Arial" panose="020B0604020202020204" pitchFamily="34" charset="0"/>
              </a:rPr>
              <a:t>If the parents know about the substance use, ask the youth for permission to share recommendations with them. If they don’t know, take into account the patient’s age, the degree of acute risk posed, and other circumstances. Next, consider breaking confidentiality to engage the parents in follow-through.</a:t>
            </a: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28</a:t>
            </a:fld>
            <a:endParaRPr lang="en-US"/>
          </a:p>
        </p:txBody>
      </p:sp>
    </p:spTree>
    <p:extLst>
      <p:ext uri="{BB962C8B-B14F-4D97-AF65-F5344CB8AC3E}">
        <p14:creationId xmlns:p14="http://schemas.microsoft.com/office/powerpoint/2010/main" val="8816026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One</a:t>
            </a:r>
            <a:r>
              <a:rPr lang="en-US" baseline="0" dirty="0">
                <a:latin typeface="+mn-lt"/>
                <a:cs typeface="Arial" panose="020B0604020202020204" pitchFamily="34" charset="0"/>
              </a:rPr>
              <a:t> of the most important things to remember is that the approach with the adolescent needs to be individualized. It has to fit the health care provider, the setting, and the needs of the youth.</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29</a:t>
            </a:fld>
            <a:endParaRPr lang="en-US"/>
          </a:p>
        </p:txBody>
      </p:sp>
    </p:spTree>
    <p:extLst>
      <p:ext uri="{BB962C8B-B14F-4D97-AF65-F5344CB8AC3E}">
        <p14:creationId xmlns:p14="http://schemas.microsoft.com/office/powerpoint/2010/main" val="733102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One of the issues common to youth</a:t>
            </a:r>
            <a:r>
              <a:rPr lang="en-US" baseline="0" dirty="0">
                <a:latin typeface="+mn-lt"/>
                <a:cs typeface="Arial" panose="020B0604020202020204" pitchFamily="34" charset="0"/>
              </a:rPr>
              <a:t> is binge drinking, which is quite dangerous. As with substance use in general, binge drinking increases with age.</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a:t>
            </a:fld>
            <a:endParaRPr lang="en-US"/>
          </a:p>
        </p:txBody>
      </p:sp>
    </p:spTree>
    <p:extLst>
      <p:ext uri="{BB962C8B-B14F-4D97-AF65-F5344CB8AC3E}">
        <p14:creationId xmlns:p14="http://schemas.microsoft.com/office/powerpoint/2010/main" val="2846033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If you find that</a:t>
            </a:r>
            <a:r>
              <a:rPr lang="en-US" baseline="0" dirty="0">
                <a:latin typeface="+mn-lt"/>
                <a:cs typeface="Arial" panose="020B0604020202020204" pitchFamily="34" charset="0"/>
              </a:rPr>
              <a:t> the youth requires treatment for their substance use, there are many things to consider. We’ll take a look at a few of these in the following slides.</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30</a:t>
            </a:fld>
            <a:endParaRPr lang="en-US"/>
          </a:p>
        </p:txBody>
      </p:sp>
    </p:spTree>
    <p:extLst>
      <p:ext uri="{BB962C8B-B14F-4D97-AF65-F5344CB8AC3E}">
        <p14:creationId xmlns:p14="http://schemas.microsoft.com/office/powerpoint/2010/main" val="1602279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You should consider these six areas when determining the type of treatment you select for your</a:t>
            </a:r>
            <a:r>
              <a:rPr lang="en-US" baseline="0" dirty="0">
                <a:latin typeface="+mn-lt"/>
                <a:cs typeface="Arial" panose="020B0604020202020204" pitchFamily="34" charset="0"/>
              </a:rPr>
              <a:t> patient.</a:t>
            </a:r>
            <a:endParaRPr lang="en-US" dirty="0">
              <a:latin typeface="+mn-lt"/>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31</a:t>
            </a:fld>
            <a:endParaRPr lang="en-US"/>
          </a:p>
        </p:txBody>
      </p:sp>
    </p:spTree>
    <p:extLst>
      <p:ext uri="{BB962C8B-B14F-4D97-AF65-F5344CB8AC3E}">
        <p14:creationId xmlns:p14="http://schemas.microsoft.com/office/powerpoint/2010/main" val="35513476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The</a:t>
            </a:r>
            <a:r>
              <a:rPr lang="en-US" baseline="0" dirty="0">
                <a:latin typeface="+mn-lt"/>
                <a:cs typeface="Arial" panose="020B0604020202020204" pitchFamily="34" charset="0"/>
              </a:rPr>
              <a:t> treatment options for adolescents run parallel to those offered for adults. Be aware of what’s available near your location.</a:t>
            </a:r>
            <a:endParaRPr lang="en-US" dirty="0">
              <a:latin typeface="+mn-lt"/>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32</a:t>
            </a:fld>
            <a:endParaRPr lang="en-US"/>
          </a:p>
        </p:txBody>
      </p:sp>
    </p:spTree>
    <p:extLst>
      <p:ext uri="{BB962C8B-B14F-4D97-AF65-F5344CB8AC3E}">
        <p14:creationId xmlns:p14="http://schemas.microsoft.com/office/powerpoint/2010/main" val="30255678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latin typeface="+mn-lt"/>
                <a:cs typeface="Arial" panose="020B0604020202020204" pitchFamily="34" charset="0"/>
              </a:rPr>
              <a:t>SAMHSA’s National Treatment</a:t>
            </a:r>
            <a:r>
              <a:rPr lang="en-US" baseline="0" dirty="0" smtClean="0">
                <a:latin typeface="+mn-lt"/>
                <a:cs typeface="Arial" panose="020B0604020202020204" pitchFamily="34" charset="0"/>
              </a:rPr>
              <a:t> Facility Locator can </a:t>
            </a:r>
            <a:r>
              <a:rPr lang="en-US" dirty="0" smtClean="0">
                <a:latin typeface="+mn-lt"/>
                <a:cs typeface="Arial" panose="020B0604020202020204" pitchFamily="34" charset="0"/>
              </a:rPr>
              <a:t>help you find a treatment facility.</a:t>
            </a:r>
            <a:r>
              <a:rPr lang="en-US" baseline="0" dirty="0" smtClean="0">
                <a:latin typeface="+mn-lt"/>
                <a:cs typeface="Arial" panose="020B0604020202020204" pitchFamily="34" charset="0"/>
              </a:rPr>
              <a:t> It’s very simple to use. Just enter an address or ZIP code, and a list of nearby facilities will appear.</a:t>
            </a:r>
          </a:p>
          <a:p>
            <a:endParaRPr lang="en-US" baseline="0" dirty="0" smtClean="0">
              <a:latin typeface="+mn-lt"/>
              <a:cs typeface="Arial" panose="020B0604020202020204" pitchFamily="34" charset="0"/>
            </a:endParaRPr>
          </a:p>
          <a:p>
            <a:r>
              <a:rPr lang="en-US" baseline="0" dirty="0" smtClean="0">
                <a:latin typeface="+mn-lt"/>
                <a:cs typeface="Arial" panose="020B0604020202020204" pitchFamily="34" charset="0"/>
              </a:rPr>
              <a:t>Finally, links to detailed information about adolescent substance use are provided in a document located on the University of Iowa SBIRT website clearinghouse.</a:t>
            </a:r>
          </a:p>
          <a:p>
            <a:endParaRPr lang="en-US" baseline="0" dirty="0" smtClean="0">
              <a:latin typeface="+mn-lt"/>
              <a:cs typeface="Arial" panose="020B0604020202020204" pitchFamily="34" charset="0"/>
            </a:endParaRPr>
          </a:p>
          <a:p>
            <a:r>
              <a:rPr lang="en-US" baseline="0" dirty="0" smtClean="0">
                <a:latin typeface="+mn-lt"/>
                <a:cs typeface="Arial" panose="020B0604020202020204" pitchFamily="34" charset="0"/>
              </a:rPr>
              <a:t>Thank you for your attention.</a:t>
            </a:r>
            <a:endParaRPr lang="en-US" dirty="0" smtClean="0">
              <a:latin typeface="+mn-lt"/>
              <a:cs typeface="Arial" panose="020B0604020202020204" pitchFamily="34" charset="0"/>
            </a:endParaRPr>
          </a:p>
          <a:p>
            <a:endParaRPr lang="en-US" dirty="0" smtClean="0">
              <a:latin typeface="+mn-lt"/>
            </a:endParaRPr>
          </a:p>
        </p:txBody>
      </p:sp>
      <p:sp>
        <p:nvSpPr>
          <p:cNvPr id="4" name="Slide Number Placeholder 3"/>
          <p:cNvSpPr>
            <a:spLocks noGrp="1"/>
          </p:cNvSpPr>
          <p:nvPr>
            <p:ph type="sldNum" sz="quarter" idx="10"/>
          </p:nvPr>
        </p:nvSpPr>
        <p:spPr/>
        <p:txBody>
          <a:bodyPr/>
          <a:lstStyle/>
          <a:p>
            <a:fld id="{6A51DC0D-1A75-43F1-A2EA-6E0874F89502}" type="slidenum">
              <a:rPr lang="en-US" smtClean="0"/>
              <a:t>33</a:t>
            </a:fld>
            <a:endParaRPr lang="en-US"/>
          </a:p>
        </p:txBody>
      </p:sp>
      <p:sp>
        <p:nvSpPr>
          <p:cNvPr id="5" name="Header Placeholder 4"/>
          <p:cNvSpPr>
            <a:spLocks noGrp="1"/>
          </p:cNvSpPr>
          <p:nvPr>
            <p:ph type="hdr" sz="quarter" idx="11"/>
          </p:nvPr>
        </p:nvSpPr>
        <p:spPr/>
        <p:txBody>
          <a:bodyPr/>
          <a:lstStyle/>
          <a:p>
            <a:r>
              <a:rPr lang="en-US" smtClean="0"/>
              <a:t>Screening, Brief Intervention, and Referral to Treatment (SBIRT): Identifying Youth at Risk</a:t>
            </a:r>
            <a:endParaRPr lang="en-US" dirty="0"/>
          </a:p>
        </p:txBody>
      </p:sp>
    </p:spTree>
    <p:extLst>
      <p:ext uri="{BB962C8B-B14F-4D97-AF65-F5344CB8AC3E}">
        <p14:creationId xmlns:p14="http://schemas.microsoft.com/office/powerpoint/2010/main" val="2082523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34</a:t>
            </a:fld>
            <a:endParaRPr lang="en-US"/>
          </a:p>
        </p:txBody>
      </p:sp>
    </p:spTree>
    <p:extLst>
      <p:ext uri="{BB962C8B-B14F-4D97-AF65-F5344CB8AC3E}">
        <p14:creationId xmlns:p14="http://schemas.microsoft.com/office/powerpoint/2010/main" val="4026016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There are numerous</a:t>
            </a:r>
            <a:r>
              <a:rPr lang="en-US" baseline="0" dirty="0">
                <a:latin typeface="+mn-lt"/>
                <a:cs typeface="Arial" panose="020B0604020202020204" pitchFamily="34" charset="0"/>
              </a:rPr>
              <a:t> short-term effects that can occur when adolescents drink, and a few are presented here. While they are noted as “short term,” they can have long-lasting impacts on the </a:t>
            </a:r>
            <a:r>
              <a:rPr lang="en-US" baseline="0" dirty="0" smtClean="0">
                <a:latin typeface="+mn-lt"/>
                <a:cs typeface="Arial" panose="020B0604020202020204" pitchFamily="34" charset="0"/>
              </a:rPr>
              <a:t>individual and </a:t>
            </a:r>
            <a:r>
              <a:rPr lang="en-US" baseline="0" dirty="0">
                <a:latin typeface="+mn-lt"/>
                <a:cs typeface="Arial" panose="020B0604020202020204" pitchFamily="34" charset="0"/>
              </a:rPr>
              <a:t>those around them.</a:t>
            </a:r>
            <a:endParaRPr lang="en-US" dirty="0">
              <a:latin typeface="+mn-lt"/>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4</a:t>
            </a:fld>
            <a:endParaRPr lang="en-US"/>
          </a:p>
        </p:txBody>
      </p:sp>
    </p:spTree>
    <p:extLst>
      <p:ext uri="{BB962C8B-B14F-4D97-AF65-F5344CB8AC3E}">
        <p14:creationId xmlns:p14="http://schemas.microsoft.com/office/powerpoint/2010/main" val="1024094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There</a:t>
            </a:r>
            <a:r>
              <a:rPr lang="en-US" baseline="0" dirty="0">
                <a:latin typeface="+mn-lt"/>
                <a:cs typeface="Arial" panose="020B0604020202020204" pitchFamily="34" charset="0"/>
              </a:rPr>
              <a:t> are also long-term effects, those we can’t see until later on in an individual’s life. Early substance use can have multiple negative impacts as a person ages.</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5</a:t>
            </a:fld>
            <a:endParaRPr lang="en-US"/>
          </a:p>
        </p:txBody>
      </p:sp>
    </p:spTree>
    <p:extLst>
      <p:ext uri="{BB962C8B-B14F-4D97-AF65-F5344CB8AC3E}">
        <p14:creationId xmlns:p14="http://schemas.microsoft.com/office/powerpoint/2010/main" val="1642321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dirty="0" smtClean="0">
                <a:latin typeface="+mn-lt"/>
              </a:rPr>
              <a:t>When working with adolescents, two important</a:t>
            </a:r>
            <a:r>
              <a:rPr lang="en-US" baseline="0" dirty="0" smtClean="0">
                <a:latin typeface="+mn-lt"/>
              </a:rPr>
              <a:t> </a:t>
            </a:r>
            <a:r>
              <a:rPr lang="en-US" dirty="0" smtClean="0">
                <a:latin typeface="+mn-lt"/>
              </a:rPr>
              <a:t>trends that the clinician should consider are</a:t>
            </a:r>
            <a:r>
              <a:rPr lang="en-US" baseline="0" dirty="0" smtClean="0">
                <a:latin typeface="+mn-lt"/>
              </a:rPr>
              <a:t> the </a:t>
            </a:r>
            <a:r>
              <a:rPr lang="en-US" dirty="0" smtClean="0">
                <a:latin typeface="+mn-lt"/>
              </a:rPr>
              <a:t>teen suicide rate and the prevalence of major depressive episodes. Both </a:t>
            </a:r>
            <a:r>
              <a:rPr lang="en-US" baseline="0" dirty="0" smtClean="0">
                <a:latin typeface="+mn-lt"/>
              </a:rPr>
              <a:t>have increased in the past several years. </a:t>
            </a:r>
          </a:p>
          <a:p>
            <a:endParaRPr lang="en-US" baseline="0" dirty="0" smtClean="0">
              <a:latin typeface="+mn-lt"/>
            </a:endParaRPr>
          </a:p>
          <a:p>
            <a:r>
              <a:rPr lang="en-US" baseline="0" dirty="0" smtClean="0">
                <a:latin typeface="+mn-lt"/>
              </a:rPr>
              <a:t>An adolescent issue to be aware of is that more teens are opening up – and questioning – their gender and sexuality. Another issue is the increase in misuse of opioids by adolescents</a:t>
            </a:r>
            <a:r>
              <a:rPr lang="en-US" baseline="0" dirty="0" smtClean="0">
                <a:latin typeface="+mn-lt"/>
              </a:rPr>
              <a:t>.</a:t>
            </a:r>
            <a:endParaRPr lang="en-US" dirty="0" smtClean="0">
              <a:latin typeface="+mn-lt"/>
            </a:endParaRPr>
          </a:p>
          <a:p>
            <a:r>
              <a:rPr lang="en-US" dirty="0" smtClean="0">
                <a:latin typeface="+mn-lt"/>
              </a:rPr>
              <a:t>__________________________________________</a:t>
            </a:r>
          </a:p>
          <a:p>
            <a:endParaRPr lang="en-US" dirty="0" smtClean="0">
              <a:latin typeface="+mn-lt"/>
            </a:endParaRPr>
          </a:p>
          <a:p>
            <a:r>
              <a:rPr lang="en-US" sz="1200" dirty="0" smtClean="0">
                <a:latin typeface="+mn-lt"/>
              </a:rPr>
              <a:t>Reference: National Trends in the Prevalence and Treatment of Depression in Adolescents and</a:t>
            </a:r>
            <a:r>
              <a:rPr lang="en-US" sz="1200" baseline="0" dirty="0" smtClean="0">
                <a:latin typeface="+mn-lt"/>
              </a:rPr>
              <a:t> Young Adults. http://pediatrics.aappublications.org/content/early/2016/11/10/peds.2016-1878</a:t>
            </a:r>
          </a:p>
          <a:p>
            <a:endParaRPr lang="en-US" sz="1200" baseline="0" dirty="0" smtClean="0">
              <a:latin typeface="+mn-lt"/>
            </a:endParaRPr>
          </a:p>
          <a:p>
            <a:r>
              <a:rPr lang="en-US" sz="1200" baseline="0" dirty="0" smtClean="0">
                <a:latin typeface="+mn-lt"/>
              </a:rPr>
              <a:t>Reference: Gender and Sexuality in Pediatrics. https://www.healio.com/pediatrics/journals/pedann/2016-5-45-5/%7B959b6ada-2f4a-4e70-9a75-5e52a5775639%7D/gender-and-sexuality-in-pediatrics.pdf</a:t>
            </a:r>
          </a:p>
          <a:p>
            <a:endParaRPr lang="en-US" sz="1200" baseline="0" dirty="0" smtClean="0">
              <a:latin typeface="+mn-lt"/>
            </a:endParaRPr>
          </a:p>
          <a:p>
            <a:r>
              <a:rPr lang="en-US" sz="1200" baseline="0" dirty="0" smtClean="0">
                <a:latin typeface="+mn-lt"/>
              </a:rPr>
              <a:t>Reference: </a:t>
            </a:r>
            <a:r>
              <a:rPr lang="en-US" sz="1200" dirty="0" smtClean="0">
                <a:latin typeface="+mn-lt"/>
              </a:rPr>
              <a:t>Key Substance Use and Mental Health Indicators in the United States: Results from the 2016 National Survey on Drug Use and Health. Retrieved from https://www.samhsa.gov/data/sites/default/files/NSDUH-FFR1-2016/NSDUH-FFR1-2016.pdf</a:t>
            </a:r>
            <a:endParaRPr lang="en-US" sz="1200"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6</a:t>
            </a:fld>
            <a:endParaRPr lang="en-US"/>
          </a:p>
        </p:txBody>
      </p:sp>
    </p:spTree>
    <p:extLst>
      <p:ext uri="{BB962C8B-B14F-4D97-AF65-F5344CB8AC3E}">
        <p14:creationId xmlns:p14="http://schemas.microsoft.com/office/powerpoint/2010/main" val="4098075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solidFill>
                  <a:prstClr val="black"/>
                </a:solidFill>
                <a:latin typeface="+mn-lt"/>
                <a:cs typeface="Arial" panose="020B0604020202020204" pitchFamily="34" charset="0"/>
              </a:rPr>
              <a:t>As noted before, risks of substance use increase with age, so having discussions at earlier ages may help reduce problems later on.</a:t>
            </a:r>
          </a:p>
          <a:p>
            <a:pPr lvl="0"/>
            <a:endParaRPr lang="en-US" dirty="0">
              <a:solidFill>
                <a:prstClr val="black"/>
              </a:solidFill>
              <a:latin typeface="+mn-lt"/>
              <a:cs typeface="Arial" panose="020B0604020202020204" pitchFamily="34" charset="0"/>
            </a:endParaRPr>
          </a:p>
          <a:p>
            <a:pPr lvl="0"/>
            <a:r>
              <a:rPr lang="en-US" dirty="0">
                <a:solidFill>
                  <a:prstClr val="black"/>
                </a:solidFill>
                <a:latin typeface="+mn-lt"/>
                <a:cs typeface="Arial" panose="020B0604020202020204" pitchFamily="34" charset="0"/>
              </a:rPr>
              <a:t>It’s also important to know that while many youth need treatment, only a small fraction actually receive it. </a:t>
            </a: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7</a:t>
            </a:fld>
            <a:endParaRPr lang="en-US"/>
          </a:p>
        </p:txBody>
      </p:sp>
    </p:spTree>
    <p:extLst>
      <p:ext uri="{BB962C8B-B14F-4D97-AF65-F5344CB8AC3E}">
        <p14:creationId xmlns:p14="http://schemas.microsoft.com/office/powerpoint/2010/main" val="1318154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mn-lt"/>
                <a:cs typeface="Arial" panose="020B0604020202020204" pitchFamily="34" charset="0"/>
              </a:rPr>
              <a:t>These are the 2014 study results on the different types of drugs used among adolescents between the ages of 12 and 17. Marijuana is the most commonly</a:t>
            </a:r>
            <a:r>
              <a:rPr lang="en-US" dirty="0">
                <a:latin typeface="+mn-lt"/>
                <a:cs typeface="Arial" panose="020B0604020202020204" pitchFamily="34" charset="0"/>
              </a:rPr>
              <a:t> </a:t>
            </a:r>
            <a:r>
              <a:rPr lang="en-US" baseline="0" dirty="0">
                <a:latin typeface="+mn-lt"/>
                <a:cs typeface="Arial" panose="020B0604020202020204" pitchFamily="34" charset="0"/>
              </a:rPr>
              <a:t>used drug, followed by the nonmedical use of psychotherapeutics.</a:t>
            </a: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8</a:t>
            </a:fld>
            <a:endParaRPr lang="en-US"/>
          </a:p>
        </p:txBody>
      </p:sp>
    </p:spTree>
    <p:extLst>
      <p:ext uri="{BB962C8B-B14F-4D97-AF65-F5344CB8AC3E}">
        <p14:creationId xmlns:p14="http://schemas.microsoft.com/office/powerpoint/2010/main" val="2122850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In addition to alcohol and drugs, other substances that youths are drawn to</a:t>
            </a:r>
            <a:r>
              <a:rPr lang="en-US" baseline="0" dirty="0">
                <a:latin typeface="+mn-lt"/>
                <a:cs typeface="Arial" panose="020B0604020202020204" pitchFamily="34" charset="0"/>
              </a:rPr>
              <a:t> include performance-enhancing drugs, stimulants, and energy drinks.</a:t>
            </a:r>
            <a:endParaRPr lang="en-US" dirty="0">
              <a:latin typeface="+mn-lt"/>
              <a:cs typeface="Arial" panose="020B0604020202020204" pitchFamily="34" charset="0"/>
            </a:endParaRPr>
          </a:p>
          <a:p>
            <a:endParaRPr lang="en-US" dirty="0">
              <a:latin typeface="+mn-lt"/>
            </a:endParaRPr>
          </a:p>
        </p:txBody>
      </p:sp>
      <p:sp>
        <p:nvSpPr>
          <p:cNvPr id="4" name="Header Placeholder 3"/>
          <p:cNvSpPr>
            <a:spLocks noGrp="1"/>
          </p:cNvSpPr>
          <p:nvPr>
            <p:ph type="hdr" sz="quarter" idx="10"/>
          </p:nvPr>
        </p:nvSpPr>
        <p:spPr/>
        <p:txBody>
          <a:bodyPr/>
          <a:lstStyle/>
          <a:p>
            <a:r>
              <a:rPr lang="en-US"/>
              <a:t>Screening, Brief Intervention, and Referral to Treatment (SBIRT): Identifying Youth at Risk</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9</a:t>
            </a:fld>
            <a:endParaRPr lang="en-US"/>
          </a:p>
        </p:txBody>
      </p:sp>
    </p:spTree>
    <p:extLst>
      <p:ext uri="{BB962C8B-B14F-4D97-AF65-F5344CB8AC3E}">
        <p14:creationId xmlns:p14="http://schemas.microsoft.com/office/powerpoint/2010/main" val="7446671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2"/>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4" y="914401"/>
            <a:ext cx="6947127" cy="3488266"/>
          </a:xfrm>
        </p:spPr>
        <p:txBody>
          <a:bodyPr anchor="b">
            <a:normAutofit/>
          </a:bodyPr>
          <a:lstStyle>
            <a:lvl1pPr algn="r">
              <a:defRPr sz="4000">
                <a:effectLst/>
              </a:defRPr>
            </a:lvl1pPr>
          </a:lstStyle>
          <a:p>
            <a:r>
              <a:rPr lang="en-US" dirty="0"/>
              <a:t>Click to edit Master title style</a:t>
            </a:r>
          </a:p>
        </p:txBody>
      </p:sp>
      <p:sp>
        <p:nvSpPr>
          <p:cNvPr id="3" name="Subtitle 2"/>
          <p:cNvSpPr>
            <a:spLocks noGrp="1"/>
          </p:cNvSpPr>
          <p:nvPr>
            <p:ph type="subTitle" idx="1"/>
          </p:nvPr>
        </p:nvSpPr>
        <p:spPr>
          <a:xfrm>
            <a:off x="2924239" y="4402668"/>
            <a:ext cx="5762563" cy="1364531"/>
          </a:xfrm>
        </p:spPr>
        <p:txBody>
          <a:bodyPr anchor="t">
            <a:normAutofit/>
          </a:bodyPr>
          <a:lstStyle>
            <a:lvl1pPr marL="0" indent="0" algn="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a:xfrm>
            <a:off x="3623733" y="6117338"/>
            <a:ext cx="3609438" cy="365125"/>
          </a:xfrm>
        </p:spPr>
        <p:txBody>
          <a:bodyPr/>
          <a:lstStyle/>
          <a:p>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9"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05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4732865"/>
            <a:ext cx="7515991" cy="566738"/>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6"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3524" y="5299603"/>
            <a:ext cx="7515991" cy="493712"/>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EF1120-42C5-4B26-88B4-E8994A7FE229}"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33305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0"/>
            <a:ext cx="7515991" cy="3048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525" y="4343400"/>
            <a:ext cx="7515992"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388244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426742" y="685801"/>
            <a:ext cx="6974115"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4" y="4343400"/>
            <a:ext cx="7515991"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94166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6" y="3308581"/>
            <a:ext cx="7515989" cy="14688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883399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426742" y="685801"/>
            <a:ext cx="6974115"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1348369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6" y="685803"/>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5" y="3505200"/>
            <a:ext cx="7515992" cy="8382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5" y="4343400"/>
            <a:ext cx="7515992" cy="1447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98107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462000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4"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5"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4585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457201"/>
            <a:ext cx="7704667" cy="1554480"/>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982134" y="2194560"/>
            <a:ext cx="7704667" cy="3332816"/>
          </a:xfrm>
        </p:spPr>
        <p:txBody>
          <a:bodyPr anchor="ctr"/>
          <a:lstStyle>
            <a:lvl1pPr>
              <a:buClrTx/>
              <a:buSzPct val="100000"/>
              <a:defRPr/>
            </a:lvl1pPr>
            <a:lvl2pPr>
              <a:buClrTx/>
              <a:buSzPct val="100000"/>
              <a:defRPr/>
            </a:lvl2pPr>
            <a:lvl3pPr>
              <a:buClrTx/>
              <a:buSzPct val="100000"/>
              <a:defRPr/>
            </a:lvl3pPr>
            <a:lvl4pPr>
              <a:buClrTx/>
              <a:buSzPct val="100000"/>
              <a:defRPr/>
            </a:lvl4pPr>
            <a:lvl5pPr>
              <a:buClrTx/>
              <a:buSzPct val="1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972648" y="6108175"/>
            <a:ext cx="5314517" cy="365125"/>
          </a:xfrm>
        </p:spPr>
        <p:txBody>
          <a:bodyPr/>
          <a:lstStyle/>
          <a:p>
            <a:endParaRPr lang="en-US"/>
          </a:p>
        </p:txBody>
      </p:sp>
      <p:sp>
        <p:nvSpPr>
          <p:cNvPr id="6" name="Slide Number Placeholder 5"/>
          <p:cNvSpPr>
            <a:spLocks noGrp="1"/>
          </p:cNvSpPr>
          <p:nvPr>
            <p:ph type="sldNum" sz="quarter" idx="12"/>
          </p:nvPr>
        </p:nvSpPr>
        <p:spPr>
          <a:xfrm>
            <a:off x="1544815" y="6108174"/>
            <a:ext cx="427833" cy="365125"/>
          </a:xfrm>
        </p:spPr>
        <p:txBody>
          <a:bodyPr/>
          <a:lstStyle/>
          <a:p>
            <a:fld id="{00D8B892-0D3A-4DC0-B3B2-B8CD40FC5413}" type="slidenum">
              <a:rPr lang="en-US" smtClean="0"/>
              <a:t>‹#›</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08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6" y="2667000"/>
            <a:ext cx="6699805" cy="2360071"/>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86999" y="5027070"/>
            <a:ext cx="6699802"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587733" y="6116072"/>
            <a:ext cx="413483" cy="365125"/>
          </a:xfrm>
        </p:spPr>
        <p:txBody>
          <a:bodyPr/>
          <a:lstStyle/>
          <a:p>
            <a:fld id="{00D8B892-0D3A-4DC0-B3B2-B8CD40FC5413}" type="slidenum">
              <a:rPr lang="en-US" smtClean="0"/>
              <a:t>‹#›</a:t>
            </a:fld>
            <a:endParaRPr lang="en-US"/>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71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685803"/>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244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2" y="2658533"/>
            <a:ext cx="3456291"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13523"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57267"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573515" y="6116071"/>
            <a:ext cx="413483" cy="365125"/>
          </a:xfrm>
        </p:spPr>
        <p:txBody>
          <a:bodyPr/>
          <a:lstStyle/>
          <a:p>
            <a:fld id="{00D8B892-0D3A-4DC0-B3B2-B8CD40FC5413}" type="slidenum">
              <a:rPr lang="en-US" smtClean="0"/>
              <a:t>‹#›</a:t>
            </a:fld>
            <a:endParaRPr lang="en-US"/>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88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26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1600200"/>
            <a:ext cx="2662534" cy="13716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947553" y="685802"/>
            <a:ext cx="4681962" cy="510540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5" y="2971800"/>
            <a:ext cx="2662534" cy="18288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87735" y="6116072"/>
            <a:ext cx="413483" cy="365125"/>
          </a:xfrm>
        </p:spPr>
        <p:txBody>
          <a:bodyPr/>
          <a:lstStyle/>
          <a:p>
            <a:fld id="{00D8B892-0D3A-4DC0-B3B2-B8CD40FC5413}" type="slidenum">
              <a:rPr lang="en-US" smtClean="0"/>
              <a:t>‹#›</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00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3" y="1752599"/>
            <a:ext cx="4070679" cy="13716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6"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2333" y="3124199"/>
            <a:ext cx="4070679" cy="18288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EF1120-42C5-4B26-88B4-E8994A7FE229}"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17923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1" y="2"/>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4"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2"/>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80" y="6116072"/>
            <a:ext cx="857473"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08EF1120-42C5-4B26-88B4-E8994A7FE229}" type="datetimeFigureOut">
              <a:rPr lang="en-US" smtClean="0"/>
              <a:t>7/23/2018</a:t>
            </a:fld>
            <a:endParaRPr lang="en-US"/>
          </a:p>
        </p:txBody>
      </p:sp>
      <p:sp>
        <p:nvSpPr>
          <p:cNvPr id="5" name="Footer Placeholder 4"/>
          <p:cNvSpPr>
            <a:spLocks noGrp="1"/>
          </p:cNvSpPr>
          <p:nvPr>
            <p:ph type="ftr" sz="quarter" idx="3"/>
          </p:nvPr>
        </p:nvSpPr>
        <p:spPr>
          <a:xfrm>
            <a:off x="1986998" y="6116072"/>
            <a:ext cx="5314517" cy="3651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8" y="6116072"/>
            <a:ext cx="413483"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00D8B892-0D3A-4DC0-B3B2-B8CD40FC5413}" type="slidenum">
              <a:rPr lang="en-US" smtClean="0"/>
              <a:t>‹#›</a:t>
            </a:fld>
            <a:endParaRPr lang="en-US"/>
          </a:p>
        </p:txBody>
      </p:sp>
    </p:spTree>
    <p:extLst>
      <p:ext uri="{BB962C8B-B14F-4D97-AF65-F5344CB8AC3E}">
        <p14:creationId xmlns:p14="http://schemas.microsoft.com/office/powerpoint/2010/main" val="34371567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findtreatment.samhsa.gov/"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eg"/></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526" y="914401"/>
            <a:ext cx="7153276" cy="3488266"/>
          </a:xfrm>
        </p:spPr>
        <p:txBody>
          <a:bodyPr/>
          <a:lstStyle/>
          <a:p>
            <a:r>
              <a:rPr lang="en-US" sz="4000" dirty="0"/>
              <a:t>Screening, Brief Intervention, and Referral to Treatment (SBIRT): </a:t>
            </a:r>
            <a:r>
              <a:rPr lang="en-US" sz="4000" dirty="0">
                <a:solidFill>
                  <a:srgbClr val="C00000"/>
                </a:solidFill>
              </a:rPr>
              <a:t>Identifying Youth at Risk</a:t>
            </a:r>
          </a:p>
        </p:txBody>
      </p:sp>
      <p:sp>
        <p:nvSpPr>
          <p:cNvPr id="3" name="Subtitle 2"/>
          <p:cNvSpPr>
            <a:spLocks noGrp="1"/>
          </p:cNvSpPr>
          <p:nvPr>
            <p:ph type="subTitle" idx="1"/>
          </p:nvPr>
        </p:nvSpPr>
        <p:spPr/>
        <p:txBody>
          <a:bodyPr/>
          <a:lstStyle/>
          <a:p>
            <a:r>
              <a:rPr lang="en-US" sz="1800" dirty="0"/>
              <a:t>The University of Iowa College of Nursing</a:t>
            </a:r>
          </a:p>
          <a:p>
            <a:r>
              <a:rPr lang="en-US" sz="1800" i="1" dirty="0"/>
              <a:t>With funding from the Substance Abuse and Mental Health Services Administration (SAMHSA)</a:t>
            </a:r>
          </a:p>
          <a:p>
            <a:endParaRPr lang="en-US" dirty="0"/>
          </a:p>
        </p:txBody>
      </p:sp>
    </p:spTree>
    <p:extLst>
      <p:ext uri="{BB962C8B-B14F-4D97-AF65-F5344CB8AC3E}">
        <p14:creationId xmlns:p14="http://schemas.microsoft.com/office/powerpoint/2010/main" val="1185462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Substances</a:t>
            </a:r>
          </a:p>
        </p:txBody>
      </p:sp>
      <p:sp>
        <p:nvSpPr>
          <p:cNvPr id="3" name="Content Placeholder 2"/>
          <p:cNvSpPr>
            <a:spLocks noGrp="1"/>
          </p:cNvSpPr>
          <p:nvPr>
            <p:ph idx="1"/>
          </p:nvPr>
        </p:nvSpPr>
        <p:spPr>
          <a:xfrm>
            <a:off x="982134" y="2398962"/>
            <a:ext cx="7704667" cy="3332816"/>
          </a:xfrm>
        </p:spPr>
        <p:txBody>
          <a:bodyPr/>
          <a:lstStyle/>
          <a:p>
            <a:pPr>
              <a:spcBef>
                <a:spcPts val="0"/>
              </a:spcBef>
              <a:spcAft>
                <a:spcPts val="0"/>
              </a:spcAft>
            </a:pPr>
            <a:r>
              <a:rPr lang="en-US" sz="2600" dirty="0"/>
              <a:t>Nicotine products</a:t>
            </a:r>
          </a:p>
          <a:p>
            <a:pPr marL="798513" lvl="1" indent="-341313">
              <a:spcBef>
                <a:spcPts val="0"/>
              </a:spcBef>
              <a:spcAft>
                <a:spcPts val="0"/>
              </a:spcAft>
              <a:buFont typeface="Wingdings" panose="05000000000000000000" pitchFamily="2" charset="2"/>
              <a:buChar char="ü"/>
            </a:pPr>
            <a:r>
              <a:rPr lang="en-US" sz="2200" dirty="0"/>
              <a:t>Cigarettes, cigars, and pipe tobacco</a:t>
            </a:r>
          </a:p>
          <a:p>
            <a:pPr marL="798513" lvl="1" indent="-341313">
              <a:spcBef>
                <a:spcPts val="0"/>
              </a:spcBef>
              <a:spcAft>
                <a:spcPts val="0"/>
              </a:spcAft>
              <a:buFont typeface="Wingdings" panose="05000000000000000000" pitchFamily="2" charset="2"/>
              <a:buChar char="ü"/>
            </a:pPr>
            <a:r>
              <a:rPr lang="en-US" sz="2200" dirty="0"/>
              <a:t>Chewing tobacco</a:t>
            </a:r>
          </a:p>
          <a:p>
            <a:pPr marL="798513" lvl="1" indent="-341313">
              <a:spcBef>
                <a:spcPts val="0"/>
              </a:spcBef>
              <a:spcAft>
                <a:spcPts val="0"/>
              </a:spcAft>
              <a:buFont typeface="Wingdings" panose="05000000000000000000" pitchFamily="2" charset="2"/>
              <a:buChar char="ü"/>
            </a:pPr>
            <a:r>
              <a:rPr lang="en-US" sz="2200" dirty="0"/>
              <a:t>E-cigarettes (vaping)</a:t>
            </a:r>
          </a:p>
          <a:p>
            <a:pPr>
              <a:spcBef>
                <a:spcPts val="600"/>
              </a:spcBef>
              <a:spcAft>
                <a:spcPts val="0"/>
              </a:spcAft>
            </a:pPr>
            <a:r>
              <a:rPr lang="en-US" sz="2600" dirty="0"/>
              <a:t>Inhalants</a:t>
            </a:r>
          </a:p>
          <a:p>
            <a:pPr marL="798513" lvl="1" indent="-341313">
              <a:spcBef>
                <a:spcPts val="0"/>
              </a:spcBef>
              <a:spcAft>
                <a:spcPts val="0"/>
              </a:spcAft>
              <a:buFont typeface="Wingdings" panose="05000000000000000000" pitchFamily="2" charset="2"/>
              <a:buChar char="ü"/>
            </a:pPr>
            <a:r>
              <a:rPr lang="en-US" sz="2200" dirty="0"/>
              <a:t>Volatile solvents (e.g., paint thinner, nail polish remover)</a:t>
            </a:r>
          </a:p>
          <a:p>
            <a:pPr marL="798513" lvl="1" indent="-341313">
              <a:spcBef>
                <a:spcPts val="0"/>
              </a:spcBef>
              <a:spcAft>
                <a:spcPts val="0"/>
              </a:spcAft>
              <a:buFont typeface="Wingdings" panose="05000000000000000000" pitchFamily="2" charset="2"/>
              <a:buChar char="ü"/>
            </a:pPr>
            <a:r>
              <a:rPr lang="en-US" sz="2200" dirty="0"/>
              <a:t>Aerosols (e.g., spray paint, vegetable oil spray)</a:t>
            </a:r>
          </a:p>
          <a:p>
            <a:pPr marL="798513" lvl="1" indent="-341313">
              <a:spcBef>
                <a:spcPts val="0"/>
              </a:spcBef>
              <a:spcAft>
                <a:spcPts val="0"/>
              </a:spcAft>
              <a:buFont typeface="Wingdings" panose="05000000000000000000" pitchFamily="2" charset="2"/>
              <a:buChar char="ü"/>
            </a:pPr>
            <a:r>
              <a:rPr lang="en-US" sz="2200" dirty="0"/>
              <a:t>Gases (e.g., butane lighters, propane tanks)</a:t>
            </a:r>
          </a:p>
          <a:p>
            <a:pPr marL="798513" lvl="1" indent="-341313">
              <a:spcBef>
                <a:spcPts val="0"/>
              </a:spcBef>
              <a:spcAft>
                <a:spcPts val="0"/>
              </a:spcAft>
              <a:buFont typeface="Wingdings" panose="05000000000000000000" pitchFamily="2" charset="2"/>
              <a:buChar char="ü"/>
            </a:pPr>
            <a:r>
              <a:rPr lang="en-US" sz="2200" dirty="0"/>
              <a:t>Nitrites (e.g., room odorizer, leather cleaner)</a:t>
            </a:r>
          </a:p>
          <a:p>
            <a:pPr marL="0" lvl="1" indent="0">
              <a:spcBef>
                <a:spcPts val="0"/>
              </a:spcBef>
              <a:spcAft>
                <a:spcPts val="0"/>
              </a:spcAft>
              <a:buNone/>
            </a:pPr>
            <a:endParaRPr lang="en-US" sz="2200" dirty="0"/>
          </a:p>
          <a:p>
            <a:pPr marL="0" lvl="1" indent="0" algn="ctr">
              <a:spcBef>
                <a:spcPts val="0"/>
              </a:spcBef>
              <a:spcAft>
                <a:spcPts val="0"/>
              </a:spcAft>
              <a:buNone/>
            </a:pPr>
            <a:r>
              <a:rPr lang="en-US" sz="2400" b="1" i="1" dirty="0">
                <a:solidFill>
                  <a:srgbClr val="C00000"/>
                </a:solidFill>
              </a:rPr>
              <a:t>Just because they’re legal doesn’t mean they’re safe!</a:t>
            </a:r>
          </a:p>
          <a:p>
            <a:pPr marL="0" lvl="1" indent="0">
              <a:spcBef>
                <a:spcPts val="0"/>
              </a:spcBef>
              <a:spcAft>
                <a:spcPts val="0"/>
              </a:spcAft>
              <a:buNone/>
            </a:pPr>
            <a:endParaRPr lang="en-US" sz="2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923562">
            <a:off x="6194518" y="1774609"/>
            <a:ext cx="1232372" cy="457200"/>
          </a:xfrm>
          <a:prstGeom prst="rect">
            <a:avLst/>
          </a:prstGeom>
        </p:spPr>
      </p:pic>
      <p:pic>
        <p:nvPicPr>
          <p:cNvPr id="5" name="Picture 4"/>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273638" y="2196849"/>
            <a:ext cx="1413163" cy="1371600"/>
          </a:xfrm>
          <a:prstGeom prst="rect">
            <a:avLst/>
          </a:prstGeom>
        </p:spPr>
      </p:pic>
    </p:spTree>
    <p:extLst>
      <p:ext uri="{BB962C8B-B14F-4D97-AF65-F5344CB8AC3E}">
        <p14:creationId xmlns:p14="http://schemas.microsoft.com/office/powerpoint/2010/main" val="164221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Hazards</a:t>
            </a:r>
          </a:p>
        </p:txBody>
      </p:sp>
      <p:sp>
        <p:nvSpPr>
          <p:cNvPr id="3" name="Content Placeholder 2"/>
          <p:cNvSpPr>
            <a:spLocks noGrp="1"/>
          </p:cNvSpPr>
          <p:nvPr>
            <p:ph idx="1"/>
          </p:nvPr>
        </p:nvSpPr>
        <p:spPr/>
        <p:txBody>
          <a:bodyPr/>
          <a:lstStyle/>
          <a:p>
            <a:pPr marL="0" indent="0">
              <a:spcBef>
                <a:spcPts val="0"/>
              </a:spcBef>
              <a:spcAft>
                <a:spcPts val="300"/>
              </a:spcAft>
              <a:buNone/>
            </a:pPr>
            <a:r>
              <a:rPr lang="en-US" sz="2800" b="1" dirty="0">
                <a:solidFill>
                  <a:srgbClr val="C00000"/>
                </a:solidFill>
              </a:rPr>
              <a:t>Increased risks for:</a:t>
            </a:r>
          </a:p>
          <a:p>
            <a:pPr>
              <a:spcBef>
                <a:spcPts val="0"/>
              </a:spcBef>
              <a:spcAft>
                <a:spcPts val="0"/>
              </a:spcAft>
            </a:pPr>
            <a:r>
              <a:rPr lang="en-US" sz="2600" dirty="0"/>
              <a:t>Overdose death</a:t>
            </a:r>
          </a:p>
          <a:p>
            <a:pPr>
              <a:spcBef>
                <a:spcPts val="0"/>
              </a:spcBef>
              <a:spcAft>
                <a:spcPts val="0"/>
              </a:spcAft>
            </a:pPr>
            <a:r>
              <a:rPr lang="en-US" sz="2600" dirty="0"/>
              <a:t>Motor vehicle crashes</a:t>
            </a:r>
          </a:p>
          <a:p>
            <a:pPr>
              <a:spcBef>
                <a:spcPts val="0"/>
              </a:spcBef>
              <a:spcAft>
                <a:spcPts val="0"/>
              </a:spcAft>
            </a:pPr>
            <a:r>
              <a:rPr lang="en-US" sz="2600" dirty="0"/>
              <a:t>Teen pregnancy</a:t>
            </a:r>
          </a:p>
          <a:p>
            <a:pPr>
              <a:spcBef>
                <a:spcPts val="0"/>
              </a:spcBef>
              <a:spcAft>
                <a:spcPts val="0"/>
              </a:spcAft>
            </a:pPr>
            <a:r>
              <a:rPr lang="en-US" sz="2600" dirty="0"/>
              <a:t>Infectious diseases like HIV, </a:t>
            </a:r>
            <a:r>
              <a:rPr lang="en-US" sz="2600" dirty="0" err="1"/>
              <a:t>HepC</a:t>
            </a:r>
            <a:endParaRPr lang="en-US" sz="2600" dirty="0"/>
          </a:p>
          <a:p>
            <a:pPr>
              <a:spcBef>
                <a:spcPts val="0"/>
              </a:spcBef>
              <a:spcAft>
                <a:spcPts val="0"/>
              </a:spcAft>
            </a:pPr>
            <a:r>
              <a:rPr lang="en-US" sz="2600" dirty="0"/>
              <a:t>School failure</a:t>
            </a:r>
          </a:p>
          <a:p>
            <a:pPr>
              <a:spcBef>
                <a:spcPts val="0"/>
              </a:spcBef>
              <a:spcAft>
                <a:spcPts val="0"/>
              </a:spcAft>
            </a:pPr>
            <a:r>
              <a:rPr lang="en-US" sz="2600" dirty="0"/>
              <a:t>Family and relationship problems</a:t>
            </a:r>
          </a:p>
          <a:p>
            <a:pPr>
              <a:spcBef>
                <a:spcPts val="0"/>
              </a:spcBef>
              <a:spcAft>
                <a:spcPts val="0"/>
              </a:spcAft>
            </a:pPr>
            <a:r>
              <a:rPr lang="en-US" sz="2600" dirty="0"/>
              <a:t>Violence and criminal behavior</a:t>
            </a:r>
          </a:p>
          <a:p>
            <a:pPr marL="0" indent="0">
              <a:spcBef>
                <a:spcPts val="600"/>
              </a:spcBef>
              <a:spcAft>
                <a:spcPts val="0"/>
              </a:spcAft>
              <a:buNone/>
            </a:pPr>
            <a:r>
              <a:rPr lang="en-US" sz="2600" b="1" dirty="0">
                <a:solidFill>
                  <a:srgbClr val="C00000"/>
                </a:solidFill>
              </a:rPr>
              <a:t>Increased risk for substance use disorder as an adult!</a:t>
            </a:r>
            <a:endParaRPr lang="en-US" dirty="0"/>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0800000">
            <a:off x="5690298" y="2235491"/>
            <a:ext cx="2762250" cy="2414250"/>
          </a:xfrm>
          <a:prstGeom prst="rect">
            <a:avLst/>
          </a:prstGeom>
        </p:spPr>
      </p:pic>
    </p:spTree>
    <p:extLst>
      <p:ext uri="{BB962C8B-B14F-4D97-AF65-F5344CB8AC3E}">
        <p14:creationId xmlns:p14="http://schemas.microsoft.com/office/powerpoint/2010/main" val="227358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1560263" y="271389"/>
            <a:ext cx="6858000" cy="5740820"/>
          </a:xfrm>
        </p:spPr>
      </p:pic>
    </p:spTree>
    <p:extLst>
      <p:ext uri="{BB962C8B-B14F-4D97-AF65-F5344CB8AC3E}">
        <p14:creationId xmlns:p14="http://schemas.microsoft.com/office/powerpoint/2010/main" val="84877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Settings</a:t>
            </a:r>
          </a:p>
        </p:txBody>
      </p:sp>
      <p:sp>
        <p:nvSpPr>
          <p:cNvPr id="3" name="Content Placeholder 2"/>
          <p:cNvSpPr>
            <a:spLocks noGrp="1"/>
          </p:cNvSpPr>
          <p:nvPr>
            <p:ph idx="1"/>
          </p:nvPr>
        </p:nvSpPr>
        <p:spPr>
          <a:xfrm>
            <a:off x="982134" y="2194560"/>
            <a:ext cx="7971366" cy="3332816"/>
          </a:xfrm>
        </p:spPr>
        <p:txBody>
          <a:bodyPr/>
          <a:lstStyle/>
          <a:p>
            <a:pPr marL="0" indent="0">
              <a:spcBef>
                <a:spcPts val="0"/>
              </a:spcBef>
              <a:spcAft>
                <a:spcPts val="600"/>
              </a:spcAft>
              <a:buNone/>
            </a:pPr>
            <a:r>
              <a:rPr lang="en-US" sz="2800" b="1" dirty="0">
                <a:solidFill>
                  <a:srgbClr val="C00000"/>
                </a:solidFill>
              </a:rPr>
              <a:t>Strong evidence for SBIRT use in:</a:t>
            </a:r>
          </a:p>
          <a:p>
            <a:pPr marL="230188">
              <a:spcBef>
                <a:spcPts val="0"/>
              </a:spcBef>
              <a:spcAft>
                <a:spcPts val="300"/>
              </a:spcAft>
            </a:pPr>
            <a:r>
              <a:rPr lang="en-US" sz="2600" dirty="0"/>
              <a:t>School settings</a:t>
            </a:r>
          </a:p>
          <a:p>
            <a:pPr marL="230188">
              <a:spcBef>
                <a:spcPts val="0"/>
              </a:spcBef>
              <a:spcAft>
                <a:spcPts val="300"/>
              </a:spcAft>
            </a:pPr>
            <a:r>
              <a:rPr lang="en-US" sz="2600" dirty="0"/>
              <a:t>Emergency departments</a:t>
            </a:r>
          </a:p>
          <a:p>
            <a:pPr marL="230188">
              <a:spcBef>
                <a:spcPts val="0"/>
              </a:spcBef>
              <a:spcAft>
                <a:spcPts val="300"/>
              </a:spcAft>
            </a:pPr>
            <a:r>
              <a:rPr lang="en-US" sz="2600" dirty="0"/>
              <a:t>Primary Care settings</a:t>
            </a:r>
          </a:p>
          <a:p>
            <a:pPr marL="798513" lvl="1" indent="-341313">
              <a:spcBef>
                <a:spcPts val="0"/>
              </a:spcBef>
              <a:spcAft>
                <a:spcPts val="300"/>
              </a:spcAft>
              <a:buFont typeface="Wingdings" panose="05000000000000000000" pitchFamily="2" charset="2"/>
              <a:buChar char="ü"/>
            </a:pPr>
            <a:r>
              <a:rPr lang="en-US" sz="2200" dirty="0"/>
              <a:t>“Well-Care” PCP visit</a:t>
            </a:r>
          </a:p>
          <a:p>
            <a:pPr marL="798513" lvl="1" indent="-341313">
              <a:spcBef>
                <a:spcPts val="0"/>
              </a:spcBef>
              <a:spcAft>
                <a:spcPts val="300"/>
              </a:spcAft>
              <a:buFont typeface="Wingdings" panose="05000000000000000000" pitchFamily="2" charset="2"/>
              <a:buChar char="ü"/>
            </a:pPr>
            <a:r>
              <a:rPr lang="en-US" sz="2200" dirty="0"/>
              <a:t>Routine health services</a:t>
            </a:r>
          </a:p>
          <a:p>
            <a:pPr marL="0" lvl="1" indent="0">
              <a:spcBef>
                <a:spcPts val="1200"/>
              </a:spcBef>
              <a:spcAft>
                <a:spcPts val="0"/>
              </a:spcAft>
              <a:buNone/>
            </a:pPr>
            <a:r>
              <a:rPr lang="en-US" sz="2400" b="1" i="1" dirty="0">
                <a:solidFill>
                  <a:srgbClr val="1F4E79"/>
                </a:solidFill>
              </a:rPr>
              <a:t>The American Academy of Pediatrics and the American Medical Association recommend that ALL health care providers routinely ask adolescents about drinking and drugs.</a:t>
            </a:r>
            <a:endParaRPr lang="en-US" dirty="0"/>
          </a:p>
        </p:txBody>
      </p:sp>
    </p:spTree>
    <p:extLst>
      <p:ext uri="{BB962C8B-B14F-4D97-AF65-F5344CB8AC3E}">
        <p14:creationId xmlns:p14="http://schemas.microsoft.com/office/powerpoint/2010/main" val="660520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Adolescent History-Taking</a:t>
            </a:r>
            <a:endParaRPr lang="en-US" dirty="0"/>
          </a:p>
        </p:txBody>
      </p:sp>
      <p:sp>
        <p:nvSpPr>
          <p:cNvPr id="3" name="Content Placeholder 2"/>
          <p:cNvSpPr>
            <a:spLocks noGrp="1"/>
          </p:cNvSpPr>
          <p:nvPr>
            <p:ph idx="1"/>
          </p:nvPr>
        </p:nvSpPr>
        <p:spPr>
          <a:xfrm>
            <a:off x="982134" y="2194560"/>
            <a:ext cx="7971366" cy="3332816"/>
          </a:xfrm>
        </p:spPr>
        <p:txBody>
          <a:bodyPr/>
          <a:lstStyle/>
          <a:p>
            <a:pPr marL="0" indent="0">
              <a:spcBef>
                <a:spcPts val="0"/>
              </a:spcBef>
              <a:spcAft>
                <a:spcPts val="600"/>
              </a:spcAft>
              <a:buNone/>
            </a:pPr>
            <a:r>
              <a:rPr lang="en-US" sz="2800" dirty="0" smtClean="0"/>
              <a:t>History needs to include:</a:t>
            </a:r>
            <a:endParaRPr lang="en-US" sz="2800" dirty="0"/>
          </a:p>
          <a:p>
            <a:pPr marL="230188">
              <a:spcBef>
                <a:spcPts val="0"/>
              </a:spcBef>
              <a:spcAft>
                <a:spcPts val="300"/>
              </a:spcAft>
              <a:buClr>
                <a:schemeClr val="tx1"/>
              </a:buClr>
            </a:pPr>
            <a:r>
              <a:rPr lang="en-US" sz="2600" dirty="0" smtClean="0">
                <a:solidFill>
                  <a:srgbClr val="C00000"/>
                </a:solidFill>
              </a:rPr>
              <a:t>Chief complaint or concern </a:t>
            </a:r>
            <a:r>
              <a:rPr lang="en-US" sz="2600" dirty="0" smtClean="0"/>
              <a:t>of both parent and teen</a:t>
            </a:r>
          </a:p>
          <a:p>
            <a:pPr marL="230188">
              <a:spcBef>
                <a:spcPts val="0"/>
              </a:spcBef>
              <a:spcAft>
                <a:spcPts val="300"/>
              </a:spcAft>
              <a:buClr>
                <a:schemeClr val="tx1"/>
              </a:buClr>
            </a:pPr>
            <a:r>
              <a:rPr lang="en-US" sz="2600" dirty="0" smtClean="0">
                <a:solidFill>
                  <a:srgbClr val="0070C0"/>
                </a:solidFill>
              </a:rPr>
              <a:t>Past medical history</a:t>
            </a:r>
            <a:r>
              <a:rPr lang="en-US" sz="2600" dirty="0" smtClean="0"/>
              <a:t>: hospitalizations, injuries, pregnancies, life births</a:t>
            </a:r>
          </a:p>
          <a:p>
            <a:pPr marL="230188">
              <a:spcBef>
                <a:spcPts val="0"/>
              </a:spcBef>
              <a:spcAft>
                <a:spcPts val="300"/>
              </a:spcAft>
              <a:buClr>
                <a:schemeClr val="tx1"/>
              </a:buClr>
            </a:pPr>
            <a:r>
              <a:rPr lang="en-US" sz="2600" dirty="0" smtClean="0">
                <a:solidFill>
                  <a:srgbClr val="006600"/>
                </a:solidFill>
              </a:rPr>
              <a:t>Past surgical history</a:t>
            </a:r>
            <a:r>
              <a:rPr lang="en-US" sz="2600" dirty="0" smtClean="0"/>
              <a:t>, including any gynecological procedures</a:t>
            </a:r>
          </a:p>
          <a:p>
            <a:pPr marL="230188">
              <a:spcBef>
                <a:spcPts val="0"/>
              </a:spcBef>
              <a:spcAft>
                <a:spcPts val="300"/>
              </a:spcAft>
              <a:buClr>
                <a:schemeClr val="tx1"/>
              </a:buClr>
            </a:pPr>
            <a:r>
              <a:rPr lang="en-US" sz="2600" dirty="0" smtClean="0">
                <a:solidFill>
                  <a:srgbClr val="7030A0"/>
                </a:solidFill>
              </a:rPr>
              <a:t>Medications</a:t>
            </a:r>
            <a:r>
              <a:rPr lang="en-US" sz="2600" dirty="0" smtClean="0"/>
              <a:t>: vitamins, birth control pills, laxatives, over-the-counter drugs, supplements/vitamins</a:t>
            </a:r>
          </a:p>
          <a:p>
            <a:pPr marL="230188">
              <a:spcBef>
                <a:spcPts val="0"/>
              </a:spcBef>
              <a:spcAft>
                <a:spcPts val="300"/>
              </a:spcAft>
              <a:buClr>
                <a:schemeClr val="tx1"/>
              </a:buClr>
            </a:pPr>
            <a:r>
              <a:rPr lang="en-US" sz="2600" dirty="0" smtClean="0">
                <a:solidFill>
                  <a:srgbClr val="0000FF"/>
                </a:solidFill>
              </a:rPr>
              <a:t>Allergies</a:t>
            </a:r>
            <a:r>
              <a:rPr lang="en-US" sz="2600" dirty="0" smtClean="0"/>
              <a:t>: drugs, food, environmental</a:t>
            </a:r>
            <a:endParaRPr lang="en-US" sz="2600" dirty="0"/>
          </a:p>
        </p:txBody>
      </p:sp>
    </p:spTree>
    <p:extLst>
      <p:ext uri="{BB962C8B-B14F-4D97-AF65-F5344CB8AC3E}">
        <p14:creationId xmlns:p14="http://schemas.microsoft.com/office/powerpoint/2010/main" val="1076063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r>
              <a:rPr lang="en-US" dirty="0" smtClean="0">
                <a:solidFill>
                  <a:srgbClr val="C00000"/>
                </a:solidFill>
              </a:rPr>
              <a:t>SBIRT</a:t>
            </a:r>
            <a:r>
              <a:rPr lang="en-US" dirty="0" smtClean="0"/>
              <a:t> </a:t>
            </a:r>
            <a:r>
              <a:rPr lang="en-US" dirty="0"/>
              <a:t>in Practice Settings</a:t>
            </a:r>
          </a:p>
        </p:txBody>
      </p:sp>
      <p:grpSp>
        <p:nvGrpSpPr>
          <p:cNvPr id="4" name="Group 3"/>
          <p:cNvGrpSpPr>
            <a:grpSpLocks noChangeAspect="1"/>
          </p:cNvGrpSpPr>
          <p:nvPr/>
        </p:nvGrpSpPr>
        <p:grpSpPr>
          <a:xfrm>
            <a:off x="1643859" y="1739411"/>
            <a:ext cx="5694434" cy="4123944"/>
            <a:chOff x="1067387" y="1546556"/>
            <a:chExt cx="5724799" cy="4145934"/>
          </a:xfrm>
        </p:grpSpPr>
        <p:sp>
          <p:nvSpPr>
            <p:cNvPr id="5" name="Freeform 4"/>
            <p:cNvSpPr/>
            <p:nvPr/>
          </p:nvSpPr>
          <p:spPr>
            <a:xfrm>
              <a:off x="1746870" y="1546556"/>
              <a:ext cx="3415869" cy="729419"/>
            </a:xfrm>
            <a:custGeom>
              <a:avLst/>
              <a:gdLst>
                <a:gd name="connsiteX0" fmla="*/ 0 w 3386687"/>
                <a:gd name="connsiteY0" fmla="*/ 72942 h 729419"/>
                <a:gd name="connsiteX1" fmla="*/ 72942 w 3386687"/>
                <a:gd name="connsiteY1" fmla="*/ 0 h 729419"/>
                <a:gd name="connsiteX2" fmla="*/ 3313745 w 3386687"/>
                <a:gd name="connsiteY2" fmla="*/ 0 h 729419"/>
                <a:gd name="connsiteX3" fmla="*/ 3386687 w 3386687"/>
                <a:gd name="connsiteY3" fmla="*/ 72942 h 729419"/>
                <a:gd name="connsiteX4" fmla="*/ 3386687 w 3386687"/>
                <a:gd name="connsiteY4" fmla="*/ 656477 h 729419"/>
                <a:gd name="connsiteX5" fmla="*/ 3313745 w 3386687"/>
                <a:gd name="connsiteY5" fmla="*/ 729419 h 729419"/>
                <a:gd name="connsiteX6" fmla="*/ 72942 w 3386687"/>
                <a:gd name="connsiteY6" fmla="*/ 729419 h 729419"/>
                <a:gd name="connsiteX7" fmla="*/ 0 w 3386687"/>
                <a:gd name="connsiteY7" fmla="*/ 656477 h 729419"/>
                <a:gd name="connsiteX8" fmla="*/ 0 w 3386687"/>
                <a:gd name="connsiteY8" fmla="*/ 72942 h 729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6687" h="729419">
                  <a:moveTo>
                    <a:pt x="0" y="72942"/>
                  </a:moveTo>
                  <a:cubicBezTo>
                    <a:pt x="0" y="32657"/>
                    <a:pt x="32657" y="0"/>
                    <a:pt x="72942" y="0"/>
                  </a:cubicBezTo>
                  <a:lnTo>
                    <a:pt x="3313745" y="0"/>
                  </a:lnTo>
                  <a:cubicBezTo>
                    <a:pt x="3354030" y="0"/>
                    <a:pt x="3386687" y="32657"/>
                    <a:pt x="3386687" y="72942"/>
                  </a:cubicBezTo>
                  <a:lnTo>
                    <a:pt x="3386687" y="656477"/>
                  </a:lnTo>
                  <a:cubicBezTo>
                    <a:pt x="3386687" y="696762"/>
                    <a:pt x="3354030" y="729419"/>
                    <a:pt x="3313745" y="729419"/>
                  </a:cubicBezTo>
                  <a:lnTo>
                    <a:pt x="72942" y="729419"/>
                  </a:lnTo>
                  <a:cubicBezTo>
                    <a:pt x="32657" y="729419"/>
                    <a:pt x="0" y="696762"/>
                    <a:pt x="0" y="656477"/>
                  </a:cubicBezTo>
                  <a:lnTo>
                    <a:pt x="0" y="72942"/>
                  </a:lnTo>
                  <a:close/>
                </a:path>
              </a:pathLst>
            </a:cu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74704" tIns="74704" rIns="74704" bIns="74704" numCol="1" spcCol="1270" anchor="ctr" anchorCtr="0">
              <a:noAutofit/>
            </a:bodyPr>
            <a:lstStyle/>
            <a:p>
              <a:pPr lvl="0" algn="ctr" defTabSz="622300">
                <a:lnSpc>
                  <a:spcPct val="90000"/>
                </a:lnSpc>
                <a:spcBef>
                  <a:spcPct val="0"/>
                </a:spcBef>
                <a:spcAft>
                  <a:spcPct val="35000"/>
                </a:spcAft>
              </a:pPr>
              <a:r>
                <a:rPr lang="en-US" sz="1400" b="1" kern="1200" dirty="0">
                  <a:solidFill>
                    <a:sysClr val="window" lastClr="FFFFFF"/>
                  </a:solidFill>
                  <a:latin typeface="Arial" panose="020B0604020202020204" pitchFamily="34" charset="0"/>
                  <a:ea typeface="+mn-ea"/>
                  <a:cs typeface="Arial" panose="020B0604020202020204" pitchFamily="34" charset="0"/>
                </a:rPr>
                <a:t>Annual 3-Question Prescreen </a:t>
              </a:r>
              <a:br>
                <a:rPr lang="en-US" sz="1400" b="1" kern="1200" dirty="0">
                  <a:solidFill>
                    <a:sysClr val="window" lastClr="FFFFFF"/>
                  </a:solidFill>
                  <a:latin typeface="Arial" panose="020B0604020202020204" pitchFamily="34" charset="0"/>
                  <a:ea typeface="+mn-ea"/>
                  <a:cs typeface="Arial" panose="020B0604020202020204" pitchFamily="34" charset="0"/>
                </a:rPr>
              </a:br>
              <a:r>
                <a:rPr lang="en-US" sz="1400" b="1" kern="1200" dirty="0">
                  <a:solidFill>
                    <a:sysClr val="window" lastClr="FFFFFF"/>
                  </a:solidFill>
                  <a:latin typeface="Arial" panose="020B0604020202020204" pitchFamily="34" charset="0"/>
                  <a:ea typeface="+mn-ea"/>
                  <a:cs typeface="Arial" panose="020B0604020202020204" pitchFamily="34" charset="0"/>
                </a:rPr>
                <a:t>(CRAFFT Part A)</a:t>
              </a:r>
            </a:p>
          </p:txBody>
        </p:sp>
        <p:sp>
          <p:nvSpPr>
            <p:cNvPr id="6" name="Freeform 5"/>
            <p:cNvSpPr/>
            <p:nvPr/>
          </p:nvSpPr>
          <p:spPr>
            <a:xfrm>
              <a:off x="1701756" y="2275976"/>
              <a:ext cx="1293691" cy="352755"/>
            </a:xfrm>
            <a:custGeom>
              <a:avLst/>
              <a:gdLst/>
              <a:ahLst/>
              <a:cxnLst/>
              <a:rect l="0" t="0" r="0" b="0"/>
              <a:pathLst>
                <a:path>
                  <a:moveTo>
                    <a:pt x="1421325" y="0"/>
                  </a:moveTo>
                  <a:lnTo>
                    <a:pt x="1421325" y="161165"/>
                  </a:lnTo>
                  <a:lnTo>
                    <a:pt x="0" y="161165"/>
                  </a:lnTo>
                  <a:lnTo>
                    <a:pt x="0" y="322330"/>
                  </a:lnTo>
                </a:path>
              </a:pathLst>
            </a:custGeom>
            <a:noFill/>
            <a:ln w="25400" cap="flat" cmpd="sng" algn="ctr">
              <a:solidFill>
                <a:srgbClr val="8064A2">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7" name="Freeform 6"/>
            <p:cNvSpPr/>
            <p:nvPr/>
          </p:nvSpPr>
          <p:spPr>
            <a:xfrm>
              <a:off x="1067387" y="2628732"/>
              <a:ext cx="1735519" cy="782945"/>
            </a:xfrm>
            <a:custGeom>
              <a:avLst/>
              <a:gdLst>
                <a:gd name="connsiteX0" fmla="*/ 0 w 1720692"/>
                <a:gd name="connsiteY0" fmla="*/ 78295 h 782945"/>
                <a:gd name="connsiteX1" fmla="*/ 78295 w 1720692"/>
                <a:gd name="connsiteY1" fmla="*/ 0 h 782945"/>
                <a:gd name="connsiteX2" fmla="*/ 1642398 w 1720692"/>
                <a:gd name="connsiteY2" fmla="*/ 0 h 782945"/>
                <a:gd name="connsiteX3" fmla="*/ 1720693 w 1720692"/>
                <a:gd name="connsiteY3" fmla="*/ 78295 h 782945"/>
                <a:gd name="connsiteX4" fmla="*/ 1720692 w 1720692"/>
                <a:gd name="connsiteY4" fmla="*/ 704651 h 782945"/>
                <a:gd name="connsiteX5" fmla="*/ 1642397 w 1720692"/>
                <a:gd name="connsiteY5" fmla="*/ 782946 h 782945"/>
                <a:gd name="connsiteX6" fmla="*/ 78295 w 1720692"/>
                <a:gd name="connsiteY6" fmla="*/ 782945 h 782945"/>
                <a:gd name="connsiteX7" fmla="*/ 0 w 1720692"/>
                <a:gd name="connsiteY7" fmla="*/ 704650 h 782945"/>
                <a:gd name="connsiteX8" fmla="*/ 0 w 1720692"/>
                <a:gd name="connsiteY8" fmla="*/ 78295 h 782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0692" h="782945">
                  <a:moveTo>
                    <a:pt x="0" y="78295"/>
                  </a:moveTo>
                  <a:cubicBezTo>
                    <a:pt x="0" y="35054"/>
                    <a:pt x="35054" y="0"/>
                    <a:pt x="78295" y="0"/>
                  </a:cubicBezTo>
                  <a:lnTo>
                    <a:pt x="1642398" y="0"/>
                  </a:lnTo>
                  <a:cubicBezTo>
                    <a:pt x="1685639" y="0"/>
                    <a:pt x="1720693" y="35054"/>
                    <a:pt x="1720693" y="78295"/>
                  </a:cubicBezTo>
                  <a:cubicBezTo>
                    <a:pt x="1720693" y="287080"/>
                    <a:pt x="1720692" y="495866"/>
                    <a:pt x="1720692" y="704651"/>
                  </a:cubicBezTo>
                  <a:cubicBezTo>
                    <a:pt x="1720692" y="747892"/>
                    <a:pt x="1685638" y="782946"/>
                    <a:pt x="1642397" y="782946"/>
                  </a:cubicBezTo>
                  <a:lnTo>
                    <a:pt x="78295" y="782945"/>
                  </a:lnTo>
                  <a:cubicBezTo>
                    <a:pt x="35054" y="782945"/>
                    <a:pt x="0" y="747891"/>
                    <a:pt x="0" y="704650"/>
                  </a:cubicBezTo>
                  <a:lnTo>
                    <a:pt x="0" y="78295"/>
                  </a:lnTo>
                  <a:close/>
                </a:path>
              </a:pathLst>
            </a:cu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76272" tIns="76272" rIns="76272" bIns="76272" numCol="1" spcCol="1270" anchor="ctr" anchorCtr="0">
              <a:noAutofit/>
            </a:bodyPr>
            <a:lstStyle/>
            <a:p>
              <a:pPr lvl="0" algn="ctr" defTabSz="622300">
                <a:lnSpc>
                  <a:spcPct val="90000"/>
                </a:lnSpc>
                <a:spcBef>
                  <a:spcPct val="0"/>
                </a:spcBef>
                <a:spcAft>
                  <a:spcPct val="35000"/>
                </a:spcAft>
              </a:pPr>
              <a:r>
                <a:rPr lang="en-US" sz="1400" b="1" kern="1200" dirty="0">
                  <a:solidFill>
                    <a:sysClr val="window" lastClr="FFFFFF"/>
                  </a:solidFill>
                  <a:latin typeface="Arial" panose="020B0604020202020204" pitchFamily="34" charset="0"/>
                  <a:ea typeface="+mn-ea"/>
                  <a:cs typeface="Arial" panose="020B0604020202020204" pitchFamily="34" charset="0"/>
                </a:rPr>
                <a:t>Negative:</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rPr>
                <a:t>CRAFFT Part B Question 1 Only</a:t>
              </a:r>
            </a:p>
          </p:txBody>
        </p:sp>
        <p:sp>
          <p:nvSpPr>
            <p:cNvPr id="8" name="Freeform 7"/>
            <p:cNvSpPr/>
            <p:nvPr/>
          </p:nvSpPr>
          <p:spPr>
            <a:xfrm>
              <a:off x="3121572" y="2275976"/>
              <a:ext cx="1086303" cy="284675"/>
            </a:xfrm>
            <a:custGeom>
              <a:avLst/>
              <a:gdLst/>
              <a:ahLst/>
              <a:cxnLst/>
              <a:rect l="0" t="0" r="0" b="0"/>
              <a:pathLst>
                <a:path>
                  <a:moveTo>
                    <a:pt x="0" y="0"/>
                  </a:moveTo>
                  <a:lnTo>
                    <a:pt x="0" y="161165"/>
                  </a:lnTo>
                  <a:lnTo>
                    <a:pt x="803927" y="161165"/>
                  </a:lnTo>
                  <a:lnTo>
                    <a:pt x="803927" y="322330"/>
                  </a:lnTo>
                </a:path>
              </a:pathLst>
            </a:custGeom>
            <a:noFill/>
            <a:ln w="25400" cap="flat" cmpd="sng" algn="ctr">
              <a:solidFill>
                <a:srgbClr val="8064A2">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9" name="Freeform 8"/>
            <p:cNvSpPr/>
            <p:nvPr/>
          </p:nvSpPr>
          <p:spPr>
            <a:xfrm>
              <a:off x="3237931" y="2560653"/>
              <a:ext cx="2262395" cy="1013900"/>
            </a:xfrm>
            <a:custGeom>
              <a:avLst/>
              <a:gdLst>
                <a:gd name="connsiteX0" fmla="*/ 0 w 2243069"/>
                <a:gd name="connsiteY0" fmla="*/ 98665 h 986647"/>
                <a:gd name="connsiteX1" fmla="*/ 98665 w 2243069"/>
                <a:gd name="connsiteY1" fmla="*/ 0 h 986647"/>
                <a:gd name="connsiteX2" fmla="*/ 2144404 w 2243069"/>
                <a:gd name="connsiteY2" fmla="*/ 0 h 986647"/>
                <a:gd name="connsiteX3" fmla="*/ 2243069 w 2243069"/>
                <a:gd name="connsiteY3" fmla="*/ 98665 h 986647"/>
                <a:gd name="connsiteX4" fmla="*/ 2243069 w 2243069"/>
                <a:gd name="connsiteY4" fmla="*/ 887982 h 986647"/>
                <a:gd name="connsiteX5" fmla="*/ 2144404 w 2243069"/>
                <a:gd name="connsiteY5" fmla="*/ 986647 h 986647"/>
                <a:gd name="connsiteX6" fmla="*/ 98665 w 2243069"/>
                <a:gd name="connsiteY6" fmla="*/ 986647 h 986647"/>
                <a:gd name="connsiteX7" fmla="*/ 0 w 2243069"/>
                <a:gd name="connsiteY7" fmla="*/ 887982 h 986647"/>
                <a:gd name="connsiteX8" fmla="*/ 0 w 2243069"/>
                <a:gd name="connsiteY8" fmla="*/ 98665 h 986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3069" h="986647">
                  <a:moveTo>
                    <a:pt x="0" y="98665"/>
                  </a:moveTo>
                  <a:cubicBezTo>
                    <a:pt x="0" y="44174"/>
                    <a:pt x="44174" y="0"/>
                    <a:pt x="98665" y="0"/>
                  </a:cubicBezTo>
                  <a:lnTo>
                    <a:pt x="2144404" y="0"/>
                  </a:lnTo>
                  <a:cubicBezTo>
                    <a:pt x="2198895" y="0"/>
                    <a:pt x="2243069" y="44174"/>
                    <a:pt x="2243069" y="98665"/>
                  </a:cubicBezTo>
                  <a:lnTo>
                    <a:pt x="2243069" y="887982"/>
                  </a:lnTo>
                  <a:cubicBezTo>
                    <a:pt x="2243069" y="942473"/>
                    <a:pt x="2198895" y="986647"/>
                    <a:pt x="2144404" y="986647"/>
                  </a:cubicBezTo>
                  <a:lnTo>
                    <a:pt x="98665" y="986647"/>
                  </a:lnTo>
                  <a:cubicBezTo>
                    <a:pt x="44174" y="986647"/>
                    <a:pt x="0" y="942473"/>
                    <a:pt x="0" y="887982"/>
                  </a:cubicBezTo>
                  <a:lnTo>
                    <a:pt x="0" y="98665"/>
                  </a:lnTo>
                  <a:close/>
                </a:path>
              </a:pathLst>
            </a:cu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82238" tIns="82238" rIns="82238" bIns="82238" numCol="1" spcCol="1270" anchor="ctr" anchorCtr="0">
              <a:noAutofit/>
            </a:bodyPr>
            <a:lstStyle/>
            <a:p>
              <a:pPr lvl="0" algn="ctr" defTabSz="622300">
                <a:lnSpc>
                  <a:spcPct val="90000"/>
                </a:lnSpc>
                <a:spcBef>
                  <a:spcPct val="0"/>
                </a:spcBef>
                <a:spcAft>
                  <a:spcPct val="35000"/>
                </a:spcAft>
              </a:pPr>
              <a:r>
                <a:rPr lang="en-US" sz="1400" b="1" kern="1200" dirty="0">
                  <a:solidFill>
                    <a:sysClr val="window" lastClr="FFFFFF"/>
                  </a:solidFill>
                  <a:latin typeface="Arial" panose="020B0604020202020204" pitchFamily="34" charset="0"/>
                  <a:ea typeface="+mn-ea"/>
                  <a:cs typeface="Arial" panose="020B0604020202020204" pitchFamily="34" charset="0"/>
                </a:rPr>
                <a:t>Positive:</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rPr>
                <a:t>CRAFFT Part B</a:t>
              </a:r>
              <a:br>
                <a:rPr lang="en-US" sz="1400" kern="1200" dirty="0">
                  <a:solidFill>
                    <a:sysClr val="window" lastClr="FFFFFF"/>
                  </a:solidFill>
                  <a:latin typeface="Arial" panose="020B0604020202020204" pitchFamily="34" charset="0"/>
                  <a:ea typeface="+mn-ea"/>
                  <a:cs typeface="Arial" panose="020B0604020202020204" pitchFamily="34" charset="0"/>
                </a:rPr>
              </a:br>
              <a:r>
                <a:rPr lang="en-US" sz="1400" kern="1200" dirty="0">
                  <a:solidFill>
                    <a:sysClr val="window" lastClr="FFFFFF"/>
                  </a:solidFill>
                  <a:latin typeface="Arial" panose="020B0604020202020204" pitchFamily="34" charset="0"/>
                  <a:ea typeface="+mn-ea"/>
                  <a:cs typeface="Arial" panose="020B0604020202020204" pitchFamily="34" charset="0"/>
                </a:rPr>
                <a:t>6 Questions</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ea typeface="+mn-ea"/>
                  <a:cs typeface="Arial" panose="020B0604020202020204" pitchFamily="34" charset="0"/>
                </a:rPr>
                <a:t>Education Sheet </a:t>
              </a:r>
            </a:p>
          </p:txBody>
        </p:sp>
        <p:sp>
          <p:nvSpPr>
            <p:cNvPr id="10" name="Freeform 9"/>
            <p:cNvSpPr/>
            <p:nvPr/>
          </p:nvSpPr>
          <p:spPr>
            <a:xfrm>
              <a:off x="2088946" y="3547300"/>
              <a:ext cx="2599276" cy="620796"/>
            </a:xfrm>
            <a:custGeom>
              <a:avLst/>
              <a:gdLst/>
              <a:ahLst/>
              <a:cxnLst/>
              <a:rect l="0" t="0" r="0" b="0"/>
              <a:pathLst>
                <a:path>
                  <a:moveTo>
                    <a:pt x="2176025" y="0"/>
                  </a:moveTo>
                  <a:lnTo>
                    <a:pt x="2176025" y="254403"/>
                  </a:lnTo>
                  <a:lnTo>
                    <a:pt x="0" y="254403"/>
                  </a:lnTo>
                  <a:lnTo>
                    <a:pt x="0" y="508807"/>
                  </a:lnTo>
                </a:path>
              </a:pathLst>
            </a:custGeom>
            <a:noFill/>
            <a:ln w="25400" cap="flat" cmpd="sng" algn="ctr">
              <a:solidFill>
                <a:srgbClr val="4BACC6">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1" name="Freeform 10"/>
            <p:cNvSpPr/>
            <p:nvPr/>
          </p:nvSpPr>
          <p:spPr>
            <a:xfrm>
              <a:off x="1434846" y="4130150"/>
              <a:ext cx="1433581" cy="918567"/>
            </a:xfrm>
            <a:custGeom>
              <a:avLst/>
              <a:gdLst>
                <a:gd name="connsiteX0" fmla="*/ 0 w 1421335"/>
                <a:gd name="connsiteY0" fmla="*/ 91857 h 918567"/>
                <a:gd name="connsiteX1" fmla="*/ 91857 w 1421335"/>
                <a:gd name="connsiteY1" fmla="*/ 0 h 918567"/>
                <a:gd name="connsiteX2" fmla="*/ 1329478 w 1421335"/>
                <a:gd name="connsiteY2" fmla="*/ 0 h 918567"/>
                <a:gd name="connsiteX3" fmla="*/ 1421335 w 1421335"/>
                <a:gd name="connsiteY3" fmla="*/ 91857 h 918567"/>
                <a:gd name="connsiteX4" fmla="*/ 1421335 w 1421335"/>
                <a:gd name="connsiteY4" fmla="*/ 826710 h 918567"/>
                <a:gd name="connsiteX5" fmla="*/ 1329478 w 1421335"/>
                <a:gd name="connsiteY5" fmla="*/ 918567 h 918567"/>
                <a:gd name="connsiteX6" fmla="*/ 91857 w 1421335"/>
                <a:gd name="connsiteY6" fmla="*/ 918567 h 918567"/>
                <a:gd name="connsiteX7" fmla="*/ 0 w 1421335"/>
                <a:gd name="connsiteY7" fmla="*/ 826710 h 918567"/>
                <a:gd name="connsiteX8" fmla="*/ 0 w 1421335"/>
                <a:gd name="connsiteY8" fmla="*/ 91857 h 918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1335" h="918567">
                  <a:moveTo>
                    <a:pt x="0" y="91857"/>
                  </a:moveTo>
                  <a:cubicBezTo>
                    <a:pt x="0" y="41126"/>
                    <a:pt x="41126" y="0"/>
                    <a:pt x="91857" y="0"/>
                  </a:cubicBezTo>
                  <a:lnTo>
                    <a:pt x="1329478" y="0"/>
                  </a:lnTo>
                  <a:cubicBezTo>
                    <a:pt x="1380209" y="0"/>
                    <a:pt x="1421335" y="41126"/>
                    <a:pt x="1421335" y="91857"/>
                  </a:cubicBezTo>
                  <a:lnTo>
                    <a:pt x="1421335" y="826710"/>
                  </a:lnTo>
                  <a:cubicBezTo>
                    <a:pt x="1421335" y="877441"/>
                    <a:pt x="1380209" y="918567"/>
                    <a:pt x="1329478" y="918567"/>
                  </a:cubicBezTo>
                  <a:lnTo>
                    <a:pt x="91857" y="918567"/>
                  </a:lnTo>
                  <a:cubicBezTo>
                    <a:pt x="41126" y="918567"/>
                    <a:pt x="0" y="877441"/>
                    <a:pt x="0" y="826710"/>
                  </a:cubicBezTo>
                  <a:lnTo>
                    <a:pt x="0" y="91857"/>
                  </a:lnTo>
                  <a:close/>
                </a:path>
              </a:pathLst>
            </a:cu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80244" tIns="80244" rIns="80244" bIns="80244" numCol="1" spcCol="1270" anchor="ctr" anchorCtr="0">
              <a:noAutofit/>
            </a:bodyPr>
            <a:lstStyle/>
            <a:p>
              <a:pPr lvl="0" algn="ctr" defTabSz="622300">
                <a:lnSpc>
                  <a:spcPct val="90000"/>
                </a:lnSpc>
                <a:spcBef>
                  <a:spcPct val="0"/>
                </a:spcBef>
                <a:spcAft>
                  <a:spcPct val="35000"/>
                </a:spcAft>
              </a:pPr>
              <a:r>
                <a:rPr lang="en-US" sz="1400" b="1" kern="1200" dirty="0">
                  <a:solidFill>
                    <a:sysClr val="window" lastClr="FFFFFF"/>
                  </a:solidFill>
                  <a:latin typeface="Arial" panose="020B0604020202020204" pitchFamily="34" charset="0"/>
                  <a:ea typeface="+mn-ea"/>
                  <a:cs typeface="Arial" panose="020B0604020202020204" pitchFamily="34" charset="0"/>
                </a:rPr>
                <a:t>Low Risk:</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Calibri"/>
                  <a:ea typeface="+mn-ea"/>
                  <a:cs typeface="+mn-cs"/>
                </a:rPr>
                <a:t>Positive Reinforcement</a:t>
              </a:r>
              <a:endParaRPr lang="en-US" sz="1400" b="1" kern="1200" dirty="0">
                <a:solidFill>
                  <a:sysClr val="window" lastClr="FFFFFF"/>
                </a:solidFill>
                <a:latin typeface="Arial" panose="020B0604020202020204" pitchFamily="34" charset="0"/>
                <a:ea typeface="+mn-ea"/>
                <a:cs typeface="Arial" panose="020B0604020202020204" pitchFamily="34" charset="0"/>
              </a:endParaRPr>
            </a:p>
          </p:txBody>
        </p:sp>
        <p:sp>
          <p:nvSpPr>
            <p:cNvPr id="12" name="Freeform 11"/>
            <p:cNvSpPr/>
            <p:nvPr/>
          </p:nvSpPr>
          <p:spPr>
            <a:xfrm>
              <a:off x="3901568" y="3547300"/>
              <a:ext cx="124487" cy="620796"/>
            </a:xfrm>
            <a:custGeom>
              <a:avLst/>
              <a:gdLst/>
              <a:ahLst/>
              <a:cxnLst/>
              <a:rect l="0" t="0" r="0" b="0"/>
              <a:pathLst>
                <a:path>
                  <a:moveTo>
                    <a:pt x="359312" y="0"/>
                  </a:moveTo>
                  <a:lnTo>
                    <a:pt x="359312" y="254403"/>
                  </a:lnTo>
                  <a:lnTo>
                    <a:pt x="0" y="254403"/>
                  </a:lnTo>
                  <a:lnTo>
                    <a:pt x="0" y="508807"/>
                  </a:lnTo>
                </a:path>
              </a:pathLst>
            </a:custGeom>
            <a:noFill/>
            <a:ln w="25400" cap="flat" cmpd="sng" algn="ctr">
              <a:solidFill>
                <a:srgbClr val="4BACC6">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3" name="Freeform 12"/>
            <p:cNvSpPr/>
            <p:nvPr/>
          </p:nvSpPr>
          <p:spPr>
            <a:xfrm>
              <a:off x="3164247" y="4115991"/>
              <a:ext cx="1604270" cy="946883"/>
            </a:xfrm>
            <a:custGeom>
              <a:avLst/>
              <a:gdLst>
                <a:gd name="connsiteX0" fmla="*/ 0 w 1590566"/>
                <a:gd name="connsiteY0" fmla="*/ 94688 h 946883"/>
                <a:gd name="connsiteX1" fmla="*/ 94688 w 1590566"/>
                <a:gd name="connsiteY1" fmla="*/ 0 h 946883"/>
                <a:gd name="connsiteX2" fmla="*/ 1495878 w 1590566"/>
                <a:gd name="connsiteY2" fmla="*/ 0 h 946883"/>
                <a:gd name="connsiteX3" fmla="*/ 1590566 w 1590566"/>
                <a:gd name="connsiteY3" fmla="*/ 94688 h 946883"/>
                <a:gd name="connsiteX4" fmla="*/ 1590566 w 1590566"/>
                <a:gd name="connsiteY4" fmla="*/ 852195 h 946883"/>
                <a:gd name="connsiteX5" fmla="*/ 1495878 w 1590566"/>
                <a:gd name="connsiteY5" fmla="*/ 946883 h 946883"/>
                <a:gd name="connsiteX6" fmla="*/ 94688 w 1590566"/>
                <a:gd name="connsiteY6" fmla="*/ 946883 h 946883"/>
                <a:gd name="connsiteX7" fmla="*/ 0 w 1590566"/>
                <a:gd name="connsiteY7" fmla="*/ 852195 h 946883"/>
                <a:gd name="connsiteX8" fmla="*/ 0 w 1590566"/>
                <a:gd name="connsiteY8" fmla="*/ 94688 h 946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0566" h="946883">
                  <a:moveTo>
                    <a:pt x="0" y="94688"/>
                  </a:moveTo>
                  <a:cubicBezTo>
                    <a:pt x="0" y="42393"/>
                    <a:pt x="42393" y="0"/>
                    <a:pt x="94688" y="0"/>
                  </a:cubicBezTo>
                  <a:lnTo>
                    <a:pt x="1495878" y="0"/>
                  </a:lnTo>
                  <a:cubicBezTo>
                    <a:pt x="1548173" y="0"/>
                    <a:pt x="1590566" y="42393"/>
                    <a:pt x="1590566" y="94688"/>
                  </a:cubicBezTo>
                  <a:lnTo>
                    <a:pt x="1590566" y="852195"/>
                  </a:lnTo>
                  <a:cubicBezTo>
                    <a:pt x="1590566" y="904490"/>
                    <a:pt x="1548173" y="946883"/>
                    <a:pt x="1495878" y="946883"/>
                  </a:cubicBezTo>
                  <a:lnTo>
                    <a:pt x="94688" y="946883"/>
                  </a:lnTo>
                  <a:cubicBezTo>
                    <a:pt x="42393" y="946883"/>
                    <a:pt x="0" y="904490"/>
                    <a:pt x="0" y="852195"/>
                  </a:cubicBezTo>
                  <a:lnTo>
                    <a:pt x="0" y="94688"/>
                  </a:lnTo>
                  <a:close/>
                </a:path>
              </a:pathLst>
            </a:cu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81073" tIns="81073" rIns="81073" bIns="81073" numCol="1" spcCol="1270" anchor="ctr" anchorCtr="0">
              <a:noAutofit/>
            </a:bodyPr>
            <a:lstStyle/>
            <a:p>
              <a:pPr lvl="0" algn="ctr" defTabSz="622300">
                <a:lnSpc>
                  <a:spcPct val="90000"/>
                </a:lnSpc>
                <a:spcBef>
                  <a:spcPct val="0"/>
                </a:spcBef>
                <a:spcAft>
                  <a:spcPct val="35000"/>
                </a:spcAft>
              </a:pPr>
              <a:r>
                <a:rPr lang="en-US" sz="1400" b="1" kern="1200" dirty="0">
                  <a:solidFill>
                    <a:srgbClr val="C00000"/>
                  </a:solidFill>
                  <a:latin typeface="Arial" panose="020B0604020202020204" pitchFamily="34" charset="0"/>
                  <a:ea typeface="+mn-ea"/>
                  <a:cs typeface="Arial" panose="020B0604020202020204" pitchFamily="34" charset="0"/>
                </a:rPr>
                <a:t>Risky:</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ea typeface="+mn-ea"/>
                  <a:cs typeface="Arial" panose="020B0604020202020204" pitchFamily="34" charset="0"/>
                </a:rPr>
                <a:t>Brief Intervention</a:t>
              </a:r>
            </a:p>
          </p:txBody>
        </p:sp>
        <p:sp>
          <p:nvSpPr>
            <p:cNvPr id="14" name="Freeform 13"/>
            <p:cNvSpPr/>
            <p:nvPr/>
          </p:nvSpPr>
          <p:spPr>
            <a:xfrm>
              <a:off x="4264458" y="3547300"/>
              <a:ext cx="1567833" cy="620796"/>
            </a:xfrm>
            <a:custGeom>
              <a:avLst/>
              <a:gdLst/>
              <a:ahLst/>
              <a:cxnLst/>
              <a:rect l="0" t="0" r="0" b="0"/>
              <a:pathLst>
                <a:path>
                  <a:moveTo>
                    <a:pt x="0" y="0"/>
                  </a:moveTo>
                  <a:lnTo>
                    <a:pt x="0" y="254403"/>
                  </a:lnTo>
                  <a:lnTo>
                    <a:pt x="1766049" y="254403"/>
                  </a:lnTo>
                  <a:lnTo>
                    <a:pt x="1766049" y="508807"/>
                  </a:lnTo>
                </a:path>
              </a:pathLst>
            </a:custGeom>
            <a:noFill/>
            <a:ln w="25400" cap="flat" cmpd="sng" algn="ctr">
              <a:solidFill>
                <a:srgbClr val="4BACC6">
                  <a:hueOff val="0"/>
                  <a:satOff val="0"/>
                  <a:lumOff val="0"/>
                  <a:alphaOff val="0"/>
                </a:srgbClr>
              </a:solidFill>
              <a:prstDash val="solid"/>
            </a:ln>
            <a:effectLst/>
          </p:spPr>
          <p:style>
            <a:lnRef idx="2">
              <a:scrgbClr r="0" g="0" b="0"/>
            </a:lnRef>
            <a:fillRef idx="0">
              <a:scrgbClr r="0" g="0" b="0"/>
            </a:fillRef>
            <a:effectRef idx="0">
              <a:scrgbClr r="0" g="0" b="0"/>
            </a:effectRef>
            <a:fontRef idx="minor">
              <a:schemeClr val="tx1">
                <a:hueOff val="0"/>
                <a:satOff val="0"/>
                <a:lumOff val="0"/>
                <a:alphaOff val="0"/>
              </a:schemeClr>
            </a:fontRef>
          </p:style>
        </p:sp>
        <p:sp>
          <p:nvSpPr>
            <p:cNvPr id="15" name="Freeform 14"/>
            <p:cNvSpPr/>
            <p:nvPr/>
          </p:nvSpPr>
          <p:spPr>
            <a:xfrm>
              <a:off x="5095013" y="4079920"/>
              <a:ext cx="1697173" cy="1612570"/>
            </a:xfrm>
            <a:custGeom>
              <a:avLst/>
              <a:gdLst>
                <a:gd name="connsiteX0" fmla="*/ 0 w 1682674"/>
                <a:gd name="connsiteY0" fmla="*/ 161257 h 1612570"/>
                <a:gd name="connsiteX1" fmla="*/ 161257 w 1682674"/>
                <a:gd name="connsiteY1" fmla="*/ 0 h 1612570"/>
                <a:gd name="connsiteX2" fmla="*/ 1521417 w 1682674"/>
                <a:gd name="connsiteY2" fmla="*/ 0 h 1612570"/>
                <a:gd name="connsiteX3" fmla="*/ 1682674 w 1682674"/>
                <a:gd name="connsiteY3" fmla="*/ 161257 h 1612570"/>
                <a:gd name="connsiteX4" fmla="*/ 1682674 w 1682674"/>
                <a:gd name="connsiteY4" fmla="*/ 1451313 h 1612570"/>
                <a:gd name="connsiteX5" fmla="*/ 1521417 w 1682674"/>
                <a:gd name="connsiteY5" fmla="*/ 1612570 h 1612570"/>
                <a:gd name="connsiteX6" fmla="*/ 161257 w 1682674"/>
                <a:gd name="connsiteY6" fmla="*/ 1612570 h 1612570"/>
                <a:gd name="connsiteX7" fmla="*/ 0 w 1682674"/>
                <a:gd name="connsiteY7" fmla="*/ 1451313 h 1612570"/>
                <a:gd name="connsiteX8" fmla="*/ 0 w 1682674"/>
                <a:gd name="connsiteY8" fmla="*/ 161257 h 161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674" h="1612570">
                  <a:moveTo>
                    <a:pt x="0" y="161257"/>
                  </a:moveTo>
                  <a:cubicBezTo>
                    <a:pt x="0" y="72197"/>
                    <a:pt x="72197" y="0"/>
                    <a:pt x="161257" y="0"/>
                  </a:cubicBezTo>
                  <a:lnTo>
                    <a:pt x="1521417" y="0"/>
                  </a:lnTo>
                  <a:cubicBezTo>
                    <a:pt x="1610477" y="0"/>
                    <a:pt x="1682674" y="72197"/>
                    <a:pt x="1682674" y="161257"/>
                  </a:cubicBezTo>
                  <a:lnTo>
                    <a:pt x="1682674" y="1451313"/>
                  </a:lnTo>
                  <a:cubicBezTo>
                    <a:pt x="1682674" y="1540373"/>
                    <a:pt x="1610477" y="1612570"/>
                    <a:pt x="1521417" y="1612570"/>
                  </a:cubicBezTo>
                  <a:lnTo>
                    <a:pt x="161257" y="1612570"/>
                  </a:lnTo>
                  <a:cubicBezTo>
                    <a:pt x="72197" y="1612570"/>
                    <a:pt x="0" y="1540373"/>
                    <a:pt x="0" y="1451313"/>
                  </a:cubicBezTo>
                  <a:lnTo>
                    <a:pt x="0" y="161257"/>
                  </a:lnTo>
                  <a:close/>
                </a:path>
              </a:pathLst>
            </a:cu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00571" tIns="100571" rIns="100571" bIns="100571" numCol="1" spcCol="1270" anchor="ctr" anchorCtr="0">
              <a:noAutofit/>
            </a:bodyPr>
            <a:lstStyle/>
            <a:p>
              <a:pPr lvl="0" algn="ctr" defTabSz="622300">
                <a:lnSpc>
                  <a:spcPct val="90000"/>
                </a:lnSpc>
                <a:spcBef>
                  <a:spcPct val="0"/>
                </a:spcBef>
                <a:spcAft>
                  <a:spcPct val="35000"/>
                </a:spcAft>
              </a:pPr>
              <a:r>
                <a:rPr lang="en-US" sz="1400" b="1" kern="1200" dirty="0">
                  <a:solidFill>
                    <a:srgbClr val="C00000"/>
                  </a:solidFill>
                  <a:latin typeface="Arial" panose="020B0604020202020204" pitchFamily="34" charset="0"/>
                  <a:ea typeface="+mn-ea"/>
                  <a:cs typeface="Arial" panose="020B0604020202020204" pitchFamily="34" charset="0"/>
                </a:rPr>
                <a:t>Harmful or Dependent:</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ea typeface="+mn-ea"/>
                  <a:cs typeface="Arial" panose="020B0604020202020204" pitchFamily="34" charset="0"/>
                </a:rPr>
                <a:t>Brief Intervention</a:t>
              </a:r>
            </a:p>
            <a:p>
              <a:pPr lvl="0" algn="ctr" defTabSz="622300">
                <a:lnSpc>
                  <a:spcPct val="90000"/>
                </a:lnSpc>
                <a:spcBef>
                  <a:spcPct val="0"/>
                </a:spcBef>
                <a:spcAft>
                  <a:spcPct val="35000"/>
                </a:spcAft>
              </a:pPr>
              <a:r>
                <a:rPr lang="en-US" sz="1400" kern="1200" dirty="0">
                  <a:solidFill>
                    <a:sysClr val="window" lastClr="FFFFFF"/>
                  </a:solidFill>
                  <a:latin typeface="Arial" panose="020B0604020202020204" pitchFamily="34" charset="0"/>
                  <a:ea typeface="+mn-ea"/>
                  <a:cs typeface="Arial" panose="020B0604020202020204" pitchFamily="34" charset="0"/>
                  <a:sym typeface="Wingdings"/>
                </a:rPr>
                <a:t> </a:t>
              </a:r>
              <a:r>
                <a:rPr lang="en-US" sz="1400" kern="1200" dirty="0">
                  <a:solidFill>
                    <a:sysClr val="window" lastClr="FFFFFF"/>
                  </a:solidFill>
                  <a:latin typeface="Arial" panose="020B0604020202020204" pitchFamily="34" charset="0"/>
                  <a:ea typeface="+mn-ea"/>
                  <a:cs typeface="Arial" panose="020B0604020202020204" pitchFamily="34" charset="0"/>
                </a:rPr>
                <a:t>Referral</a:t>
              </a:r>
            </a:p>
          </p:txBody>
        </p:sp>
      </p:grpSp>
      <p:sp>
        <p:nvSpPr>
          <p:cNvPr id="16" name="TextBox 15"/>
          <p:cNvSpPr txBox="1"/>
          <p:nvPr/>
        </p:nvSpPr>
        <p:spPr>
          <a:xfrm>
            <a:off x="6480405" y="1784959"/>
            <a:ext cx="2095081" cy="1477328"/>
          </a:xfrm>
          <a:prstGeom prst="rect">
            <a:avLst/>
          </a:prstGeom>
          <a:noFill/>
          <a:ln w="28575">
            <a:solidFill>
              <a:schemeClr val="tx1"/>
            </a:solidFill>
            <a:prstDash val="sysDash"/>
          </a:ln>
        </p:spPr>
        <p:txBody>
          <a:bodyPr wrap="square" rtlCol="0">
            <a:spAutoFit/>
          </a:bodyPr>
          <a:lstStyle/>
          <a:p>
            <a:pPr marL="115888"/>
            <a:r>
              <a:rPr lang="en-US" dirty="0"/>
              <a:t>Annual prescreen </a:t>
            </a:r>
            <a:br>
              <a:rPr lang="en-US" dirty="0"/>
            </a:br>
            <a:r>
              <a:rPr lang="en-US" dirty="0"/>
              <a:t>(&lt;1 min) followed </a:t>
            </a:r>
            <a:br>
              <a:rPr lang="en-US" dirty="0"/>
            </a:br>
            <a:r>
              <a:rPr lang="en-US" dirty="0"/>
              <a:t>by the full screen </a:t>
            </a:r>
            <a:br>
              <a:rPr lang="en-US" dirty="0"/>
            </a:br>
            <a:r>
              <a:rPr lang="en-US" dirty="0"/>
              <a:t>(3-5 min) doesn’t take much time!</a:t>
            </a:r>
          </a:p>
        </p:txBody>
      </p:sp>
      <p:cxnSp>
        <p:nvCxnSpPr>
          <p:cNvPr id="17" name="Straight Arrow Connector 16"/>
          <p:cNvCxnSpPr/>
          <p:nvPr/>
        </p:nvCxnSpPr>
        <p:spPr>
          <a:xfrm flipH="1" flipV="1">
            <a:off x="5656511" y="2048722"/>
            <a:ext cx="780862" cy="30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6004861" y="3082767"/>
            <a:ext cx="443274" cy="45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45196" y="5491102"/>
            <a:ext cx="3770213" cy="923330"/>
          </a:xfrm>
          <a:prstGeom prst="rect">
            <a:avLst/>
          </a:prstGeom>
          <a:noFill/>
          <a:ln w="28575">
            <a:solidFill>
              <a:schemeClr val="tx1"/>
            </a:solidFill>
            <a:prstDash val="sysDash"/>
          </a:ln>
        </p:spPr>
        <p:txBody>
          <a:bodyPr wrap="square" rtlCol="0">
            <a:spAutoFit/>
          </a:bodyPr>
          <a:lstStyle/>
          <a:p>
            <a:r>
              <a:rPr lang="en-US" dirty="0"/>
              <a:t>The Brief Intervention and Referral require more skills, and training is often needed; SBIRT-TIPS will provide!</a:t>
            </a:r>
          </a:p>
        </p:txBody>
      </p:sp>
      <p:cxnSp>
        <p:nvCxnSpPr>
          <p:cNvPr id="20" name="Straight Arrow Connector 19"/>
          <p:cNvCxnSpPr>
            <a:cxnSpLocks/>
          </p:cNvCxnSpPr>
          <p:nvPr/>
        </p:nvCxnSpPr>
        <p:spPr>
          <a:xfrm flipV="1">
            <a:off x="3350571" y="5126849"/>
            <a:ext cx="393691" cy="3393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p:cNvCxnSpPr>
          <p:nvPr/>
        </p:nvCxnSpPr>
        <p:spPr>
          <a:xfrm flipV="1">
            <a:off x="5541439" y="5852066"/>
            <a:ext cx="441906" cy="3836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87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Risk for Substance Use</a:t>
            </a:r>
          </a:p>
        </p:txBody>
      </p:sp>
      <p:sp>
        <p:nvSpPr>
          <p:cNvPr id="3" name="Content Placeholder 2"/>
          <p:cNvSpPr>
            <a:spLocks noGrp="1"/>
          </p:cNvSpPr>
          <p:nvPr>
            <p:ph idx="1"/>
          </p:nvPr>
        </p:nvSpPr>
        <p:spPr/>
        <p:txBody>
          <a:bodyPr/>
          <a:lstStyle/>
          <a:p>
            <a:pPr marL="0" indent="0">
              <a:spcBef>
                <a:spcPts val="0"/>
              </a:spcBef>
              <a:spcAft>
                <a:spcPts val="0"/>
              </a:spcAft>
              <a:buNone/>
            </a:pPr>
            <a:r>
              <a:rPr lang="en-US" sz="2800" b="1" dirty="0">
                <a:solidFill>
                  <a:srgbClr val="C00000"/>
                </a:solidFill>
              </a:rPr>
              <a:t>Lots to think </a:t>
            </a:r>
            <a:r>
              <a:rPr lang="en-US" sz="2800" b="1" dirty="0" smtClean="0">
                <a:solidFill>
                  <a:srgbClr val="C00000"/>
                </a:solidFill>
              </a:rPr>
              <a:t>about… </a:t>
            </a:r>
            <a:endParaRPr lang="en-US" sz="2800" b="1" dirty="0">
              <a:solidFill>
                <a:srgbClr val="C00000"/>
              </a:solidFill>
            </a:endParaRPr>
          </a:p>
          <a:p>
            <a:pPr>
              <a:spcBef>
                <a:spcPts val="0"/>
              </a:spcBef>
              <a:spcAft>
                <a:spcPts val="0"/>
              </a:spcAft>
            </a:pPr>
            <a:r>
              <a:rPr lang="en-US" sz="2600" dirty="0"/>
              <a:t>Exposure to stress: emotional, physical abuse</a:t>
            </a:r>
          </a:p>
          <a:p>
            <a:pPr>
              <a:spcBef>
                <a:spcPts val="0"/>
              </a:spcBef>
              <a:spcAft>
                <a:spcPts val="0"/>
              </a:spcAft>
            </a:pPr>
            <a:r>
              <a:rPr lang="en-US" sz="2600" dirty="0"/>
              <a:t>Personality traits: impulsivity, aggression</a:t>
            </a:r>
          </a:p>
          <a:p>
            <a:pPr>
              <a:spcBef>
                <a:spcPts val="0"/>
              </a:spcBef>
              <a:spcAft>
                <a:spcPts val="0"/>
              </a:spcAft>
            </a:pPr>
            <a:r>
              <a:rPr lang="en-US" sz="2600" dirty="0"/>
              <a:t>Drug use at earlier age </a:t>
            </a:r>
          </a:p>
          <a:p>
            <a:pPr marL="798513" lvl="1" indent="-341313">
              <a:spcBef>
                <a:spcPts val="0"/>
              </a:spcBef>
              <a:spcAft>
                <a:spcPts val="0"/>
              </a:spcAft>
              <a:buFont typeface="Wingdings" panose="05000000000000000000" pitchFamily="2" charset="2"/>
              <a:buChar char="ü"/>
            </a:pPr>
            <a:r>
              <a:rPr lang="en-US" sz="2200" dirty="0"/>
              <a:t>15.2% who start drinking by age 14 develop alcohol abuse or dependence in their lifetime</a:t>
            </a:r>
          </a:p>
          <a:p>
            <a:pPr marL="798513" lvl="1" indent="-341313">
              <a:spcBef>
                <a:spcPts val="0"/>
              </a:spcBef>
              <a:spcAft>
                <a:spcPts val="0"/>
              </a:spcAft>
              <a:buFont typeface="Wingdings" panose="05000000000000000000" pitchFamily="2" charset="2"/>
              <a:buChar char="ü"/>
            </a:pPr>
            <a:r>
              <a:rPr lang="en-US" sz="2200" dirty="0"/>
              <a:t>25% of those who abuse prescription drugs by age 13 develop SUD in their lifetime</a:t>
            </a:r>
          </a:p>
          <a:p>
            <a:pPr>
              <a:spcBef>
                <a:spcPts val="0"/>
              </a:spcBef>
              <a:spcAft>
                <a:spcPts val="0"/>
              </a:spcAft>
            </a:pPr>
            <a:r>
              <a:rPr lang="en-US" sz="2600" dirty="0"/>
              <a:t>Anxiety, depression, other mental disorders are likely to precede substance use and contribute to it</a:t>
            </a:r>
          </a:p>
        </p:txBody>
      </p:sp>
    </p:spTree>
    <p:extLst>
      <p:ext uri="{BB962C8B-B14F-4D97-AF65-F5344CB8AC3E}">
        <p14:creationId xmlns:p14="http://schemas.microsoft.com/office/powerpoint/2010/main" val="2345844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Risk for Substance Use</a:t>
            </a:r>
          </a:p>
        </p:txBody>
      </p:sp>
      <p:sp>
        <p:nvSpPr>
          <p:cNvPr id="3" name="Content Placeholder 2"/>
          <p:cNvSpPr>
            <a:spLocks noGrp="1"/>
          </p:cNvSpPr>
          <p:nvPr>
            <p:ph idx="1"/>
          </p:nvPr>
        </p:nvSpPr>
        <p:spPr/>
        <p:txBody>
          <a:bodyPr/>
          <a:lstStyle/>
          <a:p>
            <a:pPr marL="0" indent="0">
              <a:spcBef>
                <a:spcPts val="0"/>
              </a:spcBef>
              <a:spcAft>
                <a:spcPts val="600"/>
              </a:spcAft>
              <a:buNone/>
            </a:pPr>
            <a:r>
              <a:rPr lang="en-US" sz="2800" b="1" dirty="0">
                <a:solidFill>
                  <a:srgbClr val="C00000"/>
                </a:solidFill>
              </a:rPr>
              <a:t>Lots to think </a:t>
            </a:r>
            <a:r>
              <a:rPr lang="en-US" sz="2800" b="1" dirty="0" smtClean="0">
                <a:solidFill>
                  <a:srgbClr val="C00000"/>
                </a:solidFill>
              </a:rPr>
              <a:t>about… </a:t>
            </a:r>
            <a:endParaRPr lang="en-US" sz="2800" b="1" dirty="0">
              <a:solidFill>
                <a:srgbClr val="C00000"/>
              </a:solidFill>
            </a:endParaRPr>
          </a:p>
          <a:p>
            <a:pPr>
              <a:lnSpc>
                <a:spcPct val="90000"/>
              </a:lnSpc>
              <a:spcBef>
                <a:spcPts val="0"/>
              </a:spcBef>
              <a:spcAft>
                <a:spcPts val="900"/>
              </a:spcAft>
            </a:pPr>
            <a:r>
              <a:rPr lang="en-US" sz="2600" dirty="0" smtClean="0"/>
              <a:t>Is the teen </a:t>
            </a:r>
            <a:r>
              <a:rPr lang="en-US" sz="2600" dirty="0" smtClean="0">
                <a:solidFill>
                  <a:srgbClr val="0070C0"/>
                </a:solidFill>
              </a:rPr>
              <a:t>depressed</a:t>
            </a:r>
            <a:r>
              <a:rPr lang="en-US" sz="2600" dirty="0" smtClean="0"/>
              <a:t>? (Can screen using the PHQ-9 or PHQ-A)</a:t>
            </a:r>
            <a:endParaRPr lang="en-US" sz="2600" dirty="0"/>
          </a:p>
          <a:p>
            <a:pPr>
              <a:lnSpc>
                <a:spcPct val="90000"/>
              </a:lnSpc>
              <a:spcBef>
                <a:spcPts val="0"/>
              </a:spcBef>
              <a:spcAft>
                <a:spcPts val="900"/>
              </a:spcAft>
            </a:pPr>
            <a:r>
              <a:rPr lang="en-US" sz="2600" dirty="0" smtClean="0"/>
              <a:t>Has there been </a:t>
            </a:r>
            <a:r>
              <a:rPr lang="en-US" sz="2600" dirty="0" smtClean="0">
                <a:solidFill>
                  <a:srgbClr val="008000"/>
                </a:solidFill>
              </a:rPr>
              <a:t>trauma</a:t>
            </a:r>
            <a:r>
              <a:rPr lang="en-US" sz="2600" dirty="0" smtClean="0"/>
              <a:t> in the teen’s life? </a:t>
            </a:r>
            <a:br>
              <a:rPr lang="en-US" sz="2600" dirty="0" smtClean="0"/>
            </a:br>
            <a:r>
              <a:rPr lang="en-US" sz="2600" dirty="0" smtClean="0"/>
              <a:t>(E.g., past abuse, neglect, violence)</a:t>
            </a:r>
          </a:p>
          <a:p>
            <a:pPr>
              <a:lnSpc>
                <a:spcPct val="90000"/>
              </a:lnSpc>
              <a:spcBef>
                <a:spcPts val="0"/>
              </a:spcBef>
              <a:spcAft>
                <a:spcPts val="900"/>
              </a:spcAft>
            </a:pPr>
            <a:r>
              <a:rPr lang="en-US" sz="2600" dirty="0" smtClean="0"/>
              <a:t>What is the teen’s </a:t>
            </a:r>
            <a:r>
              <a:rPr lang="en-US" sz="2600" dirty="0" smtClean="0">
                <a:solidFill>
                  <a:srgbClr val="7030A0"/>
                </a:solidFill>
              </a:rPr>
              <a:t>relationship with the family</a:t>
            </a:r>
            <a:r>
              <a:rPr lang="en-US" sz="2600" dirty="0" smtClean="0"/>
              <a:t>?</a:t>
            </a:r>
          </a:p>
          <a:p>
            <a:pPr>
              <a:lnSpc>
                <a:spcPct val="90000"/>
              </a:lnSpc>
              <a:spcBef>
                <a:spcPts val="0"/>
              </a:spcBef>
              <a:spcAft>
                <a:spcPts val="900"/>
              </a:spcAft>
            </a:pPr>
            <a:r>
              <a:rPr lang="en-US" sz="2600" dirty="0" smtClean="0"/>
              <a:t>Is the teen a </a:t>
            </a:r>
            <a:r>
              <a:rPr lang="en-US" sz="2600" dirty="0" smtClean="0">
                <a:solidFill>
                  <a:srgbClr val="0099CC"/>
                </a:solidFill>
              </a:rPr>
              <a:t>victim of bullying</a:t>
            </a:r>
            <a:r>
              <a:rPr lang="en-US" sz="2600" dirty="0" smtClean="0"/>
              <a:t>?</a:t>
            </a:r>
          </a:p>
          <a:p>
            <a:pPr>
              <a:lnSpc>
                <a:spcPct val="90000"/>
              </a:lnSpc>
              <a:spcBef>
                <a:spcPts val="0"/>
              </a:spcBef>
              <a:spcAft>
                <a:spcPts val="600"/>
              </a:spcAft>
            </a:pPr>
            <a:r>
              <a:rPr lang="en-US" sz="2600" dirty="0" smtClean="0"/>
              <a:t>Has the teen </a:t>
            </a:r>
            <a:r>
              <a:rPr lang="en-US" sz="2600" dirty="0" smtClean="0">
                <a:solidFill>
                  <a:schemeClr val="accent4">
                    <a:lumMod val="75000"/>
                  </a:schemeClr>
                </a:solidFill>
              </a:rPr>
              <a:t>attempted suicide </a:t>
            </a:r>
            <a:r>
              <a:rPr lang="en-US" sz="2600" dirty="0" smtClean="0"/>
              <a:t>or is the teen </a:t>
            </a:r>
            <a:br>
              <a:rPr lang="en-US" sz="2600" dirty="0" smtClean="0"/>
            </a:br>
            <a:r>
              <a:rPr lang="en-US" sz="2600" dirty="0" smtClean="0">
                <a:solidFill>
                  <a:schemeClr val="accent4">
                    <a:lumMod val="75000"/>
                  </a:schemeClr>
                </a:solidFill>
              </a:rPr>
              <a:t>actively suicidal</a:t>
            </a:r>
            <a:r>
              <a:rPr lang="en-US" sz="2600" dirty="0" smtClean="0"/>
              <a:t>? </a:t>
            </a:r>
            <a:endParaRPr lang="en-US" sz="2600" dirty="0"/>
          </a:p>
        </p:txBody>
      </p:sp>
    </p:spTree>
    <p:extLst>
      <p:ext uri="{BB962C8B-B14F-4D97-AF65-F5344CB8AC3E}">
        <p14:creationId xmlns:p14="http://schemas.microsoft.com/office/powerpoint/2010/main" val="560150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idx="1"/>
          </p:nvPr>
        </p:nvSpPr>
        <p:spPr>
          <a:xfrm>
            <a:off x="982134" y="2284872"/>
            <a:ext cx="7704667" cy="3332816"/>
          </a:xfrm>
        </p:spPr>
        <p:txBody>
          <a:bodyPr/>
          <a:lstStyle/>
          <a:p>
            <a:pPr>
              <a:lnSpc>
                <a:spcPct val="80000"/>
              </a:lnSpc>
              <a:spcBef>
                <a:spcPts val="0"/>
              </a:spcBef>
              <a:spcAft>
                <a:spcPts val="600"/>
              </a:spcAft>
            </a:pPr>
            <a:r>
              <a:rPr lang="en-US" sz="2600" dirty="0"/>
              <a:t>Awareness of local, county, state, and federal regulations</a:t>
            </a:r>
          </a:p>
          <a:p>
            <a:pPr>
              <a:spcBef>
                <a:spcPts val="0"/>
              </a:spcBef>
              <a:spcAft>
                <a:spcPts val="300"/>
              </a:spcAft>
            </a:pPr>
            <a:r>
              <a:rPr lang="en-US" sz="2600" dirty="0"/>
              <a:t>Know when to break confidentiality</a:t>
            </a:r>
          </a:p>
          <a:p>
            <a:pPr marL="801688" lvl="1" indent="-338138">
              <a:spcBef>
                <a:spcPts val="0"/>
              </a:spcBef>
              <a:spcAft>
                <a:spcPts val="300"/>
              </a:spcAft>
              <a:buFont typeface="Wingdings" panose="05000000000000000000" pitchFamily="2" charset="2"/>
              <a:buChar char="ü"/>
            </a:pPr>
            <a:r>
              <a:rPr lang="en-US" sz="2200" dirty="0"/>
              <a:t>Imminent danger to the patient</a:t>
            </a:r>
          </a:p>
          <a:p>
            <a:pPr marL="801688" lvl="1" indent="-338138">
              <a:spcBef>
                <a:spcPts val="0"/>
              </a:spcBef>
              <a:spcAft>
                <a:spcPts val="600"/>
              </a:spcAft>
              <a:buFont typeface="Wingdings" panose="05000000000000000000" pitchFamily="2" charset="2"/>
              <a:buChar char="ü"/>
            </a:pPr>
            <a:r>
              <a:rPr lang="en-US" sz="2200" dirty="0"/>
              <a:t>Imminent danger to others</a:t>
            </a:r>
          </a:p>
          <a:p>
            <a:pPr>
              <a:spcBef>
                <a:spcPts val="0"/>
              </a:spcBef>
              <a:spcAft>
                <a:spcPts val="300"/>
              </a:spcAft>
            </a:pPr>
            <a:r>
              <a:rPr lang="en-US" sz="2600" dirty="0"/>
              <a:t>Situations that can affect confidentiality</a:t>
            </a:r>
          </a:p>
          <a:p>
            <a:pPr marL="801688" lvl="1" indent="-338138">
              <a:spcBef>
                <a:spcPts val="0"/>
              </a:spcBef>
              <a:spcAft>
                <a:spcPts val="300"/>
              </a:spcAft>
              <a:buFont typeface="Wingdings" panose="05000000000000000000" pitchFamily="2" charset="2"/>
              <a:buChar char="ü"/>
            </a:pPr>
            <a:r>
              <a:rPr lang="en-US" sz="2200" dirty="0"/>
              <a:t>Provider’s relationship with the youth</a:t>
            </a:r>
          </a:p>
          <a:p>
            <a:pPr marL="801688" lvl="1" indent="-338138">
              <a:spcBef>
                <a:spcPts val="0"/>
              </a:spcBef>
              <a:spcAft>
                <a:spcPts val="300"/>
              </a:spcAft>
              <a:buFont typeface="Wingdings" panose="05000000000000000000" pitchFamily="2" charset="2"/>
              <a:buChar char="ü"/>
            </a:pPr>
            <a:r>
              <a:rPr lang="en-US" sz="2200" dirty="0"/>
              <a:t>Provider’s relationship with the parent(s)</a:t>
            </a:r>
          </a:p>
          <a:p>
            <a:pPr marL="801688" lvl="1" indent="-338138">
              <a:spcBef>
                <a:spcPts val="0"/>
              </a:spcBef>
              <a:spcAft>
                <a:spcPts val="300"/>
              </a:spcAft>
              <a:buFont typeface="Wingdings" panose="05000000000000000000" pitchFamily="2" charset="2"/>
              <a:buChar char="ü"/>
            </a:pPr>
            <a:r>
              <a:rPr lang="en-US" sz="2200" dirty="0"/>
              <a:t>Provider’s awareness of the home situation</a:t>
            </a:r>
          </a:p>
          <a:p>
            <a:pPr marL="801688" lvl="1" indent="-338138">
              <a:spcBef>
                <a:spcPts val="0"/>
              </a:spcBef>
              <a:spcAft>
                <a:spcPts val="0"/>
              </a:spcAft>
              <a:buFont typeface="Wingdings" panose="05000000000000000000" pitchFamily="2" charset="2"/>
              <a:buChar char="ü"/>
            </a:pPr>
            <a:r>
              <a:rPr lang="en-US" sz="2200" dirty="0"/>
              <a:t>Guardianship status/special considerations</a:t>
            </a:r>
          </a:p>
        </p:txBody>
      </p:sp>
      <p:pic>
        <p:nvPicPr>
          <p:cNvPr id="4" name="Picture 3" descr="confidentiality%20clipart"/>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39738" y="2303544"/>
            <a:ext cx="2159000" cy="1435100"/>
          </a:xfrm>
          <a:prstGeom prst="rect">
            <a:avLst/>
          </a:prstGeom>
          <a:noFill/>
          <a:ln>
            <a:noFill/>
          </a:ln>
        </p:spPr>
      </p:pic>
      <p:pic>
        <p:nvPicPr>
          <p:cNvPr id="5" name="Picture 4" descr="confidentiality%20clipart"/>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5393" y="3625754"/>
            <a:ext cx="1615440" cy="1150620"/>
          </a:xfrm>
          <a:prstGeom prst="rect">
            <a:avLst/>
          </a:prstGeom>
          <a:noFill/>
          <a:ln>
            <a:noFill/>
          </a:ln>
        </p:spPr>
      </p:pic>
    </p:spTree>
    <p:extLst>
      <p:ext uri="{BB962C8B-B14F-4D97-AF65-F5344CB8AC3E}">
        <p14:creationId xmlns:p14="http://schemas.microsoft.com/office/powerpoint/2010/main" val="1367603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Prescreen – CRAFFT Part A</a:t>
            </a:r>
          </a:p>
        </p:txBody>
      </p:sp>
      <p:sp>
        <p:nvSpPr>
          <p:cNvPr id="3" name="Content Placeholder 2"/>
          <p:cNvSpPr>
            <a:spLocks noGrp="1"/>
          </p:cNvSpPr>
          <p:nvPr>
            <p:ph idx="1"/>
          </p:nvPr>
        </p:nvSpPr>
        <p:spPr/>
        <p:txBody>
          <a:bodyPr>
            <a:noAutofit/>
          </a:bodyPr>
          <a:lstStyle/>
          <a:p>
            <a:pPr marL="0" indent="0">
              <a:spcBef>
                <a:spcPts val="0"/>
              </a:spcBef>
              <a:spcAft>
                <a:spcPts val="1200"/>
              </a:spcAft>
              <a:buNone/>
            </a:pPr>
            <a:r>
              <a:rPr lang="en-US" sz="2600" dirty="0">
                <a:solidFill>
                  <a:srgbClr val="005DA2"/>
                </a:solidFill>
              </a:rPr>
              <a:t>“CRAFFT” is the mnemonic acronym of first letters of key words in the six screening questions.</a:t>
            </a:r>
          </a:p>
          <a:p>
            <a:pPr marL="0" indent="0">
              <a:spcBef>
                <a:spcPts val="0"/>
              </a:spcBef>
              <a:spcAft>
                <a:spcPts val="1200"/>
              </a:spcAft>
              <a:buNone/>
            </a:pPr>
            <a:r>
              <a:rPr lang="en-US" sz="2600" i="1" dirty="0"/>
              <a:t>Instruct the youth to answer these next questions honestly (and remind them of confidentiality policies).</a:t>
            </a:r>
            <a:endParaRPr lang="en-US" sz="2600" dirty="0"/>
          </a:p>
          <a:p>
            <a:pPr marL="0" indent="0">
              <a:spcBef>
                <a:spcPts val="0"/>
              </a:spcBef>
              <a:spcAft>
                <a:spcPts val="300"/>
              </a:spcAft>
              <a:buNone/>
            </a:pPr>
            <a:r>
              <a:rPr lang="en-US" sz="2600" b="1" i="1" dirty="0">
                <a:solidFill>
                  <a:srgbClr val="C00000"/>
                </a:solidFill>
              </a:rPr>
              <a:t>During the last 12 months, did you:</a:t>
            </a:r>
          </a:p>
          <a:p>
            <a:pPr marL="342900" indent="-342900">
              <a:spcBef>
                <a:spcPts val="0"/>
              </a:spcBef>
              <a:spcAft>
                <a:spcPts val="300"/>
              </a:spcAft>
              <a:buFont typeface="+mj-lt"/>
              <a:buAutoNum type="arabicPeriod"/>
            </a:pPr>
            <a:r>
              <a:rPr lang="en-US" sz="2600" dirty="0">
                <a:solidFill>
                  <a:srgbClr val="C00000"/>
                </a:solidFill>
              </a:rPr>
              <a:t>Drink any alcohol (more than a few sips)?</a:t>
            </a:r>
          </a:p>
          <a:p>
            <a:pPr marL="342900" indent="-342900">
              <a:spcBef>
                <a:spcPts val="0"/>
              </a:spcBef>
              <a:spcAft>
                <a:spcPts val="300"/>
              </a:spcAft>
              <a:buFont typeface="+mj-lt"/>
              <a:buAutoNum type="arabicPeriod"/>
            </a:pPr>
            <a:r>
              <a:rPr lang="en-US" sz="2600" dirty="0">
                <a:solidFill>
                  <a:srgbClr val="C00000"/>
                </a:solidFill>
              </a:rPr>
              <a:t>Smoke any marijuana or hashish?</a:t>
            </a:r>
          </a:p>
          <a:p>
            <a:pPr marL="342900" indent="-342900">
              <a:spcBef>
                <a:spcPts val="0"/>
              </a:spcBef>
              <a:spcAft>
                <a:spcPts val="300"/>
              </a:spcAft>
              <a:buFont typeface="+mj-lt"/>
              <a:buAutoNum type="arabicPeriod"/>
            </a:pPr>
            <a:r>
              <a:rPr lang="en-US" sz="2600" dirty="0">
                <a:solidFill>
                  <a:srgbClr val="C00000"/>
                </a:solidFill>
              </a:rPr>
              <a:t>Use anything else to get high?</a:t>
            </a:r>
            <a:endParaRPr lang="en-US" sz="2600" dirty="0"/>
          </a:p>
        </p:txBody>
      </p:sp>
    </p:spTree>
    <p:extLst>
      <p:ext uri="{BB962C8B-B14F-4D97-AF65-F5344CB8AC3E}">
        <p14:creationId xmlns:p14="http://schemas.microsoft.com/office/powerpoint/2010/main" val="3450924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a:t>Alcohol is the drug of choice for youth</a:t>
            </a:r>
          </a:p>
          <a:p>
            <a:r>
              <a:rPr lang="en-US" sz="2600" dirty="0"/>
              <a:t>1 in 3 children starts drinking by the end of 8</a:t>
            </a:r>
            <a:r>
              <a:rPr lang="en-US" sz="2600" baseline="30000" dirty="0"/>
              <a:t>th</a:t>
            </a:r>
            <a:r>
              <a:rPr lang="en-US" sz="2600" dirty="0"/>
              <a:t> grade; half of them report having been drunk</a:t>
            </a:r>
          </a:p>
          <a:p>
            <a:r>
              <a:rPr lang="en-US" sz="2600" dirty="0"/>
              <a:t>Between the ages of 12 and 18, the proportion of youths who drank rises from 7 percent to 70 percent</a:t>
            </a:r>
          </a:p>
        </p:txBody>
      </p:sp>
      <p:sp>
        <p:nvSpPr>
          <p:cNvPr id="4" name="Title 1"/>
          <p:cNvSpPr txBox="1">
            <a:spLocks/>
          </p:cNvSpPr>
          <p:nvPr/>
        </p:nvSpPr>
        <p:spPr>
          <a:xfrm>
            <a:off x="1134534" y="609601"/>
            <a:ext cx="7704667" cy="1554480"/>
          </a:xfrm>
          <a:prstGeom prst="rect">
            <a:avLst/>
          </a:prstGeom>
          <a:effectLst/>
        </p:spPr>
        <p:txBody>
          <a:bodyPr vert="horz" lIns="91440" tIns="45720" rIns="91440" bIns="45720" rtlCol="0" anchor="ctr">
            <a:normAutofit/>
          </a:bodyPr>
          <a:lstStyle>
            <a:lvl1pPr algn="ctr" defTabSz="3429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Why is </a:t>
            </a:r>
            <a:r>
              <a:rPr lang="en-US" dirty="0" smtClean="0">
                <a:solidFill>
                  <a:srgbClr val="C00000"/>
                </a:solidFill>
              </a:rPr>
              <a:t>Identifying Youth at Risk </a:t>
            </a:r>
            <a:r>
              <a:rPr lang="en-US" dirty="0"/>
              <a:t>I</a:t>
            </a:r>
            <a:r>
              <a:rPr lang="en-US" dirty="0" smtClean="0"/>
              <a:t>mportant?</a:t>
            </a:r>
            <a:endParaRPr lang="en-US" dirty="0"/>
          </a:p>
        </p:txBody>
      </p:sp>
    </p:spTree>
    <p:extLst>
      <p:ext uri="{BB962C8B-B14F-4D97-AF65-F5344CB8AC3E}">
        <p14:creationId xmlns:p14="http://schemas.microsoft.com/office/powerpoint/2010/main" val="235453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Screening – CRAFFT Part B</a:t>
            </a:r>
          </a:p>
        </p:txBody>
      </p:sp>
      <p:sp>
        <p:nvSpPr>
          <p:cNvPr id="3" name="Content Placeholder 2"/>
          <p:cNvSpPr>
            <a:spLocks noGrp="1"/>
          </p:cNvSpPr>
          <p:nvPr>
            <p:ph idx="1"/>
          </p:nvPr>
        </p:nvSpPr>
        <p:spPr/>
        <p:txBody>
          <a:bodyPr>
            <a:noAutofit/>
          </a:bodyPr>
          <a:lstStyle/>
          <a:p>
            <a:pPr marL="0" indent="0">
              <a:spcBef>
                <a:spcPts val="0"/>
              </a:spcBef>
              <a:spcAft>
                <a:spcPts val="1200"/>
              </a:spcAft>
              <a:buNone/>
            </a:pPr>
            <a:r>
              <a:rPr lang="en-US" sz="2600" b="1" dirty="0">
                <a:solidFill>
                  <a:srgbClr val="C00000"/>
                </a:solidFill>
              </a:rPr>
              <a:t>CRAFFT Part B:</a:t>
            </a:r>
            <a:r>
              <a:rPr lang="en-US" sz="2600" dirty="0"/>
              <a:t> </a:t>
            </a:r>
            <a:r>
              <a:rPr lang="en-US" sz="2600" dirty="0">
                <a:sym typeface="Wingdings" panose="05000000000000000000" pitchFamily="2" charset="2"/>
              </a:rPr>
              <a:t> Six “Yes/No” questions screen for </a:t>
            </a:r>
            <a:br>
              <a:rPr lang="en-US" sz="2600" dirty="0">
                <a:sym typeface="Wingdings" panose="05000000000000000000" pitchFamily="2" charset="2"/>
              </a:rPr>
            </a:br>
            <a:r>
              <a:rPr lang="en-US" sz="2600" dirty="0">
                <a:sym typeface="Wingdings" panose="05000000000000000000" pitchFamily="2" charset="2"/>
              </a:rPr>
              <a:t>at-risk drug use or alcohol problems</a:t>
            </a:r>
          </a:p>
          <a:p>
            <a:pPr marL="342900" indent="-342900">
              <a:spcBef>
                <a:spcPts val="0"/>
              </a:spcBef>
              <a:spcAft>
                <a:spcPts val="300"/>
              </a:spcAft>
              <a:buFont typeface="+mj-lt"/>
              <a:buAutoNum type="arabicPeriod"/>
            </a:pPr>
            <a:r>
              <a:rPr lang="en-US" sz="2600" dirty="0"/>
              <a:t>Have you ever ridden in a </a:t>
            </a:r>
            <a:r>
              <a:rPr lang="en-US" sz="2600" b="1" u="sng" dirty="0">
                <a:solidFill>
                  <a:srgbClr val="C00000"/>
                </a:solidFill>
              </a:rPr>
              <a:t>C</a:t>
            </a:r>
            <a:r>
              <a:rPr lang="en-US" sz="2600" b="1" dirty="0">
                <a:solidFill>
                  <a:srgbClr val="C00000"/>
                </a:solidFill>
              </a:rPr>
              <a:t>ar</a:t>
            </a:r>
            <a:r>
              <a:rPr lang="en-US" sz="2600" dirty="0"/>
              <a:t> driven by someone (including yourself) who was high or had been using alcohol or drugs?</a:t>
            </a:r>
          </a:p>
          <a:p>
            <a:pPr marL="342900" indent="-342900">
              <a:spcBef>
                <a:spcPts val="0"/>
              </a:spcBef>
              <a:spcAft>
                <a:spcPts val="300"/>
              </a:spcAft>
              <a:buFont typeface="+mj-lt"/>
              <a:buAutoNum type="arabicPeriod"/>
            </a:pPr>
            <a:r>
              <a:rPr lang="en-US" sz="2600" dirty="0"/>
              <a:t>Do you ever use alcohol or drugs to </a:t>
            </a:r>
            <a:r>
              <a:rPr lang="en-US" sz="2600" b="1" u="sng" dirty="0">
                <a:solidFill>
                  <a:srgbClr val="C00000"/>
                </a:solidFill>
              </a:rPr>
              <a:t>R</a:t>
            </a:r>
            <a:r>
              <a:rPr lang="en-US" sz="2600" b="1" dirty="0">
                <a:solidFill>
                  <a:srgbClr val="C00000"/>
                </a:solidFill>
              </a:rPr>
              <a:t>elax</a:t>
            </a:r>
            <a:r>
              <a:rPr lang="en-US" sz="2600" dirty="0"/>
              <a:t>, feel better about yourself or fit it?</a:t>
            </a:r>
          </a:p>
          <a:p>
            <a:pPr marL="342900" indent="-342900">
              <a:spcBef>
                <a:spcPts val="0"/>
              </a:spcBef>
              <a:spcAft>
                <a:spcPts val="300"/>
              </a:spcAft>
              <a:buFont typeface="+mj-lt"/>
              <a:buAutoNum type="arabicPeriod"/>
            </a:pPr>
            <a:r>
              <a:rPr lang="en-US" sz="2600" dirty="0"/>
              <a:t>Do you ever use alcohol or drugs while you are </a:t>
            </a:r>
            <a:r>
              <a:rPr lang="en-US" sz="2600" b="1" u="sng" dirty="0">
                <a:solidFill>
                  <a:srgbClr val="C00000"/>
                </a:solidFill>
              </a:rPr>
              <a:t>A</a:t>
            </a:r>
            <a:r>
              <a:rPr lang="en-US" sz="2600" b="1" dirty="0">
                <a:solidFill>
                  <a:srgbClr val="C00000"/>
                </a:solidFill>
              </a:rPr>
              <a:t>lone</a:t>
            </a:r>
            <a:r>
              <a:rPr lang="en-US" sz="2600" dirty="0"/>
              <a:t>?</a:t>
            </a:r>
          </a:p>
        </p:txBody>
      </p:sp>
    </p:spTree>
    <p:extLst>
      <p:ext uri="{BB962C8B-B14F-4D97-AF65-F5344CB8AC3E}">
        <p14:creationId xmlns:p14="http://schemas.microsoft.com/office/powerpoint/2010/main" val="4056568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Screening – CRAFFT Part B</a:t>
            </a:r>
          </a:p>
        </p:txBody>
      </p:sp>
      <p:sp>
        <p:nvSpPr>
          <p:cNvPr id="3" name="Content Placeholder 2"/>
          <p:cNvSpPr>
            <a:spLocks noGrp="1"/>
          </p:cNvSpPr>
          <p:nvPr>
            <p:ph idx="1"/>
          </p:nvPr>
        </p:nvSpPr>
        <p:spPr/>
        <p:txBody>
          <a:bodyPr>
            <a:normAutofit/>
          </a:bodyPr>
          <a:lstStyle/>
          <a:p>
            <a:pPr marL="0" indent="0">
              <a:spcBef>
                <a:spcPts val="0"/>
              </a:spcBef>
              <a:spcAft>
                <a:spcPts val="1200"/>
              </a:spcAft>
              <a:buNone/>
            </a:pPr>
            <a:r>
              <a:rPr lang="en-US" sz="2600" b="1" dirty="0">
                <a:solidFill>
                  <a:srgbClr val="C00000"/>
                </a:solidFill>
              </a:rPr>
              <a:t>CRAFFT Part B</a:t>
            </a:r>
            <a:r>
              <a:rPr lang="en-US" sz="2600" dirty="0"/>
              <a:t> </a:t>
            </a:r>
            <a:r>
              <a:rPr lang="en-US" sz="2600" i="1" dirty="0"/>
              <a:t>continued… </a:t>
            </a:r>
          </a:p>
          <a:p>
            <a:pPr marL="342900" indent="-342900">
              <a:spcBef>
                <a:spcPts val="0"/>
              </a:spcBef>
              <a:spcAft>
                <a:spcPts val="300"/>
              </a:spcAft>
              <a:buFont typeface="+mj-lt"/>
              <a:buAutoNum type="arabicPeriod" startAt="4"/>
            </a:pPr>
            <a:r>
              <a:rPr lang="en-US" sz="2600" dirty="0"/>
              <a:t>Do you ever </a:t>
            </a:r>
            <a:r>
              <a:rPr lang="en-US" sz="2600" b="1" u="sng" dirty="0">
                <a:solidFill>
                  <a:srgbClr val="C00000"/>
                </a:solidFill>
              </a:rPr>
              <a:t>F</a:t>
            </a:r>
            <a:r>
              <a:rPr lang="en-US" sz="2600" b="1" dirty="0">
                <a:solidFill>
                  <a:srgbClr val="C00000"/>
                </a:solidFill>
              </a:rPr>
              <a:t>orget</a:t>
            </a:r>
            <a:r>
              <a:rPr lang="en-US" sz="2600" dirty="0"/>
              <a:t> things you did while using alcohol or drugs?</a:t>
            </a:r>
          </a:p>
          <a:p>
            <a:pPr marL="342900" indent="-342900">
              <a:spcBef>
                <a:spcPts val="0"/>
              </a:spcBef>
              <a:spcAft>
                <a:spcPts val="300"/>
              </a:spcAft>
              <a:buFont typeface="+mj-lt"/>
              <a:buAutoNum type="arabicPeriod" startAt="4"/>
            </a:pPr>
            <a:r>
              <a:rPr lang="en-US" sz="2600" dirty="0"/>
              <a:t>Do your </a:t>
            </a:r>
            <a:r>
              <a:rPr lang="en-US" sz="2600" b="1" u="sng" dirty="0">
                <a:solidFill>
                  <a:srgbClr val="C00000"/>
                </a:solidFill>
              </a:rPr>
              <a:t>F</a:t>
            </a:r>
            <a:r>
              <a:rPr lang="en-US" sz="2600" b="1" dirty="0">
                <a:solidFill>
                  <a:srgbClr val="C00000"/>
                </a:solidFill>
              </a:rPr>
              <a:t>amily</a:t>
            </a:r>
            <a:r>
              <a:rPr lang="en-US" sz="2600" dirty="0"/>
              <a:t> or Friends ever tell you that you should cut down on drinking or drug use?</a:t>
            </a:r>
          </a:p>
          <a:p>
            <a:pPr marL="342900" indent="-342900">
              <a:spcBef>
                <a:spcPts val="0"/>
              </a:spcBef>
              <a:spcAft>
                <a:spcPts val="300"/>
              </a:spcAft>
              <a:buFont typeface="+mj-lt"/>
              <a:buAutoNum type="arabicPeriod" startAt="4"/>
            </a:pPr>
            <a:r>
              <a:rPr lang="en-US" sz="2600" dirty="0"/>
              <a:t>Have you ever gotten into </a:t>
            </a:r>
            <a:r>
              <a:rPr lang="en-US" sz="2600" b="1" u="sng" dirty="0">
                <a:solidFill>
                  <a:srgbClr val="C00000"/>
                </a:solidFill>
              </a:rPr>
              <a:t>T</a:t>
            </a:r>
            <a:r>
              <a:rPr lang="en-US" sz="2600" b="1" dirty="0">
                <a:solidFill>
                  <a:srgbClr val="C00000"/>
                </a:solidFill>
              </a:rPr>
              <a:t>rouble</a:t>
            </a:r>
            <a:r>
              <a:rPr lang="en-US" sz="2600" dirty="0"/>
              <a:t> while you were using alcohol or drugs?</a:t>
            </a:r>
          </a:p>
        </p:txBody>
      </p:sp>
    </p:spTree>
    <p:extLst>
      <p:ext uri="{BB962C8B-B14F-4D97-AF65-F5344CB8AC3E}">
        <p14:creationId xmlns:p14="http://schemas.microsoft.com/office/powerpoint/2010/main" val="200147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Teen Well Check Questionnaire</a:t>
            </a:r>
          </a:p>
        </p:txBody>
      </p:sp>
      <p:sp>
        <p:nvSpPr>
          <p:cNvPr id="3" name="Content Placeholder 2"/>
          <p:cNvSpPr>
            <a:spLocks noGrp="1"/>
          </p:cNvSpPr>
          <p:nvPr>
            <p:ph idx="1"/>
          </p:nvPr>
        </p:nvSpPr>
        <p:spPr>
          <a:xfrm>
            <a:off x="982134" y="2284872"/>
            <a:ext cx="7704667" cy="3332816"/>
          </a:xfrm>
        </p:spPr>
        <p:txBody>
          <a:bodyPr/>
          <a:lstStyle/>
          <a:p>
            <a:pPr marL="0" indent="0">
              <a:lnSpc>
                <a:spcPct val="80000"/>
              </a:lnSpc>
              <a:spcBef>
                <a:spcPts val="0"/>
              </a:spcBef>
              <a:spcAft>
                <a:spcPts val="0"/>
              </a:spcAft>
              <a:buNone/>
            </a:pPr>
            <a:r>
              <a:rPr lang="en-US" sz="2800" b="1" dirty="0">
                <a:solidFill>
                  <a:srgbClr val="002060"/>
                </a:solidFill>
              </a:rPr>
              <a:t>Kaiser Permanente: embedded in electronic health record (EHR)</a:t>
            </a:r>
          </a:p>
          <a:p>
            <a:pPr>
              <a:spcBef>
                <a:spcPts val="600"/>
              </a:spcBef>
              <a:spcAft>
                <a:spcPts val="300"/>
              </a:spcAft>
            </a:pPr>
            <a:r>
              <a:rPr lang="en-US" sz="2600" dirty="0"/>
              <a:t>Five yes/no questions about alcohol and drugs:</a:t>
            </a:r>
          </a:p>
          <a:p>
            <a:pPr marL="801688" lvl="1" indent="-344488">
              <a:lnSpc>
                <a:spcPct val="100000"/>
              </a:lnSpc>
              <a:spcBef>
                <a:spcPts val="0"/>
              </a:spcBef>
              <a:spcAft>
                <a:spcPts val="200"/>
              </a:spcAft>
              <a:buFont typeface="+mj-lt"/>
              <a:buAutoNum type="arabicPeriod"/>
            </a:pPr>
            <a:r>
              <a:rPr lang="en-US" sz="2000" dirty="0"/>
              <a:t>Do your close friends drink alcohol or get high?</a:t>
            </a:r>
          </a:p>
          <a:p>
            <a:pPr marL="801688" lvl="1" indent="-344488">
              <a:lnSpc>
                <a:spcPct val="100000"/>
              </a:lnSpc>
              <a:spcBef>
                <a:spcPts val="0"/>
              </a:spcBef>
              <a:spcAft>
                <a:spcPts val="200"/>
              </a:spcAft>
              <a:buFont typeface="+mj-lt"/>
              <a:buAutoNum type="arabicPeriod"/>
            </a:pPr>
            <a:r>
              <a:rPr lang="en-US" sz="2000" dirty="0"/>
              <a:t>Has anyone in your immediate family (parents, grandparents, or siblings) had a problem with drugs or alcohol?</a:t>
            </a:r>
          </a:p>
          <a:p>
            <a:pPr marL="801688" lvl="1" indent="-344488">
              <a:lnSpc>
                <a:spcPct val="100000"/>
              </a:lnSpc>
              <a:spcBef>
                <a:spcPts val="0"/>
              </a:spcBef>
              <a:spcAft>
                <a:spcPts val="200"/>
              </a:spcAft>
              <a:buFont typeface="+mj-lt"/>
              <a:buAutoNum type="arabicPeriod"/>
            </a:pPr>
            <a:r>
              <a:rPr lang="en-US" sz="2000" dirty="0">
                <a:solidFill>
                  <a:srgbClr val="C00000"/>
                </a:solidFill>
              </a:rPr>
              <a:t>During the past year, did you drink alcohol?</a:t>
            </a:r>
          </a:p>
          <a:p>
            <a:pPr marL="801688" lvl="1" indent="-344488">
              <a:lnSpc>
                <a:spcPct val="100000"/>
              </a:lnSpc>
              <a:spcBef>
                <a:spcPts val="0"/>
              </a:spcBef>
              <a:spcAft>
                <a:spcPts val="200"/>
              </a:spcAft>
              <a:buFont typeface="+mj-lt"/>
              <a:buAutoNum type="arabicPeriod"/>
            </a:pPr>
            <a:r>
              <a:rPr lang="en-US" sz="2000" dirty="0">
                <a:solidFill>
                  <a:srgbClr val="C00000"/>
                </a:solidFill>
              </a:rPr>
              <a:t>During the past year, did you use marijuana?</a:t>
            </a:r>
          </a:p>
          <a:p>
            <a:pPr marL="801688" lvl="1" indent="-344488">
              <a:lnSpc>
                <a:spcPct val="100000"/>
              </a:lnSpc>
              <a:spcBef>
                <a:spcPts val="0"/>
              </a:spcBef>
              <a:spcAft>
                <a:spcPts val="200"/>
              </a:spcAft>
              <a:buFont typeface="+mj-lt"/>
              <a:buAutoNum type="arabicPeriod"/>
            </a:pPr>
            <a:r>
              <a:rPr lang="en-US" sz="2000" dirty="0">
                <a:solidFill>
                  <a:srgbClr val="C00000"/>
                </a:solidFill>
              </a:rPr>
              <a:t>During the past year, did you use any other substance to get high, calm down, or stay awake?</a:t>
            </a:r>
            <a:endParaRPr lang="en-US" sz="2000" dirty="0"/>
          </a:p>
          <a:p>
            <a:pPr>
              <a:spcBef>
                <a:spcPts val="600"/>
              </a:spcBef>
              <a:spcAft>
                <a:spcPts val="0"/>
              </a:spcAft>
            </a:pPr>
            <a:r>
              <a:rPr lang="en-US" sz="2600" dirty="0"/>
              <a:t>Positive screen = endorsement of past year use</a:t>
            </a:r>
          </a:p>
        </p:txBody>
      </p:sp>
    </p:spTree>
    <p:extLst>
      <p:ext uri="{BB962C8B-B14F-4D97-AF65-F5344CB8AC3E}">
        <p14:creationId xmlns:p14="http://schemas.microsoft.com/office/powerpoint/2010/main" val="3885186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Intervention</a:t>
            </a:r>
          </a:p>
        </p:txBody>
      </p:sp>
      <p:sp>
        <p:nvSpPr>
          <p:cNvPr id="3" name="Content Placeholder 2"/>
          <p:cNvSpPr>
            <a:spLocks noGrp="1"/>
          </p:cNvSpPr>
          <p:nvPr>
            <p:ph idx="1"/>
          </p:nvPr>
        </p:nvSpPr>
        <p:spPr/>
        <p:txBody>
          <a:bodyPr/>
          <a:lstStyle/>
          <a:p>
            <a:pPr>
              <a:spcBef>
                <a:spcPts val="600"/>
              </a:spcBef>
              <a:spcAft>
                <a:spcPts val="0"/>
              </a:spcAft>
            </a:pPr>
            <a:r>
              <a:rPr lang="en-US" sz="2600" dirty="0"/>
              <a:t>Brief Intervention principles remain the same</a:t>
            </a:r>
          </a:p>
          <a:p>
            <a:pPr marL="798513" lvl="1" indent="-341313">
              <a:spcBef>
                <a:spcPts val="600"/>
              </a:spcBef>
              <a:spcAft>
                <a:spcPts val="0"/>
              </a:spcAft>
              <a:buFont typeface="Wingdings" panose="05000000000000000000" pitchFamily="2" charset="2"/>
              <a:buChar char="ü"/>
            </a:pPr>
            <a:r>
              <a:rPr lang="en-US" sz="2200" dirty="0"/>
              <a:t>Based on </a:t>
            </a:r>
            <a:r>
              <a:rPr lang="en-US" sz="2200" dirty="0">
                <a:sym typeface="Wingdings" panose="05000000000000000000" pitchFamily="2" charset="2"/>
              </a:rPr>
              <a:t>Motivational Interviewing</a:t>
            </a:r>
          </a:p>
          <a:p>
            <a:pPr marL="798513" lvl="1" indent="-341313">
              <a:spcBef>
                <a:spcPts val="600"/>
              </a:spcBef>
              <a:spcAft>
                <a:spcPts val="0"/>
              </a:spcAft>
              <a:buFont typeface="Wingdings" panose="05000000000000000000" pitchFamily="2" charset="2"/>
              <a:buChar char="ü"/>
            </a:pPr>
            <a:r>
              <a:rPr lang="en-US" sz="2200" dirty="0">
                <a:sym typeface="Wingdings" panose="05000000000000000000" pitchFamily="2" charset="2"/>
              </a:rPr>
              <a:t>Brief, focused discussions</a:t>
            </a:r>
          </a:p>
          <a:p>
            <a:pPr marL="798513" lvl="1" indent="-341313">
              <a:spcBef>
                <a:spcPts val="600"/>
              </a:spcBef>
              <a:spcAft>
                <a:spcPts val="0"/>
              </a:spcAft>
              <a:buFont typeface="Wingdings" panose="05000000000000000000" pitchFamily="2" charset="2"/>
              <a:buChar char="ü"/>
            </a:pPr>
            <a:r>
              <a:rPr lang="en-US" sz="2200" dirty="0"/>
              <a:t>Recognize “costs/benefits”; resolve ambivalence</a:t>
            </a:r>
          </a:p>
          <a:p>
            <a:pPr marL="798513" lvl="1" indent="-341313">
              <a:spcBef>
                <a:spcPts val="600"/>
              </a:spcBef>
              <a:spcAft>
                <a:spcPts val="0"/>
              </a:spcAft>
              <a:buFont typeface="Wingdings" panose="05000000000000000000" pitchFamily="2" charset="2"/>
              <a:buChar char="ü"/>
            </a:pPr>
            <a:r>
              <a:rPr lang="en-US" sz="2200" dirty="0"/>
              <a:t>Employ “change talk”</a:t>
            </a:r>
          </a:p>
          <a:p>
            <a:pPr>
              <a:spcBef>
                <a:spcPts val="600"/>
              </a:spcBef>
              <a:spcAft>
                <a:spcPts val="0"/>
              </a:spcAft>
            </a:pPr>
            <a:r>
              <a:rPr lang="en-US" sz="2600" dirty="0"/>
              <a:t>Length varies by setting</a:t>
            </a:r>
          </a:p>
          <a:p>
            <a:pPr marL="798513" lvl="1" indent="-341313">
              <a:spcBef>
                <a:spcPts val="600"/>
              </a:spcBef>
              <a:spcAft>
                <a:spcPts val="0"/>
              </a:spcAft>
              <a:buFont typeface="Wingdings" panose="05000000000000000000" pitchFamily="2" charset="2"/>
              <a:buChar char="ü"/>
            </a:pPr>
            <a:r>
              <a:rPr lang="en-US" sz="2200" dirty="0"/>
              <a:t>Typical 15-minute intervention in primary care</a:t>
            </a:r>
          </a:p>
          <a:p>
            <a:pPr marL="798513" lvl="1" indent="-341313">
              <a:spcBef>
                <a:spcPts val="600"/>
              </a:spcBef>
              <a:spcAft>
                <a:spcPts val="0"/>
              </a:spcAft>
              <a:buFont typeface="Wingdings" panose="05000000000000000000" pitchFamily="2" charset="2"/>
              <a:buChar char="ü"/>
            </a:pPr>
            <a:r>
              <a:rPr lang="en-US" sz="2200" dirty="0"/>
              <a:t>Multiple 45- to 60-minute sessions in schools</a:t>
            </a:r>
          </a:p>
          <a:p>
            <a:pPr marL="798513" lvl="1" indent="-341313">
              <a:spcBef>
                <a:spcPts val="600"/>
              </a:spcBef>
              <a:spcAft>
                <a:spcPts val="0"/>
              </a:spcAft>
              <a:buFont typeface="Wingdings" panose="05000000000000000000" pitchFamily="2" charset="2"/>
              <a:buChar char="ü"/>
            </a:pPr>
            <a:r>
              <a:rPr lang="en-US" sz="2200" dirty="0"/>
              <a:t>Several minutes in emergency departments</a:t>
            </a:r>
          </a:p>
        </p:txBody>
      </p:sp>
    </p:spTree>
    <p:extLst>
      <p:ext uri="{BB962C8B-B14F-4D97-AF65-F5344CB8AC3E}">
        <p14:creationId xmlns:p14="http://schemas.microsoft.com/office/powerpoint/2010/main" val="2869028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Intervention</a:t>
            </a:r>
          </a:p>
        </p:txBody>
      </p:sp>
      <p:sp>
        <p:nvSpPr>
          <p:cNvPr id="3" name="Content Placeholder 2"/>
          <p:cNvSpPr>
            <a:spLocks noGrp="1"/>
          </p:cNvSpPr>
          <p:nvPr>
            <p:ph idx="1"/>
          </p:nvPr>
        </p:nvSpPr>
        <p:spPr/>
        <p:txBody>
          <a:bodyPr/>
          <a:lstStyle/>
          <a:p>
            <a:pPr marL="0" indent="0">
              <a:lnSpc>
                <a:spcPct val="90000"/>
              </a:lnSpc>
              <a:spcBef>
                <a:spcPts val="0"/>
              </a:spcBef>
              <a:spcAft>
                <a:spcPts val="600"/>
              </a:spcAft>
              <a:buNone/>
            </a:pPr>
            <a:r>
              <a:rPr lang="en-US" sz="2800" b="1" dirty="0">
                <a:solidFill>
                  <a:srgbClr val="C00000"/>
                </a:solidFill>
              </a:rPr>
              <a:t>Lots to consider…</a:t>
            </a:r>
          </a:p>
          <a:p>
            <a:pPr>
              <a:lnSpc>
                <a:spcPct val="90000"/>
              </a:lnSpc>
              <a:spcBef>
                <a:spcPts val="0"/>
              </a:spcBef>
              <a:spcAft>
                <a:spcPts val="600"/>
              </a:spcAft>
            </a:pPr>
            <a:r>
              <a:rPr lang="en-US" sz="2600" dirty="0"/>
              <a:t>Ages 12 to 18 is small in span of years, but HUGE in developmental change</a:t>
            </a:r>
          </a:p>
          <a:p>
            <a:pPr marL="801688" lvl="1" indent="-346075">
              <a:lnSpc>
                <a:spcPct val="90000"/>
              </a:lnSpc>
              <a:spcBef>
                <a:spcPts val="0"/>
              </a:spcBef>
              <a:spcAft>
                <a:spcPts val="600"/>
              </a:spcAft>
              <a:buFont typeface="Wingdings" panose="05000000000000000000" pitchFamily="2" charset="2"/>
              <a:buChar char="ü"/>
            </a:pPr>
            <a:r>
              <a:rPr lang="en-US" sz="2200" dirty="0"/>
              <a:t>Biological/psychological transformations</a:t>
            </a:r>
          </a:p>
          <a:p>
            <a:pPr marL="801688" lvl="1" indent="-346075">
              <a:lnSpc>
                <a:spcPct val="90000"/>
              </a:lnSpc>
              <a:spcBef>
                <a:spcPts val="0"/>
              </a:spcBef>
              <a:spcAft>
                <a:spcPts val="600"/>
              </a:spcAft>
              <a:buFont typeface="Wingdings" panose="05000000000000000000" pitchFamily="2" charset="2"/>
              <a:buChar char="ü"/>
            </a:pPr>
            <a:r>
              <a:rPr lang="en-US" sz="2200" dirty="0"/>
              <a:t>Social and role transformations</a:t>
            </a:r>
          </a:p>
          <a:p>
            <a:pPr marL="1252538" lvl="2">
              <a:lnSpc>
                <a:spcPct val="90000"/>
              </a:lnSpc>
              <a:spcBef>
                <a:spcPts val="0"/>
              </a:spcBef>
              <a:spcAft>
                <a:spcPts val="600"/>
              </a:spcAft>
              <a:buFont typeface="Wingdings" panose="05000000000000000000" pitchFamily="2" charset="2"/>
              <a:buChar char="§"/>
            </a:pPr>
            <a:r>
              <a:rPr lang="en-US" sz="1800" dirty="0"/>
              <a:t>Decreased parental control</a:t>
            </a:r>
          </a:p>
          <a:p>
            <a:pPr marL="1252538" lvl="2">
              <a:lnSpc>
                <a:spcPct val="90000"/>
              </a:lnSpc>
              <a:spcBef>
                <a:spcPts val="0"/>
              </a:spcBef>
              <a:spcAft>
                <a:spcPts val="600"/>
              </a:spcAft>
              <a:buFont typeface="Wingdings" panose="05000000000000000000" pitchFamily="2" charset="2"/>
              <a:buChar char="§"/>
            </a:pPr>
            <a:r>
              <a:rPr lang="en-US" sz="1800" dirty="0"/>
              <a:t>Increased social problem-solving</a:t>
            </a:r>
          </a:p>
          <a:p>
            <a:pPr marL="1252538" lvl="2">
              <a:lnSpc>
                <a:spcPct val="90000"/>
              </a:lnSpc>
              <a:spcBef>
                <a:spcPts val="0"/>
              </a:spcBef>
              <a:spcAft>
                <a:spcPts val="600"/>
              </a:spcAft>
              <a:buFont typeface="Wingdings" panose="05000000000000000000" pitchFamily="2" charset="2"/>
              <a:buChar char="§"/>
            </a:pPr>
            <a:r>
              <a:rPr lang="en-US" sz="1800" dirty="0"/>
              <a:t>Middle school vs. high school influences</a:t>
            </a:r>
          </a:p>
          <a:p>
            <a:pPr>
              <a:lnSpc>
                <a:spcPct val="90000"/>
              </a:lnSpc>
              <a:spcBef>
                <a:spcPts val="300"/>
              </a:spcBef>
              <a:spcAft>
                <a:spcPts val="600"/>
              </a:spcAft>
            </a:pPr>
            <a:r>
              <a:rPr lang="en-US" sz="2600" dirty="0"/>
              <a:t>Brief Intervention should reflect the characteristics and needs of the individual </a:t>
            </a:r>
          </a:p>
        </p:txBody>
      </p:sp>
    </p:spTree>
    <p:extLst>
      <p:ext uri="{BB962C8B-B14F-4D97-AF65-F5344CB8AC3E}">
        <p14:creationId xmlns:p14="http://schemas.microsoft.com/office/powerpoint/2010/main" val="425654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Intervention</a:t>
            </a:r>
          </a:p>
        </p:txBody>
      </p:sp>
      <p:sp>
        <p:nvSpPr>
          <p:cNvPr id="3" name="Content Placeholder 2"/>
          <p:cNvSpPr>
            <a:spLocks noGrp="1"/>
          </p:cNvSpPr>
          <p:nvPr>
            <p:ph idx="1"/>
          </p:nvPr>
        </p:nvSpPr>
        <p:spPr>
          <a:xfrm>
            <a:off x="982134" y="2241695"/>
            <a:ext cx="7704667" cy="3332816"/>
          </a:xfrm>
        </p:spPr>
        <p:txBody>
          <a:bodyPr/>
          <a:lstStyle/>
          <a:p>
            <a:pPr>
              <a:lnSpc>
                <a:spcPct val="90000"/>
              </a:lnSpc>
              <a:spcBef>
                <a:spcPts val="0"/>
              </a:spcBef>
              <a:spcAft>
                <a:spcPts val="300"/>
              </a:spcAft>
            </a:pPr>
            <a:r>
              <a:rPr lang="en-US" sz="2600" dirty="0"/>
              <a:t>Greater emphasis on advice</a:t>
            </a:r>
          </a:p>
          <a:p>
            <a:pPr marL="798513" lvl="1" indent="-341313">
              <a:lnSpc>
                <a:spcPct val="90000"/>
              </a:lnSpc>
              <a:spcBef>
                <a:spcPts val="0"/>
              </a:spcBef>
              <a:spcAft>
                <a:spcPts val="600"/>
              </a:spcAft>
              <a:buFont typeface="Wingdings" panose="05000000000000000000" pitchFamily="2" charset="2"/>
              <a:buChar char="ü"/>
            </a:pPr>
            <a:r>
              <a:rPr lang="en-US" sz="2100" dirty="0"/>
              <a:t>“As your healthcare provider, I’m concerned about your health…”</a:t>
            </a:r>
          </a:p>
          <a:p>
            <a:pPr marL="798513" lvl="1" indent="-341313">
              <a:lnSpc>
                <a:spcPct val="90000"/>
              </a:lnSpc>
              <a:spcBef>
                <a:spcPts val="0"/>
              </a:spcBef>
              <a:spcAft>
                <a:spcPts val="600"/>
              </a:spcAft>
              <a:buFont typeface="Wingdings" panose="05000000000000000000" pitchFamily="2" charset="2"/>
              <a:buChar char="ü"/>
            </a:pPr>
            <a:r>
              <a:rPr lang="en-US" sz="2100" dirty="0"/>
              <a:t>“Alcohol and drugs are bad for your brain, which is still developing at your age...”</a:t>
            </a:r>
          </a:p>
          <a:p>
            <a:pPr marL="798513" lvl="1" indent="-341313">
              <a:lnSpc>
                <a:spcPct val="90000"/>
              </a:lnSpc>
              <a:spcBef>
                <a:spcPts val="0"/>
              </a:spcBef>
              <a:spcAft>
                <a:spcPts val="600"/>
              </a:spcAft>
              <a:buFont typeface="Wingdings" panose="05000000000000000000" pitchFamily="2" charset="2"/>
              <a:buChar char="ü"/>
            </a:pPr>
            <a:r>
              <a:rPr lang="en-US" sz="2100" dirty="0"/>
              <a:t>“Please don’t make things harder for yourself. You deserve to do well...”</a:t>
            </a:r>
          </a:p>
          <a:p>
            <a:pPr>
              <a:lnSpc>
                <a:spcPct val="90000"/>
              </a:lnSpc>
              <a:spcBef>
                <a:spcPts val="0"/>
              </a:spcBef>
              <a:spcAft>
                <a:spcPts val="300"/>
              </a:spcAft>
            </a:pPr>
            <a:r>
              <a:rPr lang="en-US" sz="2600" dirty="0"/>
              <a:t>Clear discussion of associated risks, now and in the future</a:t>
            </a:r>
          </a:p>
          <a:p>
            <a:pPr marL="798513" lvl="1" indent="-341313">
              <a:lnSpc>
                <a:spcPct val="90000"/>
              </a:lnSpc>
              <a:spcBef>
                <a:spcPts val="0"/>
              </a:spcBef>
              <a:spcAft>
                <a:spcPts val="600"/>
              </a:spcAft>
              <a:buFont typeface="Wingdings" panose="05000000000000000000" pitchFamily="2" charset="2"/>
              <a:buChar char="ü"/>
            </a:pPr>
            <a:r>
              <a:rPr lang="en-US" sz="2100" dirty="0"/>
              <a:t>Brain development: </a:t>
            </a:r>
            <a:r>
              <a:rPr lang="en-US" sz="2100" dirty="0">
                <a:sym typeface="Wingdings" panose="05000000000000000000" pitchFamily="2" charset="2"/>
              </a:rPr>
              <a:t>r</a:t>
            </a:r>
            <a:r>
              <a:rPr lang="en-US" sz="2100" dirty="0"/>
              <a:t>isks of psychosis, depression,  addiction</a:t>
            </a:r>
          </a:p>
          <a:p>
            <a:pPr marL="798513" lvl="1" indent="-341313">
              <a:lnSpc>
                <a:spcPct val="90000"/>
              </a:lnSpc>
              <a:spcBef>
                <a:spcPts val="0"/>
              </a:spcBef>
              <a:spcAft>
                <a:spcPts val="600"/>
              </a:spcAft>
              <a:buFont typeface="Wingdings" panose="05000000000000000000" pitchFamily="2" charset="2"/>
              <a:buChar char="ü"/>
            </a:pPr>
            <a:r>
              <a:rPr lang="en-US" sz="2100" dirty="0"/>
              <a:t>Health hazards: </a:t>
            </a:r>
            <a:r>
              <a:rPr lang="en-US" sz="2100" dirty="0">
                <a:sym typeface="Wingdings" panose="05000000000000000000" pitchFamily="2" charset="2"/>
              </a:rPr>
              <a:t>liver, lungs, overdose</a:t>
            </a:r>
          </a:p>
          <a:p>
            <a:pPr marL="798513" lvl="1" indent="-341313">
              <a:lnSpc>
                <a:spcPct val="90000"/>
              </a:lnSpc>
              <a:spcBef>
                <a:spcPts val="0"/>
              </a:spcBef>
              <a:spcAft>
                <a:spcPts val="600"/>
              </a:spcAft>
              <a:buFont typeface="Wingdings" panose="05000000000000000000" pitchFamily="2" charset="2"/>
              <a:buChar char="ü"/>
            </a:pPr>
            <a:r>
              <a:rPr lang="en-US" sz="2100" dirty="0">
                <a:sym typeface="Wingdings" panose="05000000000000000000" pitchFamily="2" charset="2"/>
              </a:rPr>
              <a:t>Accidents: sexual assault, car crashes</a:t>
            </a:r>
            <a:endParaRPr lang="en-US" sz="2100" dirty="0"/>
          </a:p>
        </p:txBody>
      </p:sp>
    </p:spTree>
    <p:extLst>
      <p:ext uri="{BB962C8B-B14F-4D97-AF65-F5344CB8AC3E}">
        <p14:creationId xmlns:p14="http://schemas.microsoft.com/office/powerpoint/2010/main" val="1344275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Intervention</a:t>
            </a:r>
          </a:p>
        </p:txBody>
      </p:sp>
      <p:sp>
        <p:nvSpPr>
          <p:cNvPr id="3" name="Content Placeholder 2"/>
          <p:cNvSpPr>
            <a:spLocks noGrp="1"/>
          </p:cNvSpPr>
          <p:nvPr>
            <p:ph idx="1"/>
          </p:nvPr>
        </p:nvSpPr>
        <p:spPr/>
        <p:txBody>
          <a:bodyPr/>
          <a:lstStyle/>
          <a:p>
            <a:pPr>
              <a:spcBef>
                <a:spcPts val="0"/>
              </a:spcBef>
              <a:spcAft>
                <a:spcPts val="600"/>
              </a:spcAft>
              <a:buClr>
                <a:schemeClr val="tx1"/>
              </a:buClr>
            </a:pPr>
            <a:r>
              <a:rPr lang="en-US" sz="2600" b="1" dirty="0">
                <a:solidFill>
                  <a:srgbClr val="C00000"/>
                </a:solidFill>
              </a:rPr>
              <a:t>Lower Risk</a:t>
            </a:r>
          </a:p>
          <a:p>
            <a:pPr marL="801688" lvl="1" indent="-346075">
              <a:spcBef>
                <a:spcPts val="0"/>
              </a:spcBef>
              <a:spcAft>
                <a:spcPts val="600"/>
              </a:spcAft>
              <a:buFont typeface="Wingdings" panose="05000000000000000000" pitchFamily="2" charset="2"/>
              <a:buChar char="ü"/>
            </a:pPr>
            <a:r>
              <a:rPr lang="en-US" sz="2200" dirty="0"/>
              <a:t>Provide brief advice:</a:t>
            </a:r>
          </a:p>
          <a:p>
            <a:pPr marL="1252538" lvl="2" indent="-225425">
              <a:spcBef>
                <a:spcPts val="0"/>
              </a:spcBef>
              <a:spcAft>
                <a:spcPts val="600"/>
              </a:spcAft>
              <a:buFont typeface="Wingdings" panose="05000000000000000000" pitchFamily="2" charset="2"/>
              <a:buChar char="§"/>
            </a:pPr>
            <a:r>
              <a:rPr lang="en-US" sz="1800" dirty="0"/>
              <a:t>“I recommend that you stop drinking, and now is the best time.”</a:t>
            </a:r>
          </a:p>
          <a:p>
            <a:pPr marL="1252538" lvl="2" indent="-225425">
              <a:spcBef>
                <a:spcPts val="0"/>
              </a:spcBef>
              <a:spcAft>
                <a:spcPts val="600"/>
              </a:spcAft>
              <a:buFont typeface="Wingdings" panose="05000000000000000000" pitchFamily="2" charset="2"/>
              <a:buChar char="§"/>
            </a:pPr>
            <a:r>
              <a:rPr lang="en-US" sz="1800" dirty="0"/>
              <a:t>“Your brain is still developing, and alcohol can affect that.” </a:t>
            </a:r>
          </a:p>
          <a:p>
            <a:pPr marL="1252538" lvl="2" indent="-225425">
              <a:spcBef>
                <a:spcPts val="0"/>
              </a:spcBef>
              <a:spcAft>
                <a:spcPts val="600"/>
              </a:spcAft>
              <a:buFont typeface="Wingdings" panose="05000000000000000000" pitchFamily="2" charset="2"/>
              <a:buChar char="§"/>
            </a:pPr>
            <a:r>
              <a:rPr lang="en-US" sz="1800" dirty="0"/>
              <a:t>“Alcohol can also keep you from making good decisions and make you do things you’ll regret later. I would hate to see alcohol interfere with your future.”</a:t>
            </a:r>
          </a:p>
          <a:p>
            <a:pPr marL="801688" lvl="1" indent="-346075">
              <a:spcBef>
                <a:spcPts val="0"/>
              </a:spcBef>
              <a:spcAft>
                <a:spcPts val="600"/>
              </a:spcAft>
              <a:buFont typeface="Wingdings" panose="05000000000000000000" pitchFamily="2" charset="2"/>
              <a:buChar char="ü"/>
            </a:pPr>
            <a:r>
              <a:rPr lang="en-US" sz="2200" b="1" dirty="0"/>
              <a:t>Notice the good: </a:t>
            </a:r>
            <a:r>
              <a:rPr lang="en-US" sz="2200" dirty="0"/>
              <a:t>Reinforce any strengths and healthy decisions</a:t>
            </a:r>
          </a:p>
          <a:p>
            <a:pPr marL="801688" lvl="1" indent="-346075">
              <a:spcBef>
                <a:spcPts val="0"/>
              </a:spcBef>
              <a:spcAft>
                <a:spcPts val="600"/>
              </a:spcAft>
              <a:buFont typeface="Wingdings" panose="05000000000000000000" pitchFamily="2" charset="2"/>
              <a:buChar char="ü"/>
            </a:pPr>
            <a:r>
              <a:rPr lang="en-US" sz="2200" b="1" dirty="0"/>
              <a:t>Explore and troubleshoot </a:t>
            </a:r>
            <a:r>
              <a:rPr lang="en-US" sz="2200" dirty="0"/>
              <a:t>the potential influence of friends who drink or binge drink</a:t>
            </a:r>
          </a:p>
        </p:txBody>
      </p:sp>
    </p:spTree>
    <p:extLst>
      <p:ext uri="{BB962C8B-B14F-4D97-AF65-F5344CB8AC3E}">
        <p14:creationId xmlns:p14="http://schemas.microsoft.com/office/powerpoint/2010/main" val="277118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Intervention</a:t>
            </a:r>
          </a:p>
        </p:txBody>
      </p:sp>
      <p:sp>
        <p:nvSpPr>
          <p:cNvPr id="3" name="Content Placeholder 2"/>
          <p:cNvSpPr>
            <a:spLocks noGrp="1"/>
          </p:cNvSpPr>
          <p:nvPr>
            <p:ph idx="1"/>
          </p:nvPr>
        </p:nvSpPr>
        <p:spPr/>
        <p:txBody>
          <a:bodyPr/>
          <a:lstStyle/>
          <a:p>
            <a:pPr>
              <a:spcBef>
                <a:spcPts val="0"/>
              </a:spcBef>
              <a:spcAft>
                <a:spcPts val="600"/>
              </a:spcAft>
              <a:buClr>
                <a:schemeClr val="tx1"/>
              </a:buClr>
            </a:pPr>
            <a:r>
              <a:rPr lang="en-US" sz="2600" b="1" dirty="0">
                <a:solidFill>
                  <a:srgbClr val="C00000"/>
                </a:solidFill>
              </a:rPr>
              <a:t>Moderate Risk</a:t>
            </a:r>
          </a:p>
          <a:p>
            <a:pPr marL="801688" lvl="1" indent="-338138">
              <a:spcBef>
                <a:spcPts val="0"/>
              </a:spcBef>
              <a:spcAft>
                <a:spcPts val="600"/>
              </a:spcAft>
              <a:buFont typeface="Wingdings" panose="05000000000000000000" pitchFamily="2" charset="2"/>
              <a:buChar char="ü"/>
            </a:pPr>
            <a:r>
              <a:rPr lang="en-US" sz="2200" b="1" dirty="0"/>
              <a:t>Does the patient have alcohol-related problems?</a:t>
            </a:r>
          </a:p>
          <a:p>
            <a:pPr marL="1252538" lvl="2" indent="-220663">
              <a:spcBef>
                <a:spcPts val="0"/>
              </a:spcBef>
              <a:spcAft>
                <a:spcPts val="600"/>
              </a:spcAft>
              <a:buFont typeface="Wingdings" panose="05000000000000000000" pitchFamily="2" charset="2"/>
              <a:buChar char="§"/>
            </a:pPr>
            <a:r>
              <a:rPr lang="en-US" sz="1800" dirty="0"/>
              <a:t>If no, provide beefed-up brief advice</a:t>
            </a:r>
          </a:p>
          <a:p>
            <a:pPr marL="1252538" lvl="2" indent="-220663">
              <a:spcBef>
                <a:spcPts val="0"/>
              </a:spcBef>
              <a:spcAft>
                <a:spcPts val="600"/>
              </a:spcAft>
              <a:buFont typeface="Wingdings" panose="05000000000000000000" pitchFamily="2" charset="2"/>
              <a:buChar char="§"/>
            </a:pPr>
            <a:r>
              <a:rPr lang="en-US" sz="1800" dirty="0"/>
              <a:t>If yes, conduct brief motivational interviewing to elicit a decision and commitment to change</a:t>
            </a:r>
            <a:endParaRPr lang="en-US" sz="1800" b="1" dirty="0"/>
          </a:p>
          <a:p>
            <a:pPr marL="801688" lvl="1" indent="-338138">
              <a:spcBef>
                <a:spcPts val="0"/>
              </a:spcBef>
              <a:spcAft>
                <a:spcPts val="600"/>
              </a:spcAft>
              <a:buFont typeface="Wingdings" panose="05000000000000000000" pitchFamily="2" charset="2"/>
              <a:buChar char="ü"/>
            </a:pPr>
            <a:r>
              <a:rPr lang="en-US" sz="2200" b="1" dirty="0"/>
              <a:t>Ask if parents know</a:t>
            </a:r>
          </a:p>
          <a:p>
            <a:pPr marL="801688" lvl="1" indent="-338138">
              <a:spcBef>
                <a:spcPts val="0"/>
              </a:spcBef>
              <a:spcAft>
                <a:spcPts val="600"/>
              </a:spcAft>
              <a:buFont typeface="Wingdings" panose="05000000000000000000" pitchFamily="2" charset="2"/>
              <a:buChar char="ü"/>
            </a:pPr>
            <a:r>
              <a:rPr lang="en-US" sz="2200" b="1" dirty="0"/>
              <a:t>Arrange for follow-up</a:t>
            </a:r>
            <a:r>
              <a:rPr lang="en-US" sz="2200" dirty="0"/>
              <a:t>, ideally within a month</a:t>
            </a:r>
          </a:p>
        </p:txBody>
      </p:sp>
    </p:spTree>
    <p:extLst>
      <p:ext uri="{BB962C8B-B14F-4D97-AF65-F5344CB8AC3E}">
        <p14:creationId xmlns:p14="http://schemas.microsoft.com/office/powerpoint/2010/main" val="1949156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Intervention</a:t>
            </a:r>
          </a:p>
        </p:txBody>
      </p:sp>
      <p:sp>
        <p:nvSpPr>
          <p:cNvPr id="3" name="Content Placeholder 2"/>
          <p:cNvSpPr>
            <a:spLocks noGrp="1"/>
          </p:cNvSpPr>
          <p:nvPr>
            <p:ph idx="1"/>
          </p:nvPr>
        </p:nvSpPr>
        <p:spPr/>
        <p:txBody>
          <a:bodyPr/>
          <a:lstStyle/>
          <a:p>
            <a:pPr>
              <a:spcBef>
                <a:spcPts val="0"/>
              </a:spcBef>
              <a:spcAft>
                <a:spcPts val="600"/>
              </a:spcAft>
              <a:buClr>
                <a:schemeClr val="tx1"/>
              </a:buClr>
            </a:pPr>
            <a:r>
              <a:rPr lang="en-US" sz="2600" b="1" dirty="0">
                <a:solidFill>
                  <a:srgbClr val="C00000"/>
                </a:solidFill>
              </a:rPr>
              <a:t>Highest risk</a:t>
            </a:r>
          </a:p>
          <a:p>
            <a:pPr marL="801688" lvl="1" indent="-338138">
              <a:spcBef>
                <a:spcPts val="0"/>
              </a:spcBef>
              <a:spcAft>
                <a:spcPts val="600"/>
              </a:spcAft>
              <a:buFont typeface="Wingdings" panose="05000000000000000000" pitchFamily="2" charset="2"/>
              <a:buChar char="ü"/>
            </a:pPr>
            <a:r>
              <a:rPr lang="en-US" sz="2200" b="1" dirty="0"/>
              <a:t>Conduct brief motivational interviewing</a:t>
            </a:r>
          </a:p>
          <a:p>
            <a:pPr marL="1252538" lvl="2" indent="-225425">
              <a:spcBef>
                <a:spcPts val="0"/>
              </a:spcBef>
              <a:spcAft>
                <a:spcPts val="600"/>
              </a:spcAft>
              <a:buFont typeface="Wingdings" panose="05000000000000000000" pitchFamily="2" charset="2"/>
              <a:buChar char="§"/>
            </a:pPr>
            <a:r>
              <a:rPr lang="en-US" sz="1800" dirty="0"/>
              <a:t>If no, provide beefed-up brief advice</a:t>
            </a:r>
          </a:p>
          <a:p>
            <a:pPr marL="1252538" lvl="2" indent="-225425">
              <a:spcBef>
                <a:spcPts val="0"/>
              </a:spcBef>
              <a:spcAft>
                <a:spcPts val="600"/>
              </a:spcAft>
              <a:buFont typeface="Wingdings" panose="05000000000000000000" pitchFamily="2" charset="2"/>
              <a:buChar char="§"/>
            </a:pPr>
            <a:r>
              <a:rPr lang="en-US" sz="1800" dirty="0"/>
              <a:t>If yes, conduct brief motivational interviewing to elicit a decision and commitment to change </a:t>
            </a:r>
            <a:endParaRPr lang="en-US" sz="1800" b="1" dirty="0"/>
          </a:p>
          <a:p>
            <a:pPr marL="801688" lvl="1" indent="-338138">
              <a:spcBef>
                <a:spcPts val="0"/>
              </a:spcBef>
              <a:spcAft>
                <a:spcPts val="600"/>
              </a:spcAft>
              <a:buFont typeface="Wingdings" panose="05000000000000000000" pitchFamily="2" charset="2"/>
              <a:buChar char="ü"/>
            </a:pPr>
            <a:r>
              <a:rPr lang="en-US" sz="2200" b="1" dirty="0"/>
              <a:t>Ask if parents know</a:t>
            </a:r>
          </a:p>
          <a:p>
            <a:pPr marL="801688" lvl="1" indent="-338138">
              <a:spcBef>
                <a:spcPts val="0"/>
              </a:spcBef>
              <a:spcAft>
                <a:spcPts val="600"/>
              </a:spcAft>
              <a:buFont typeface="Wingdings" panose="05000000000000000000" pitchFamily="2" charset="2"/>
              <a:buChar char="ü"/>
            </a:pPr>
            <a:r>
              <a:rPr lang="en-US" sz="2200" b="1" dirty="0"/>
              <a:t>Consider referral for further evaluation or treatment </a:t>
            </a:r>
            <a:r>
              <a:rPr lang="en-US" sz="2200" dirty="0"/>
              <a:t>based on your estimate of severity</a:t>
            </a:r>
          </a:p>
          <a:p>
            <a:pPr marL="801688" lvl="1" indent="-338138">
              <a:spcBef>
                <a:spcPts val="0"/>
              </a:spcBef>
              <a:spcAft>
                <a:spcPts val="600"/>
              </a:spcAft>
              <a:buFont typeface="Wingdings" panose="05000000000000000000" pitchFamily="2" charset="2"/>
              <a:buChar char="ü"/>
            </a:pPr>
            <a:r>
              <a:rPr lang="en-US" sz="2200" b="1" dirty="0"/>
              <a:t>Arrange for follow-up</a:t>
            </a:r>
            <a:r>
              <a:rPr lang="en-US" sz="2200" dirty="0"/>
              <a:t>, ideally within a </a:t>
            </a:r>
            <a:r>
              <a:rPr lang="en-US" sz="2200" dirty="0" smtClean="0"/>
              <a:t>month</a:t>
            </a:r>
            <a:endParaRPr lang="en-US" sz="1300" dirty="0" smtClean="0"/>
          </a:p>
          <a:p>
            <a:pPr marL="0" lvl="1" indent="0">
              <a:buNone/>
            </a:pPr>
            <a:r>
              <a:rPr lang="en-US" sz="1300" dirty="0" smtClean="0"/>
              <a:t>From </a:t>
            </a:r>
            <a:r>
              <a:rPr lang="en-US" sz="1300" i="1" dirty="0"/>
              <a:t>Alcohol Screening and Brief Intervention for Youth: A Practitioner’s Guide </a:t>
            </a:r>
            <a:r>
              <a:rPr lang="en-US" sz="1300" dirty="0"/>
              <a:t>(www.niaaa.nih.gov/YouthGuide)</a:t>
            </a:r>
          </a:p>
        </p:txBody>
      </p:sp>
    </p:spTree>
    <p:extLst>
      <p:ext uri="{BB962C8B-B14F-4D97-AF65-F5344CB8AC3E}">
        <p14:creationId xmlns:p14="http://schemas.microsoft.com/office/powerpoint/2010/main" val="822070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Intervention</a:t>
            </a:r>
          </a:p>
        </p:txBody>
      </p:sp>
      <p:sp>
        <p:nvSpPr>
          <p:cNvPr id="3" name="Content Placeholder 2"/>
          <p:cNvSpPr>
            <a:spLocks noGrp="1"/>
          </p:cNvSpPr>
          <p:nvPr>
            <p:ph idx="1"/>
          </p:nvPr>
        </p:nvSpPr>
        <p:spPr>
          <a:xfrm>
            <a:off x="982134" y="2251005"/>
            <a:ext cx="7704667" cy="3332816"/>
          </a:xfrm>
        </p:spPr>
        <p:txBody>
          <a:bodyPr/>
          <a:lstStyle/>
          <a:p>
            <a:pPr>
              <a:spcBef>
                <a:spcPts val="0"/>
              </a:spcBef>
              <a:spcAft>
                <a:spcPts val="600"/>
              </a:spcAft>
            </a:pPr>
            <a:r>
              <a:rPr lang="en-US" sz="2600" dirty="0"/>
              <a:t>Various providers give Brief Intervention</a:t>
            </a:r>
          </a:p>
          <a:p>
            <a:pPr marL="801688" lvl="1" indent="-338138">
              <a:spcBef>
                <a:spcPts val="0"/>
              </a:spcBef>
              <a:spcAft>
                <a:spcPts val="600"/>
              </a:spcAft>
              <a:buFont typeface="Wingdings" panose="05000000000000000000" pitchFamily="2" charset="2"/>
              <a:buChar char="ü"/>
            </a:pPr>
            <a:r>
              <a:rPr lang="en-US" sz="2200" dirty="0"/>
              <a:t>Primary care providers</a:t>
            </a:r>
          </a:p>
          <a:p>
            <a:pPr marL="801688" lvl="1" indent="-338138">
              <a:spcBef>
                <a:spcPts val="0"/>
              </a:spcBef>
              <a:spcAft>
                <a:spcPts val="600"/>
              </a:spcAft>
              <a:buFont typeface="Wingdings" panose="05000000000000000000" pitchFamily="2" charset="2"/>
              <a:buChar char="ü"/>
            </a:pPr>
            <a:r>
              <a:rPr lang="en-US" sz="2200" dirty="0"/>
              <a:t>Mental health practitioners</a:t>
            </a:r>
          </a:p>
          <a:p>
            <a:pPr marL="801688" lvl="1" indent="-338138">
              <a:spcBef>
                <a:spcPts val="0"/>
              </a:spcBef>
              <a:spcAft>
                <a:spcPts val="600"/>
              </a:spcAft>
              <a:buFont typeface="Wingdings" panose="05000000000000000000" pitchFamily="2" charset="2"/>
              <a:buChar char="ü"/>
            </a:pPr>
            <a:r>
              <a:rPr lang="en-US" sz="2200" dirty="0"/>
              <a:t>Peer outreach workers</a:t>
            </a:r>
          </a:p>
          <a:p>
            <a:pPr marL="801688" lvl="1" indent="-338138">
              <a:spcBef>
                <a:spcPts val="0"/>
              </a:spcBef>
              <a:spcAft>
                <a:spcPts val="600"/>
              </a:spcAft>
              <a:buFont typeface="Wingdings" panose="05000000000000000000" pitchFamily="2" charset="2"/>
              <a:buChar char="ü"/>
            </a:pPr>
            <a:r>
              <a:rPr lang="en-US" sz="2200" dirty="0"/>
              <a:t>Health educators</a:t>
            </a:r>
          </a:p>
          <a:p>
            <a:pPr lvl="1">
              <a:spcBef>
                <a:spcPts val="0"/>
              </a:spcBef>
              <a:spcAft>
                <a:spcPts val="600"/>
              </a:spcAft>
            </a:pPr>
            <a:endParaRPr lang="en-US" sz="1600" dirty="0"/>
          </a:p>
          <a:p>
            <a:pPr marL="0" lvl="1" indent="0">
              <a:spcBef>
                <a:spcPts val="0"/>
              </a:spcBef>
              <a:spcAft>
                <a:spcPts val="600"/>
              </a:spcAft>
              <a:buNone/>
            </a:pPr>
            <a:r>
              <a:rPr lang="en-US" sz="2700" b="1" u="sng" dirty="0">
                <a:solidFill>
                  <a:srgbClr val="C00000"/>
                </a:solidFill>
              </a:rPr>
              <a:t>Continued message:</a:t>
            </a:r>
            <a:r>
              <a:rPr lang="en-US" sz="2700" dirty="0">
                <a:sym typeface="Wingdings" panose="05000000000000000000" pitchFamily="2" charset="2"/>
              </a:rPr>
              <a:t> </a:t>
            </a:r>
            <a:r>
              <a:rPr lang="en-US" sz="2700" b="1" dirty="0">
                <a:solidFill>
                  <a:srgbClr val="002060"/>
                </a:solidFill>
                <a:sym typeface="Wingdings" panose="05000000000000000000" pitchFamily="2" charset="2"/>
              </a:rPr>
              <a:t>One size does NOT fit all!</a:t>
            </a:r>
            <a:br>
              <a:rPr lang="en-US" sz="2700" b="1" dirty="0">
                <a:solidFill>
                  <a:srgbClr val="002060"/>
                </a:solidFill>
                <a:sym typeface="Wingdings" panose="05000000000000000000" pitchFamily="2" charset="2"/>
              </a:rPr>
            </a:br>
            <a:r>
              <a:rPr lang="en-US" sz="2700" dirty="0">
                <a:sym typeface="Wingdings" panose="05000000000000000000" pitchFamily="2" charset="2"/>
              </a:rPr>
              <a:t>Need individualized approaches to fit both clinicians/ settings AND the needs of youth/adolescent clients!</a:t>
            </a:r>
            <a:endParaRPr lang="en-US" sz="2700" dirty="0"/>
          </a:p>
        </p:txBody>
      </p:sp>
    </p:spTree>
    <p:extLst>
      <p:ext uri="{BB962C8B-B14F-4D97-AF65-F5344CB8AC3E}">
        <p14:creationId xmlns:p14="http://schemas.microsoft.com/office/powerpoint/2010/main" val="103382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600" dirty="0"/>
              <a:t>Dangerous binge drinking is common and also increases with age</a:t>
            </a:r>
          </a:p>
          <a:p>
            <a:pPr marL="801688" lvl="1" indent="-344488">
              <a:buFont typeface="Wingdings" panose="05000000000000000000" pitchFamily="2" charset="2"/>
              <a:buChar char="ü"/>
            </a:pPr>
            <a:r>
              <a:rPr lang="en-US" sz="2200" dirty="0"/>
              <a:t>Binge drinking is having 5 or more drinks in a row</a:t>
            </a:r>
          </a:p>
          <a:p>
            <a:pPr marL="801688" lvl="1" indent="-344488">
              <a:buFont typeface="Wingdings" panose="05000000000000000000" pitchFamily="2" charset="2"/>
              <a:buChar char="ü"/>
            </a:pPr>
            <a:r>
              <a:rPr lang="en-US" sz="2200" dirty="0"/>
              <a:t>About 1 in 14 eighth graders, 1 in 6 tenth graders, and 1 in 4 twelfth graders report binge drinking in the past 2 weeks</a:t>
            </a:r>
          </a:p>
        </p:txBody>
      </p:sp>
      <p:sp>
        <p:nvSpPr>
          <p:cNvPr id="4" name="Title 1"/>
          <p:cNvSpPr txBox="1">
            <a:spLocks/>
          </p:cNvSpPr>
          <p:nvPr/>
        </p:nvSpPr>
        <p:spPr>
          <a:xfrm>
            <a:off x="1134534" y="609601"/>
            <a:ext cx="7704667" cy="1554480"/>
          </a:xfrm>
          <a:prstGeom prst="rect">
            <a:avLst/>
          </a:prstGeom>
          <a:effectLst/>
        </p:spPr>
        <p:txBody>
          <a:bodyPr vert="horz" lIns="91440" tIns="45720" rIns="91440" bIns="45720" rtlCol="0" anchor="ctr">
            <a:normAutofit/>
          </a:bodyPr>
          <a:lstStyle>
            <a:lvl1pPr algn="ctr" defTabSz="3429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Why is </a:t>
            </a:r>
            <a:r>
              <a:rPr lang="en-US" dirty="0" smtClean="0">
                <a:solidFill>
                  <a:srgbClr val="C00000"/>
                </a:solidFill>
              </a:rPr>
              <a:t>Identifying Youth at Risk </a:t>
            </a:r>
            <a:r>
              <a:rPr lang="en-US" dirty="0"/>
              <a:t>I</a:t>
            </a:r>
            <a:r>
              <a:rPr lang="en-US" dirty="0" smtClean="0"/>
              <a:t>mportant?</a:t>
            </a:r>
            <a:endParaRPr lang="en-US" dirty="0"/>
          </a:p>
        </p:txBody>
      </p:sp>
    </p:spTree>
    <p:extLst>
      <p:ext uri="{BB962C8B-B14F-4D97-AF65-F5344CB8AC3E}">
        <p14:creationId xmlns:p14="http://schemas.microsoft.com/office/powerpoint/2010/main" val="3454732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lstStyle/>
          <a:p>
            <a:pPr marL="0" indent="0">
              <a:spcBef>
                <a:spcPts val="0"/>
              </a:spcBef>
              <a:spcAft>
                <a:spcPts val="600"/>
              </a:spcAft>
              <a:buNone/>
            </a:pPr>
            <a:r>
              <a:rPr lang="en-US" sz="2800" b="1" dirty="0">
                <a:solidFill>
                  <a:srgbClr val="C00000"/>
                </a:solidFill>
              </a:rPr>
              <a:t>Lots to consider…</a:t>
            </a:r>
          </a:p>
          <a:p>
            <a:pPr>
              <a:spcBef>
                <a:spcPts val="0"/>
              </a:spcBef>
              <a:spcAft>
                <a:spcPts val="600"/>
              </a:spcAft>
            </a:pPr>
            <a:r>
              <a:rPr lang="en-US" sz="2600" dirty="0"/>
              <a:t>Behavioral health + substance use issues</a:t>
            </a:r>
          </a:p>
          <a:p>
            <a:pPr>
              <a:spcBef>
                <a:spcPts val="0"/>
              </a:spcBef>
              <a:spcAft>
                <a:spcPts val="600"/>
              </a:spcAft>
            </a:pPr>
            <a:r>
              <a:rPr lang="en-US" sz="2600" dirty="0"/>
              <a:t>Confidentiality/relationship with the youth</a:t>
            </a:r>
          </a:p>
          <a:p>
            <a:pPr>
              <a:spcBef>
                <a:spcPts val="0"/>
              </a:spcBef>
              <a:spcAft>
                <a:spcPts val="600"/>
              </a:spcAft>
            </a:pPr>
            <a:r>
              <a:rPr lang="en-US" sz="2600" dirty="0"/>
              <a:t>Parental relationship/consent</a:t>
            </a:r>
          </a:p>
          <a:p>
            <a:pPr>
              <a:spcBef>
                <a:spcPts val="0"/>
              </a:spcBef>
              <a:spcAft>
                <a:spcPts val="600"/>
              </a:spcAft>
            </a:pPr>
            <a:r>
              <a:rPr lang="en-US" sz="2600" dirty="0"/>
              <a:t>Perceived stigma (same as adults)</a:t>
            </a:r>
          </a:p>
          <a:p>
            <a:pPr>
              <a:spcBef>
                <a:spcPts val="0"/>
              </a:spcBef>
              <a:spcAft>
                <a:spcPts val="600"/>
              </a:spcAft>
            </a:pPr>
            <a:r>
              <a:rPr lang="en-US" sz="2600" dirty="0"/>
              <a:t>Availability of treatment resources</a:t>
            </a:r>
          </a:p>
          <a:p>
            <a:pPr>
              <a:spcBef>
                <a:spcPts val="0"/>
              </a:spcBef>
              <a:spcAft>
                <a:spcPts val="600"/>
              </a:spcAft>
            </a:pPr>
            <a:r>
              <a:rPr lang="en-US" sz="2600" dirty="0"/>
              <a:t>Availability of payment resources</a:t>
            </a:r>
          </a:p>
        </p:txBody>
      </p:sp>
    </p:spTree>
    <p:extLst>
      <p:ext uri="{BB962C8B-B14F-4D97-AF65-F5344CB8AC3E}">
        <p14:creationId xmlns:p14="http://schemas.microsoft.com/office/powerpoint/2010/main" val="434571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Selection</a:t>
            </a:r>
          </a:p>
        </p:txBody>
      </p:sp>
      <p:sp>
        <p:nvSpPr>
          <p:cNvPr id="3" name="Content Placeholder 2"/>
          <p:cNvSpPr>
            <a:spLocks noGrp="1"/>
          </p:cNvSpPr>
          <p:nvPr>
            <p:ph idx="1"/>
          </p:nvPr>
        </p:nvSpPr>
        <p:spPr>
          <a:xfrm>
            <a:off x="982134" y="2475904"/>
            <a:ext cx="7704667" cy="3332816"/>
          </a:xfrm>
        </p:spPr>
        <p:txBody>
          <a:bodyPr/>
          <a:lstStyle/>
          <a:p>
            <a:pPr marL="0" indent="0">
              <a:lnSpc>
                <a:spcPct val="90000"/>
              </a:lnSpc>
              <a:spcBef>
                <a:spcPts val="0"/>
              </a:spcBef>
              <a:spcAft>
                <a:spcPts val="600"/>
              </a:spcAft>
              <a:buNone/>
            </a:pPr>
            <a:r>
              <a:rPr lang="en-US" sz="2800" b="1" dirty="0">
                <a:solidFill>
                  <a:srgbClr val="C00000"/>
                </a:solidFill>
                <a:sym typeface="Wingdings" panose="05000000000000000000" pitchFamily="2" charset="2"/>
              </a:rPr>
              <a:t>Treatment selection based on 6 areas: </a:t>
            </a:r>
            <a:endParaRPr lang="en-US" sz="2800" b="1" dirty="0">
              <a:solidFill>
                <a:srgbClr val="C00000"/>
              </a:solidFill>
            </a:endParaRPr>
          </a:p>
          <a:p>
            <a:pPr marL="338138" indent="-338138">
              <a:lnSpc>
                <a:spcPct val="90000"/>
              </a:lnSpc>
              <a:spcBef>
                <a:spcPts val="0"/>
              </a:spcBef>
              <a:spcAft>
                <a:spcPts val="600"/>
              </a:spcAft>
              <a:buFont typeface="+mj-lt"/>
              <a:buAutoNum type="arabicPeriod"/>
            </a:pPr>
            <a:r>
              <a:rPr lang="en-US" sz="2600" dirty="0"/>
              <a:t>Level of intoxication and potential for withdrawal </a:t>
            </a:r>
          </a:p>
          <a:p>
            <a:pPr marL="338138" indent="-338138">
              <a:lnSpc>
                <a:spcPct val="90000"/>
              </a:lnSpc>
              <a:spcBef>
                <a:spcPts val="0"/>
              </a:spcBef>
              <a:spcAft>
                <a:spcPts val="600"/>
              </a:spcAft>
              <a:buFont typeface="+mj-lt"/>
              <a:buAutoNum type="arabicPeriod"/>
            </a:pPr>
            <a:r>
              <a:rPr lang="en-US" sz="2600" dirty="0"/>
              <a:t>Presence of other medical conditions </a:t>
            </a:r>
          </a:p>
          <a:p>
            <a:pPr marL="338138" indent="-338138">
              <a:lnSpc>
                <a:spcPct val="90000"/>
              </a:lnSpc>
              <a:spcBef>
                <a:spcPts val="0"/>
              </a:spcBef>
              <a:spcAft>
                <a:spcPts val="600"/>
              </a:spcAft>
              <a:buFont typeface="+mj-lt"/>
              <a:buAutoNum type="arabicPeriod"/>
            </a:pPr>
            <a:r>
              <a:rPr lang="en-US" sz="2600" dirty="0"/>
              <a:t>Presence of other emotional, behavioral, or cognitive conditions</a:t>
            </a:r>
          </a:p>
          <a:p>
            <a:pPr marL="338138" indent="-338138">
              <a:lnSpc>
                <a:spcPct val="90000"/>
              </a:lnSpc>
              <a:spcBef>
                <a:spcPts val="0"/>
              </a:spcBef>
              <a:spcAft>
                <a:spcPts val="600"/>
              </a:spcAft>
              <a:buFont typeface="+mj-lt"/>
              <a:buAutoNum type="arabicPeriod"/>
            </a:pPr>
            <a:r>
              <a:rPr lang="en-US" sz="2600" dirty="0"/>
              <a:t>Readiness or motivation to change </a:t>
            </a:r>
          </a:p>
          <a:p>
            <a:pPr marL="338138" indent="-338138">
              <a:lnSpc>
                <a:spcPct val="90000"/>
              </a:lnSpc>
              <a:spcBef>
                <a:spcPts val="0"/>
              </a:spcBef>
              <a:spcAft>
                <a:spcPts val="600"/>
              </a:spcAft>
              <a:buFont typeface="+mj-lt"/>
              <a:buAutoNum type="arabicPeriod"/>
            </a:pPr>
            <a:r>
              <a:rPr lang="en-US" sz="2600" dirty="0"/>
              <a:t>Risk of relapse or continued drug use </a:t>
            </a:r>
          </a:p>
          <a:p>
            <a:pPr marL="338138" indent="-338138">
              <a:lnSpc>
                <a:spcPct val="90000"/>
              </a:lnSpc>
              <a:spcBef>
                <a:spcPts val="0"/>
              </a:spcBef>
              <a:spcAft>
                <a:spcPts val="600"/>
              </a:spcAft>
              <a:buFont typeface="+mj-lt"/>
              <a:buAutoNum type="arabicPeriod"/>
            </a:pPr>
            <a:r>
              <a:rPr lang="en-US" sz="2600" dirty="0"/>
              <a:t>Recovery environment (e.g., family, peers, school, </a:t>
            </a:r>
            <a:br>
              <a:rPr lang="en-US" sz="2600" dirty="0"/>
            </a:br>
            <a:r>
              <a:rPr lang="en-US" sz="2600" dirty="0"/>
              <a:t>legal system</a:t>
            </a:r>
            <a:r>
              <a:rPr lang="en-US" sz="2600" dirty="0" smtClean="0"/>
              <a:t>)</a:t>
            </a:r>
          </a:p>
          <a:p>
            <a:pPr marL="0" indent="0">
              <a:lnSpc>
                <a:spcPct val="90000"/>
              </a:lnSpc>
              <a:spcBef>
                <a:spcPts val="600"/>
              </a:spcBef>
              <a:spcAft>
                <a:spcPts val="0"/>
              </a:spcAft>
              <a:buNone/>
            </a:pPr>
            <a:r>
              <a:rPr lang="en-US" dirty="0" smtClean="0">
                <a:solidFill>
                  <a:prstClr val="black"/>
                </a:solidFill>
              </a:rPr>
              <a:t>       </a:t>
            </a:r>
            <a:r>
              <a:rPr lang="en-US" sz="1600" dirty="0" smtClean="0">
                <a:solidFill>
                  <a:prstClr val="black"/>
                </a:solidFill>
              </a:rPr>
              <a:t>Source: American Society of Addiction Medicine </a:t>
            </a:r>
            <a:endParaRPr lang="en-US" sz="1600" dirty="0" smtClean="0"/>
          </a:p>
          <a:p>
            <a:pPr marL="0" indent="0">
              <a:spcAft>
                <a:spcPts val="600"/>
              </a:spcAft>
              <a:buNone/>
            </a:pPr>
            <a:endParaRPr lang="en-US" dirty="0"/>
          </a:p>
        </p:txBody>
      </p:sp>
    </p:spTree>
    <p:extLst>
      <p:ext uri="{BB962C8B-B14F-4D97-AF65-F5344CB8AC3E}">
        <p14:creationId xmlns:p14="http://schemas.microsoft.com/office/powerpoint/2010/main" val="4272153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Options</a:t>
            </a:r>
          </a:p>
        </p:txBody>
      </p:sp>
      <p:sp>
        <p:nvSpPr>
          <p:cNvPr id="3" name="Content Placeholder 2"/>
          <p:cNvSpPr>
            <a:spLocks noGrp="1"/>
          </p:cNvSpPr>
          <p:nvPr>
            <p:ph idx="1"/>
          </p:nvPr>
        </p:nvSpPr>
        <p:spPr>
          <a:xfrm>
            <a:off x="982134" y="2194560"/>
            <a:ext cx="7857066" cy="3332816"/>
          </a:xfrm>
        </p:spPr>
        <p:txBody>
          <a:bodyPr/>
          <a:lstStyle/>
          <a:p>
            <a:pPr marL="0" indent="0">
              <a:spcBef>
                <a:spcPts val="0"/>
              </a:spcBef>
              <a:spcAft>
                <a:spcPts val="600"/>
              </a:spcAft>
              <a:buNone/>
            </a:pPr>
            <a:r>
              <a:rPr lang="en-US" sz="2800" b="1" dirty="0">
                <a:solidFill>
                  <a:srgbClr val="C00000"/>
                </a:solidFill>
              </a:rPr>
              <a:t>Common options parallel adult treatment</a:t>
            </a:r>
          </a:p>
          <a:p>
            <a:pPr>
              <a:spcBef>
                <a:spcPts val="0"/>
              </a:spcBef>
              <a:spcAft>
                <a:spcPts val="300"/>
              </a:spcAft>
              <a:buClr>
                <a:schemeClr val="tx1"/>
              </a:buClr>
            </a:pPr>
            <a:r>
              <a:rPr lang="en-US" sz="2600" b="1" dirty="0">
                <a:solidFill>
                  <a:srgbClr val="002060"/>
                </a:solidFill>
              </a:rPr>
              <a:t>Outpatient/Intensive Outpatient</a:t>
            </a:r>
            <a:r>
              <a:rPr lang="en-US" sz="2600" dirty="0">
                <a:solidFill>
                  <a:srgbClr val="002060"/>
                </a:solidFill>
              </a:rPr>
              <a:t>:</a:t>
            </a:r>
            <a:r>
              <a:rPr lang="en-US" sz="2600" dirty="0"/>
              <a:t> </a:t>
            </a:r>
          </a:p>
          <a:p>
            <a:pPr marL="801688" lvl="1" indent="-338138">
              <a:spcBef>
                <a:spcPts val="0"/>
              </a:spcBef>
              <a:spcAft>
                <a:spcPts val="600"/>
              </a:spcAft>
              <a:buFont typeface="Wingdings" panose="05000000000000000000" pitchFamily="2" charset="2"/>
              <a:buChar char="ü"/>
            </a:pPr>
            <a:r>
              <a:rPr lang="en-US" sz="2100" dirty="0"/>
              <a:t>Most common for adolescent treatment</a:t>
            </a:r>
          </a:p>
          <a:p>
            <a:pPr marL="801688" lvl="1" indent="-338138">
              <a:spcBef>
                <a:spcPts val="0"/>
              </a:spcBef>
              <a:spcAft>
                <a:spcPts val="600"/>
              </a:spcAft>
              <a:buFont typeface="Wingdings" panose="05000000000000000000" pitchFamily="2" charset="2"/>
              <a:buChar char="ü"/>
            </a:pPr>
            <a:r>
              <a:rPr lang="en-US" sz="2100" dirty="0"/>
              <a:t>For those with less severe disorders, fewer additional problems</a:t>
            </a:r>
          </a:p>
          <a:p>
            <a:pPr>
              <a:spcBef>
                <a:spcPts val="0"/>
              </a:spcBef>
              <a:spcAft>
                <a:spcPts val="300"/>
              </a:spcAft>
              <a:buClr>
                <a:schemeClr val="tx1"/>
              </a:buClr>
            </a:pPr>
            <a:r>
              <a:rPr lang="en-US" sz="2600" b="1" dirty="0">
                <a:solidFill>
                  <a:srgbClr val="002060"/>
                </a:solidFill>
              </a:rPr>
              <a:t>Partial hospitalization/day treatment</a:t>
            </a:r>
            <a:r>
              <a:rPr lang="en-US" sz="2600" dirty="0">
                <a:solidFill>
                  <a:srgbClr val="002060"/>
                </a:solidFill>
              </a:rPr>
              <a:t>:</a:t>
            </a:r>
          </a:p>
          <a:p>
            <a:pPr marL="801688" lvl="1" indent="-338138">
              <a:spcBef>
                <a:spcPts val="0"/>
              </a:spcBef>
              <a:spcAft>
                <a:spcPts val="600"/>
              </a:spcAft>
              <a:buFont typeface="Wingdings" panose="05000000000000000000" pitchFamily="2" charset="2"/>
              <a:buChar char="ü"/>
            </a:pPr>
            <a:r>
              <a:rPr lang="en-US" sz="2100" dirty="0"/>
              <a:t>For those with more severe disorders, but who can still be safe at home</a:t>
            </a:r>
            <a:endParaRPr lang="en-US" sz="2100" dirty="0">
              <a:solidFill>
                <a:srgbClr val="002060"/>
              </a:solidFill>
            </a:endParaRPr>
          </a:p>
          <a:p>
            <a:pPr>
              <a:spcBef>
                <a:spcPts val="0"/>
              </a:spcBef>
              <a:spcAft>
                <a:spcPts val="300"/>
              </a:spcAft>
              <a:buClr>
                <a:schemeClr val="tx1"/>
              </a:buClr>
            </a:pPr>
            <a:r>
              <a:rPr lang="en-US" sz="2600" b="1" dirty="0">
                <a:solidFill>
                  <a:srgbClr val="002060"/>
                </a:solidFill>
              </a:rPr>
              <a:t>Residential/inpatient treatment</a:t>
            </a:r>
            <a:r>
              <a:rPr lang="en-US" sz="2600" dirty="0">
                <a:solidFill>
                  <a:srgbClr val="002060"/>
                </a:solidFill>
              </a:rPr>
              <a:t>:</a:t>
            </a:r>
          </a:p>
          <a:p>
            <a:pPr marL="801688" lvl="1" indent="-338138">
              <a:spcBef>
                <a:spcPts val="0"/>
              </a:spcBef>
              <a:spcAft>
                <a:spcPts val="600"/>
              </a:spcAft>
              <a:buFont typeface="Wingdings" panose="05000000000000000000" pitchFamily="2" charset="2"/>
              <a:buChar char="ü"/>
            </a:pPr>
            <a:r>
              <a:rPr lang="en-US" sz="2100" dirty="0"/>
              <a:t>For those with severe levels whose medical/mental health needs and addictive behaviors require 24-hour structured care</a:t>
            </a:r>
          </a:p>
        </p:txBody>
      </p:sp>
    </p:spTree>
    <p:extLst>
      <p:ext uri="{BB962C8B-B14F-4D97-AF65-F5344CB8AC3E}">
        <p14:creationId xmlns:p14="http://schemas.microsoft.com/office/powerpoint/2010/main" val="2995024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077" y="1798720"/>
            <a:ext cx="7207711" cy="1246653"/>
          </a:xfrm>
        </p:spPr>
        <p:txBody>
          <a:bodyPr>
            <a:normAutofit/>
          </a:bodyPr>
          <a:lstStyle/>
          <a:p>
            <a:pPr marL="0" indent="0">
              <a:buNone/>
            </a:pPr>
            <a:r>
              <a:rPr lang="en-US" sz="2800" dirty="0"/>
              <a:t>SAMHSA’s National Treatment Facility </a:t>
            </a:r>
            <a:r>
              <a:rPr lang="en-US" sz="2800" dirty="0" smtClean="0"/>
              <a:t>Locator </a:t>
            </a:r>
            <a:r>
              <a:rPr lang="en-US" sz="2800" dirty="0">
                <a:hlinkClick r:id="rId3"/>
              </a:rPr>
              <a:t>http://findtreatment.samhsa.gov</a:t>
            </a:r>
            <a:endParaRPr lang="en-US" sz="2800" dirty="0"/>
          </a:p>
        </p:txBody>
      </p:sp>
      <p:sp>
        <p:nvSpPr>
          <p:cNvPr id="12" name="Title 1"/>
          <p:cNvSpPr txBox="1">
            <a:spLocks/>
          </p:cNvSpPr>
          <p:nvPr/>
        </p:nvSpPr>
        <p:spPr>
          <a:xfrm>
            <a:off x="982133" y="457201"/>
            <a:ext cx="7704667" cy="155448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Referral Resources</a:t>
            </a:r>
          </a:p>
        </p:txBody>
      </p:sp>
      <p:grpSp>
        <p:nvGrpSpPr>
          <p:cNvPr id="2" name="Group 1"/>
          <p:cNvGrpSpPr/>
          <p:nvPr/>
        </p:nvGrpSpPr>
        <p:grpSpPr>
          <a:xfrm>
            <a:off x="3291483" y="2923852"/>
            <a:ext cx="5042942" cy="2926080"/>
            <a:chOff x="1971730" y="2990538"/>
            <a:chExt cx="5042942" cy="2926080"/>
          </a:xfrm>
        </p:grpSpPr>
        <p:pic>
          <p:nvPicPr>
            <p:cNvPr id="5124" name="Picture 4" descr="V:\PROJECTS\DSI\SBIRT-MedRes\Graphics\REFERRAL\122549436_3.jpg"/>
            <p:cNvPicPr>
              <a:picLocks noChangeAspect="1" noChangeArrowheads="1"/>
            </p:cNvPicPr>
            <p:nvPr/>
          </p:nvPicPr>
          <p:blipFill>
            <a:blip r:embed="rId4">
              <a:clrChange>
                <a:clrFrom>
                  <a:srgbClr val="F9F3DD"/>
                </a:clrFrom>
                <a:clrTo>
                  <a:srgbClr val="F9F3DD">
                    <a:alpha val="0"/>
                  </a:srgbClr>
                </a:clrTo>
              </a:clrChange>
              <a:extLst>
                <a:ext uri="{28A0092B-C50C-407E-A947-70E740481C1C}">
                  <a14:useLocalDpi xmlns:a14="http://schemas.microsoft.com/office/drawing/2010/main" val="0"/>
                </a:ext>
              </a:extLst>
            </a:blip>
            <a:srcRect/>
            <a:stretch>
              <a:fillRect/>
            </a:stretch>
          </p:blipFill>
          <p:spPr bwMode="auto">
            <a:xfrm>
              <a:off x="1971730" y="2990538"/>
              <a:ext cx="5042942" cy="292608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V:\PROJECTS\DSI\SBIRT-MedRes\Graphics\REFERRAL\161751683.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2789094" y="3764633"/>
              <a:ext cx="362762" cy="4534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3" name="Picture 3" descr="V:\PROJECTS\DSI\SBIRT-MedRes\Graphics\REFERRAL\161751683.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6073866" y="3844677"/>
              <a:ext cx="362762" cy="4534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3" descr="V:\PROJECTS\DSI\SBIRT-MedRes\Graphics\REFERRAL\161751683.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4557171" y="4589146"/>
              <a:ext cx="362762" cy="4534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5" name="Picture 3" descr="V:\PROJECTS\DSI\SBIRT-MedRes\Graphics\REFERRAL\161751683.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4022798" y="3655276"/>
              <a:ext cx="362762" cy="4534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6" name="Picture 3" descr="V:\PROJECTS\DSI\SBIRT-MedRes\Graphics\REFERRAL\161751683.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5876519" y="4875087"/>
              <a:ext cx="362762" cy="4534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8" name="Picture 3" descr="V:\PROJECTS\DSI\SBIRT-MedRes\Graphics\REFERRAL\161751683.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3458700" y="4747867"/>
              <a:ext cx="362762" cy="4534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9" name="Picture 3" descr="V:\PROJECTS\DSI\SBIRT-MedRes\Graphics\REFERRAL\161751683.png"/>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2579881" y="5021898"/>
              <a:ext cx="245313" cy="3066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7" name="Picture 3" descr="V:\PROJECTS\DSI\SBIRT-MedRes\Graphics\REFERRAL\161751683.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5202770" y="4071403"/>
              <a:ext cx="362762" cy="4534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1351723" y="3236934"/>
            <a:ext cx="1634933" cy="2613023"/>
          </a:xfrm>
          <a:prstGeom prst="rect">
            <a:avLst/>
          </a:prstGeom>
          <a:noFill/>
        </p:spPr>
        <p:txBody>
          <a:bodyPr wrap="square" rtlCol="0">
            <a:spAutoFit/>
          </a:bodyPr>
          <a:lstStyle/>
          <a:p>
            <a:pPr>
              <a:lnSpc>
                <a:spcPct val="90000"/>
              </a:lnSpc>
            </a:pPr>
            <a:r>
              <a:rPr lang="en-US" sz="2600" dirty="0"/>
              <a:t>Enter an address or just a ZIP Code to identify services in the area.</a:t>
            </a:r>
          </a:p>
        </p:txBody>
      </p:sp>
    </p:spTree>
    <p:extLst>
      <p:ext uri="{BB962C8B-B14F-4D97-AF65-F5344CB8AC3E}">
        <p14:creationId xmlns:p14="http://schemas.microsoft.com/office/powerpoint/2010/main" val="2627003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64462" y="2147116"/>
            <a:ext cx="2846221" cy="1097280"/>
          </a:xfrm>
        </p:spPr>
      </p:pic>
      <p:pic>
        <p:nvPicPr>
          <p:cNvPr id="6" name="Picture 5"/>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03569" y="3781064"/>
            <a:ext cx="3181548" cy="82296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7367" y="4649870"/>
            <a:ext cx="6033765" cy="1097280"/>
          </a:xfrm>
          <a:prstGeom prst="rect">
            <a:avLst/>
          </a:prstGeom>
        </p:spPr>
      </p:pic>
    </p:spTree>
    <p:extLst>
      <p:ext uri="{BB962C8B-B14F-4D97-AF65-F5344CB8AC3E}">
        <p14:creationId xmlns:p14="http://schemas.microsoft.com/office/powerpoint/2010/main" val="1593941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600" dirty="0"/>
              <a:t>In the short term, adolescent drinking often results in:</a:t>
            </a:r>
          </a:p>
          <a:p>
            <a:pPr marL="800100" lvl="1" indent="-342900">
              <a:buFont typeface="Wingdings" panose="05000000000000000000" pitchFamily="2" charset="2"/>
              <a:buChar char="ü"/>
            </a:pPr>
            <a:r>
              <a:rPr lang="en-US" sz="2200" dirty="0"/>
              <a:t>Unintentional injuries and death</a:t>
            </a:r>
          </a:p>
          <a:p>
            <a:pPr marL="800100" lvl="1" indent="-342900">
              <a:buFont typeface="Wingdings" panose="05000000000000000000" pitchFamily="2" charset="2"/>
              <a:buChar char="ü"/>
            </a:pPr>
            <a:r>
              <a:rPr lang="en-US" sz="2200" dirty="0"/>
              <a:t>Suicidality</a:t>
            </a:r>
          </a:p>
          <a:p>
            <a:pPr marL="800100" lvl="1" indent="-342900">
              <a:buFont typeface="Wingdings" panose="05000000000000000000" pitchFamily="2" charset="2"/>
              <a:buChar char="ü"/>
            </a:pPr>
            <a:r>
              <a:rPr lang="en-US" sz="2200" dirty="0"/>
              <a:t>Aggression and victimization</a:t>
            </a:r>
          </a:p>
          <a:p>
            <a:pPr marL="800100" lvl="1" indent="-342900">
              <a:buFont typeface="Wingdings" panose="05000000000000000000" pitchFamily="2" charset="2"/>
              <a:buChar char="ü"/>
            </a:pPr>
            <a:r>
              <a:rPr lang="en-US" sz="2200" dirty="0"/>
              <a:t>Infections and pregnancy from unplanned, unprotected sex</a:t>
            </a:r>
          </a:p>
          <a:p>
            <a:pPr marL="800100" lvl="1" indent="-342900">
              <a:buFont typeface="Wingdings" panose="05000000000000000000" pitchFamily="2" charset="2"/>
              <a:buChar char="ü"/>
            </a:pPr>
            <a:r>
              <a:rPr lang="en-US" sz="2200" dirty="0"/>
              <a:t>Academic and social problems</a:t>
            </a:r>
          </a:p>
        </p:txBody>
      </p:sp>
      <p:sp>
        <p:nvSpPr>
          <p:cNvPr id="4" name="Title 1"/>
          <p:cNvSpPr txBox="1">
            <a:spLocks/>
          </p:cNvSpPr>
          <p:nvPr/>
        </p:nvSpPr>
        <p:spPr>
          <a:xfrm>
            <a:off x="1134534" y="609601"/>
            <a:ext cx="7704667" cy="1554480"/>
          </a:xfrm>
          <a:prstGeom prst="rect">
            <a:avLst/>
          </a:prstGeom>
          <a:effectLst/>
        </p:spPr>
        <p:txBody>
          <a:bodyPr vert="horz" lIns="91440" tIns="45720" rIns="91440" bIns="45720" rtlCol="0" anchor="ctr">
            <a:normAutofit/>
          </a:bodyPr>
          <a:lstStyle>
            <a:lvl1pPr algn="ctr" defTabSz="3429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Why is </a:t>
            </a:r>
            <a:r>
              <a:rPr lang="en-US" dirty="0" smtClean="0">
                <a:solidFill>
                  <a:srgbClr val="C00000"/>
                </a:solidFill>
              </a:rPr>
              <a:t>Identifying Youth at Risk </a:t>
            </a:r>
            <a:r>
              <a:rPr lang="en-US" dirty="0"/>
              <a:t>I</a:t>
            </a:r>
            <a:r>
              <a:rPr lang="en-US" dirty="0" smtClean="0"/>
              <a:t>mportant?</a:t>
            </a:r>
            <a:endParaRPr lang="en-US" dirty="0"/>
          </a:p>
        </p:txBody>
      </p:sp>
    </p:spTree>
    <p:extLst>
      <p:ext uri="{BB962C8B-B14F-4D97-AF65-F5344CB8AC3E}">
        <p14:creationId xmlns:p14="http://schemas.microsoft.com/office/powerpoint/2010/main" val="3559967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4" y="2330028"/>
            <a:ext cx="7704667" cy="3332816"/>
          </a:xfrm>
        </p:spPr>
        <p:txBody>
          <a:bodyPr>
            <a:normAutofit/>
          </a:bodyPr>
          <a:lstStyle/>
          <a:p>
            <a:r>
              <a:rPr lang="en-US" sz="2600" dirty="0"/>
              <a:t>In the long term, it’s associated with:</a:t>
            </a:r>
          </a:p>
          <a:p>
            <a:pPr marL="800100" lvl="1" indent="-342900">
              <a:buFont typeface="Wingdings" panose="05000000000000000000" pitchFamily="2" charset="2"/>
              <a:buChar char="ü"/>
            </a:pPr>
            <a:r>
              <a:rPr lang="en-US" sz="2200" dirty="0"/>
              <a:t>Increased risk for dependence on alcohol later in life</a:t>
            </a:r>
          </a:p>
          <a:p>
            <a:pPr marL="800100" lvl="1" indent="-342900">
              <a:buFont typeface="Wingdings" panose="05000000000000000000" pitchFamily="2" charset="2"/>
              <a:buChar char="ü"/>
            </a:pPr>
            <a:r>
              <a:rPr lang="en-US" sz="2200" dirty="0"/>
              <a:t>Long-lasting functional and structural changes in the brain due to heavy drinking</a:t>
            </a:r>
          </a:p>
          <a:p>
            <a:r>
              <a:rPr lang="en-US" sz="2600" dirty="0"/>
              <a:t>When adolescents screen positive for one risky behavior, it’s generally a good marker for other risky behaviors</a:t>
            </a:r>
          </a:p>
        </p:txBody>
      </p:sp>
      <p:sp>
        <p:nvSpPr>
          <p:cNvPr id="5" name="Title 1"/>
          <p:cNvSpPr txBox="1">
            <a:spLocks/>
          </p:cNvSpPr>
          <p:nvPr/>
        </p:nvSpPr>
        <p:spPr>
          <a:xfrm>
            <a:off x="1134534" y="609601"/>
            <a:ext cx="7704667" cy="1554480"/>
          </a:xfrm>
          <a:prstGeom prst="rect">
            <a:avLst/>
          </a:prstGeom>
          <a:effectLst/>
        </p:spPr>
        <p:txBody>
          <a:bodyPr vert="horz" lIns="91440" tIns="45720" rIns="91440" bIns="45720" rtlCol="0" anchor="ctr">
            <a:normAutofit/>
          </a:bodyPr>
          <a:lstStyle>
            <a:lvl1pPr algn="ctr" defTabSz="3429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Why is </a:t>
            </a:r>
            <a:r>
              <a:rPr lang="en-US" dirty="0" smtClean="0">
                <a:solidFill>
                  <a:srgbClr val="C00000"/>
                </a:solidFill>
              </a:rPr>
              <a:t>Identifying Youth at Risk </a:t>
            </a:r>
            <a:r>
              <a:rPr lang="en-US" dirty="0"/>
              <a:t>I</a:t>
            </a:r>
            <a:r>
              <a:rPr lang="en-US" dirty="0" smtClean="0"/>
              <a:t>mportant?</a:t>
            </a:r>
            <a:endParaRPr lang="en-US" dirty="0"/>
          </a:p>
        </p:txBody>
      </p:sp>
    </p:spTree>
    <p:extLst>
      <p:ext uri="{BB962C8B-B14F-4D97-AF65-F5344CB8AC3E}">
        <p14:creationId xmlns:p14="http://schemas.microsoft.com/office/powerpoint/2010/main" val="361136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to Adolescents</a:t>
            </a:r>
            <a:endParaRPr lang="en-US" dirty="0"/>
          </a:p>
        </p:txBody>
      </p:sp>
      <p:sp>
        <p:nvSpPr>
          <p:cNvPr id="3" name="Content Placeholder 2"/>
          <p:cNvSpPr>
            <a:spLocks noGrp="1"/>
          </p:cNvSpPr>
          <p:nvPr>
            <p:ph idx="1"/>
          </p:nvPr>
        </p:nvSpPr>
        <p:spPr>
          <a:xfrm>
            <a:off x="982134" y="2330028"/>
            <a:ext cx="7704667" cy="3332816"/>
          </a:xfrm>
        </p:spPr>
        <p:txBody>
          <a:bodyPr>
            <a:normAutofit/>
          </a:bodyPr>
          <a:lstStyle/>
          <a:p>
            <a:pPr>
              <a:lnSpc>
                <a:spcPct val="90000"/>
              </a:lnSpc>
              <a:spcBef>
                <a:spcPts val="0"/>
              </a:spcBef>
              <a:spcAft>
                <a:spcPts val="1200"/>
              </a:spcAft>
            </a:pPr>
            <a:r>
              <a:rPr lang="en-US" sz="2600" dirty="0" smtClean="0"/>
              <a:t>The clinician should consider the following trends when working with adolescents:</a:t>
            </a:r>
          </a:p>
          <a:p>
            <a:pPr marL="804863" lvl="1" indent="-336550">
              <a:lnSpc>
                <a:spcPct val="90000"/>
              </a:lnSpc>
              <a:spcBef>
                <a:spcPts val="0"/>
              </a:spcBef>
              <a:spcAft>
                <a:spcPts val="1200"/>
              </a:spcAft>
              <a:buFont typeface="Wingdings" panose="05000000000000000000" pitchFamily="2" charset="2"/>
              <a:buChar char="ü"/>
            </a:pPr>
            <a:r>
              <a:rPr lang="en-US" sz="2200" dirty="0" smtClean="0"/>
              <a:t>Teen suicide rate increased 24% from 1999-2014:</a:t>
            </a:r>
            <a:endParaRPr lang="en-US" sz="2200" dirty="0"/>
          </a:p>
          <a:p>
            <a:pPr marL="804863" lvl="1" indent="-336550">
              <a:lnSpc>
                <a:spcPct val="90000"/>
              </a:lnSpc>
              <a:spcBef>
                <a:spcPts val="0"/>
              </a:spcBef>
              <a:spcAft>
                <a:spcPts val="1200"/>
              </a:spcAft>
              <a:buFont typeface="Wingdings" panose="05000000000000000000" pitchFamily="2" charset="2"/>
              <a:buChar char="ü"/>
            </a:pPr>
            <a:r>
              <a:rPr lang="en-US" sz="2200" dirty="0" smtClean="0"/>
              <a:t>In adolescents, depression has increased from 8.7% in 2005 to 11.3% in 2014</a:t>
            </a:r>
          </a:p>
          <a:p>
            <a:pPr>
              <a:lnSpc>
                <a:spcPct val="90000"/>
              </a:lnSpc>
              <a:spcBef>
                <a:spcPts val="0"/>
              </a:spcBef>
              <a:spcAft>
                <a:spcPts val="1200"/>
              </a:spcAft>
            </a:pPr>
            <a:r>
              <a:rPr lang="en-US" sz="2600" dirty="0" smtClean="0"/>
              <a:t>More teens are opening up about gender, sexual attraction, and LGBTQ questioning</a:t>
            </a:r>
          </a:p>
          <a:p>
            <a:pPr>
              <a:lnSpc>
                <a:spcPct val="90000"/>
              </a:lnSpc>
              <a:spcBef>
                <a:spcPts val="0"/>
              </a:spcBef>
              <a:spcAft>
                <a:spcPts val="1200"/>
              </a:spcAft>
            </a:pPr>
            <a:r>
              <a:rPr lang="en-US" sz="2600" dirty="0" smtClean="0"/>
              <a:t>In 2016, 3.6% of adolescents aged 12-17 reported misusing opioids over the past year</a:t>
            </a:r>
            <a:endParaRPr lang="en-US" sz="2600" dirty="0"/>
          </a:p>
        </p:txBody>
      </p:sp>
    </p:spTree>
    <p:extLst>
      <p:ext uri="{BB962C8B-B14F-4D97-AF65-F5344CB8AC3E}">
        <p14:creationId xmlns:p14="http://schemas.microsoft.com/office/powerpoint/2010/main" val="2024716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Prevalence of Substance Use</a:t>
            </a:r>
          </a:p>
        </p:txBody>
      </p:sp>
      <p:sp>
        <p:nvSpPr>
          <p:cNvPr id="3" name="Content Placeholder 2"/>
          <p:cNvSpPr>
            <a:spLocks noGrp="1"/>
          </p:cNvSpPr>
          <p:nvPr>
            <p:ph idx="1"/>
          </p:nvPr>
        </p:nvSpPr>
        <p:spPr>
          <a:xfrm>
            <a:off x="982134" y="2194560"/>
            <a:ext cx="7704667" cy="3332816"/>
          </a:xfrm>
        </p:spPr>
        <p:txBody>
          <a:bodyPr/>
          <a:lstStyle/>
          <a:p>
            <a:pPr marL="0" indent="0">
              <a:buNone/>
            </a:pPr>
            <a:r>
              <a:rPr lang="en-US" sz="2800" b="1" dirty="0">
                <a:solidFill>
                  <a:srgbClr val="C00000"/>
                </a:solidFill>
              </a:rPr>
              <a:t>Alcohol and drug use is prevalent</a:t>
            </a:r>
          </a:p>
          <a:p>
            <a:r>
              <a:rPr lang="en-US" sz="2600" dirty="0"/>
              <a:t>Of those aged 12 to 17 years, 1 out of 10 report using illicit drugs in past 30 days</a:t>
            </a:r>
          </a:p>
          <a:p>
            <a:pPr>
              <a:spcBef>
                <a:spcPts val="0"/>
              </a:spcBef>
              <a:spcAft>
                <a:spcPts val="0"/>
              </a:spcAft>
            </a:pPr>
            <a:r>
              <a:rPr lang="en-US" sz="2600" dirty="0"/>
              <a:t>Past month alcohol use:</a:t>
            </a:r>
          </a:p>
          <a:p>
            <a:pPr marL="798513" lvl="1" indent="-341313">
              <a:spcBef>
                <a:spcPts val="0"/>
              </a:spcBef>
              <a:spcAft>
                <a:spcPts val="300"/>
              </a:spcAft>
              <a:buFont typeface="Wingdings" panose="05000000000000000000" pitchFamily="2" charset="2"/>
              <a:buChar char="ü"/>
            </a:pPr>
            <a:r>
              <a:rPr lang="en-US" sz="2200" dirty="0"/>
              <a:t>14% among 8</a:t>
            </a:r>
            <a:r>
              <a:rPr lang="en-US" sz="2200" baseline="30000" dirty="0"/>
              <a:t>th</a:t>
            </a:r>
            <a:r>
              <a:rPr lang="en-US" sz="2200" dirty="0"/>
              <a:t> graders</a:t>
            </a:r>
          </a:p>
          <a:p>
            <a:pPr marL="798513" lvl="1" indent="-341313">
              <a:spcBef>
                <a:spcPts val="0"/>
              </a:spcBef>
              <a:spcAft>
                <a:spcPts val="300"/>
              </a:spcAft>
              <a:buFont typeface="Wingdings" panose="05000000000000000000" pitchFamily="2" charset="2"/>
              <a:buChar char="ü"/>
            </a:pPr>
            <a:r>
              <a:rPr lang="en-US" sz="2200" dirty="0"/>
              <a:t>21% among 10</a:t>
            </a:r>
            <a:r>
              <a:rPr lang="en-US" sz="2200" baseline="30000" dirty="0"/>
              <a:t>th</a:t>
            </a:r>
            <a:r>
              <a:rPr lang="en-US" sz="2200" dirty="0"/>
              <a:t> graders</a:t>
            </a:r>
          </a:p>
          <a:p>
            <a:pPr marL="798513" lvl="1" indent="-341313">
              <a:spcBef>
                <a:spcPts val="0"/>
              </a:spcBef>
              <a:spcAft>
                <a:spcPts val="300"/>
              </a:spcAft>
              <a:buFont typeface="Wingdings" panose="05000000000000000000" pitchFamily="2" charset="2"/>
              <a:buChar char="ü"/>
            </a:pPr>
            <a:r>
              <a:rPr lang="en-US" sz="2200" dirty="0"/>
              <a:t>49% among 12</a:t>
            </a:r>
            <a:r>
              <a:rPr lang="en-US" sz="2200" baseline="30000" dirty="0"/>
              <a:t>th</a:t>
            </a:r>
            <a:r>
              <a:rPr lang="en-US" sz="2200" dirty="0"/>
              <a:t> graders</a:t>
            </a:r>
            <a:endParaRPr lang="en-US" sz="2200" dirty="0">
              <a:sym typeface="Wingdings" panose="05000000000000000000" pitchFamily="2" charset="2"/>
            </a:endParaRPr>
          </a:p>
          <a:p>
            <a:r>
              <a:rPr lang="en-US" sz="2600" dirty="0"/>
              <a:t>1.8 million (7.2%) were believed to need substance use disorder treatment, but only 150,000 received it</a:t>
            </a:r>
          </a:p>
        </p:txBody>
      </p:sp>
    </p:spTree>
    <p:extLst>
      <p:ext uri="{BB962C8B-B14F-4D97-AF65-F5344CB8AC3E}">
        <p14:creationId xmlns:p14="http://schemas.microsoft.com/office/powerpoint/2010/main" val="2075399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Month: Illicit Drug Use</a:t>
            </a:r>
          </a:p>
        </p:txBody>
      </p:sp>
      <p:pic>
        <p:nvPicPr>
          <p:cNvPr id="4" name="Content Placeholder 3"/>
          <p:cNvPicPr>
            <a:picLocks noGrp="1" noChangeAspect="1"/>
          </p:cNvPicPr>
          <p:nvPr>
            <p:ph idx="1"/>
          </p:nvPr>
        </p:nvPicPr>
        <p:blipFill>
          <a:blip r:embed="rId3">
            <a:clrChange>
              <a:clrFrom>
                <a:srgbClr val="E6E7E9"/>
              </a:clrFrom>
              <a:clrTo>
                <a:srgbClr val="E6E7E9">
                  <a:alpha val="0"/>
                </a:srgbClr>
              </a:clrTo>
            </a:clrChange>
            <a:extLst>
              <a:ext uri="{28A0092B-C50C-407E-A947-70E740481C1C}">
                <a14:useLocalDpi xmlns:a14="http://schemas.microsoft.com/office/drawing/2010/main" val="0"/>
              </a:ext>
            </a:extLst>
          </a:blip>
          <a:stretch>
            <a:fillRect/>
          </a:stretch>
        </p:blipFill>
        <p:spPr>
          <a:xfrm>
            <a:off x="850662" y="1832146"/>
            <a:ext cx="8046720" cy="3968938"/>
          </a:xfrm>
        </p:spPr>
      </p:pic>
    </p:spTree>
    <p:extLst>
      <p:ext uri="{BB962C8B-B14F-4D97-AF65-F5344CB8AC3E}">
        <p14:creationId xmlns:p14="http://schemas.microsoft.com/office/powerpoint/2010/main" val="4155145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Substances</a:t>
            </a:r>
          </a:p>
        </p:txBody>
      </p:sp>
      <p:sp>
        <p:nvSpPr>
          <p:cNvPr id="3" name="Content Placeholder 2"/>
          <p:cNvSpPr>
            <a:spLocks noGrp="1"/>
          </p:cNvSpPr>
          <p:nvPr>
            <p:ph idx="1"/>
          </p:nvPr>
        </p:nvSpPr>
        <p:spPr/>
        <p:txBody>
          <a:bodyPr/>
          <a:lstStyle/>
          <a:p>
            <a:pPr>
              <a:spcBef>
                <a:spcPts val="0"/>
              </a:spcBef>
              <a:spcAft>
                <a:spcPts val="0"/>
              </a:spcAft>
            </a:pPr>
            <a:r>
              <a:rPr lang="en-US" sz="2600" dirty="0"/>
              <a:t>Performance-enhancing drugs</a:t>
            </a:r>
          </a:p>
          <a:p>
            <a:pPr marL="798513" lvl="1" indent="-341313">
              <a:spcBef>
                <a:spcPts val="0"/>
              </a:spcBef>
              <a:spcAft>
                <a:spcPts val="0"/>
              </a:spcAft>
              <a:buFont typeface="Wingdings" panose="05000000000000000000" pitchFamily="2" charset="2"/>
              <a:buChar char="ü"/>
            </a:pPr>
            <a:r>
              <a:rPr lang="en-US" sz="2200" dirty="0"/>
              <a:t>Used to improve any form of activity </a:t>
            </a:r>
            <a:br>
              <a:rPr lang="en-US" sz="2200" dirty="0"/>
            </a:br>
            <a:r>
              <a:rPr lang="en-US" sz="2200" dirty="0"/>
              <a:t>performance in humans</a:t>
            </a:r>
          </a:p>
          <a:p>
            <a:pPr marL="798513" lvl="1" indent="-341313">
              <a:spcBef>
                <a:spcPts val="0"/>
              </a:spcBef>
              <a:spcAft>
                <a:spcPts val="0"/>
              </a:spcAft>
              <a:buFont typeface="Wingdings" panose="05000000000000000000" pitchFamily="2" charset="2"/>
              <a:buChar char="ü"/>
            </a:pPr>
            <a:r>
              <a:rPr lang="en-US" sz="2200" dirty="0"/>
              <a:t>Examples: anabolic steroids, androstenedione, human growth hormone, erythropoietin, diuretics, creatine</a:t>
            </a:r>
          </a:p>
          <a:p>
            <a:pPr>
              <a:spcBef>
                <a:spcPts val="600"/>
              </a:spcBef>
              <a:spcAft>
                <a:spcPts val="0"/>
              </a:spcAft>
            </a:pPr>
            <a:r>
              <a:rPr lang="en-US" sz="2600" dirty="0"/>
              <a:t>Stimulants</a:t>
            </a:r>
          </a:p>
          <a:p>
            <a:pPr marL="798513" lvl="1" indent="-341313">
              <a:spcBef>
                <a:spcPts val="0"/>
              </a:spcBef>
              <a:spcAft>
                <a:spcPts val="0"/>
              </a:spcAft>
              <a:buFont typeface="Wingdings" panose="05000000000000000000" pitchFamily="2" charset="2"/>
              <a:buChar char="ü"/>
            </a:pPr>
            <a:r>
              <a:rPr lang="en-US" sz="2200" dirty="0"/>
              <a:t>Medication prescribed to treat health conditions</a:t>
            </a:r>
          </a:p>
          <a:p>
            <a:pPr marL="798513" lvl="1" indent="-341313">
              <a:spcBef>
                <a:spcPts val="0"/>
              </a:spcBef>
              <a:spcAft>
                <a:spcPts val="0"/>
              </a:spcAft>
              <a:buFont typeface="Wingdings" panose="05000000000000000000" pitchFamily="2" charset="2"/>
              <a:buChar char="ü"/>
            </a:pPr>
            <a:r>
              <a:rPr lang="en-US" sz="2200" dirty="0"/>
              <a:t>Health conditions: ADHD, narcolepsy, depression</a:t>
            </a:r>
          </a:p>
          <a:p>
            <a:pPr>
              <a:spcBef>
                <a:spcPts val="600"/>
              </a:spcBef>
              <a:spcAft>
                <a:spcPts val="0"/>
              </a:spcAft>
            </a:pPr>
            <a:r>
              <a:rPr lang="en-US" sz="2600" dirty="0"/>
              <a:t>Energy drinks</a:t>
            </a:r>
          </a:p>
          <a:p>
            <a:pPr marL="798513" lvl="1" indent="-341313">
              <a:spcBef>
                <a:spcPts val="0"/>
              </a:spcBef>
              <a:spcAft>
                <a:spcPts val="0"/>
              </a:spcAft>
              <a:buFont typeface="Wingdings" panose="05000000000000000000" pitchFamily="2" charset="2"/>
              <a:buChar char="ü"/>
            </a:pPr>
            <a:r>
              <a:rPr lang="en-US" sz="2200" dirty="0"/>
              <a:t>Include high levels of caffeine </a:t>
            </a:r>
          </a:p>
          <a:p>
            <a:pPr marL="798513" lvl="1" indent="-341313">
              <a:spcBef>
                <a:spcPts val="0"/>
              </a:spcBef>
              <a:spcAft>
                <a:spcPts val="0"/>
              </a:spcAft>
              <a:buFont typeface="Wingdings" panose="05000000000000000000" pitchFamily="2" charset="2"/>
              <a:buChar char="ü"/>
            </a:pPr>
            <a:r>
              <a:rPr lang="en-US" sz="2200" dirty="0"/>
              <a:t>Examples: Red Bull, Monster Energy, 5-hour Energy</a:t>
            </a:r>
          </a:p>
        </p:txBody>
      </p:sp>
      <p:pic>
        <p:nvPicPr>
          <p:cNvPr id="4" name="Picture 3" descr="pill bottle by voyeg3r"/>
          <p:cNvPicPr>
            <a:picLocks noChangeAspect="1"/>
          </p:cNvPicPr>
          <p:nvPr/>
        </p:nvPicPr>
        <p:blipFill rotWithShape="1">
          <a:blip r:embed="rId3" cstate="print">
            <a:extLst>
              <a:ext uri="{28A0092B-C50C-407E-A947-70E740481C1C}">
                <a14:useLocalDpi xmlns:a14="http://schemas.microsoft.com/office/drawing/2010/main" val="0"/>
              </a:ext>
            </a:extLst>
          </a:blip>
          <a:srcRect b="13298"/>
          <a:stretch/>
        </p:blipFill>
        <p:spPr bwMode="auto">
          <a:xfrm>
            <a:off x="6639101" y="1554480"/>
            <a:ext cx="817580" cy="1280160"/>
          </a:xfrm>
          <a:prstGeom prst="rect">
            <a:avLst/>
          </a:prstGeom>
          <a:noFill/>
          <a:ln>
            <a:noFill/>
          </a:ln>
          <a:extLst>
            <a:ext uri="{53640926-AAD7-44D8-BBD7-CCE9431645EC}">
              <a14:shadowObscured xmlns:a14="http://schemas.microsoft.com/office/drawing/2010/main"/>
            </a:ext>
          </a:extLst>
        </p:spPr>
      </p:pic>
      <p:pic>
        <p:nvPicPr>
          <p:cNvPr id="5" name="Picture 4" descr="Simple Cartoon Energy Drink Can by qubodup"/>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5023" y="805180"/>
            <a:ext cx="813435" cy="2029460"/>
          </a:xfrm>
          <a:prstGeom prst="rect">
            <a:avLst/>
          </a:prstGeom>
          <a:noFill/>
          <a:ln>
            <a:noFill/>
          </a:ln>
        </p:spPr>
      </p:pic>
    </p:spTree>
    <p:extLst>
      <p:ext uri="{BB962C8B-B14F-4D97-AF65-F5344CB8AC3E}">
        <p14:creationId xmlns:p14="http://schemas.microsoft.com/office/powerpoint/2010/main" val="1809800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BIRT Theme - Training Modules">
  <a:themeElements>
    <a:clrScheme name="Custom 4">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1773B1"/>
      </a:hlink>
      <a:folHlink>
        <a:srgbClr val="7F723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resentation11" id="{0A25C1F8-960B-48AB-AC56-2E8E256E4A47}" vid="{5517FC3D-BECA-479B-8405-71F7C03587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SBIRT Template - Training Modules</Template>
  <TotalTime>1914</TotalTime>
  <Words>3901</Words>
  <Application>Microsoft Office PowerPoint</Application>
  <PresentationFormat>On-screen Show (4:3)</PresentationFormat>
  <Paragraphs>376</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SBIRT Theme - Training Modules</vt:lpstr>
      <vt:lpstr>Screening, Brief Intervention, and Referral to Treatment (SBIRT): Identifying Youth at Risk</vt:lpstr>
      <vt:lpstr>PowerPoint Presentation</vt:lpstr>
      <vt:lpstr>PowerPoint Presentation</vt:lpstr>
      <vt:lpstr>PowerPoint Presentation</vt:lpstr>
      <vt:lpstr>PowerPoint Presentation</vt:lpstr>
      <vt:lpstr>Unique to Adolescents</vt:lpstr>
      <vt:lpstr>Prevalence of Substance Use</vt:lpstr>
      <vt:lpstr>Past Month: Illicit Drug Use</vt:lpstr>
      <vt:lpstr>Other Substances</vt:lpstr>
      <vt:lpstr>Other Substances</vt:lpstr>
      <vt:lpstr>Hazards</vt:lpstr>
      <vt:lpstr>PowerPoint Presentation</vt:lpstr>
      <vt:lpstr>Settings</vt:lpstr>
      <vt:lpstr>Adolescent History-Taking</vt:lpstr>
      <vt:lpstr>Overview: SBIRT in Practice Settings</vt:lpstr>
      <vt:lpstr>At Risk for Substance Use</vt:lpstr>
      <vt:lpstr>At Risk for Substance Use</vt:lpstr>
      <vt:lpstr>Confidentiality</vt:lpstr>
      <vt:lpstr>Prescreen – CRAFFT Part A</vt:lpstr>
      <vt:lpstr>Screening – CRAFFT Part B</vt:lpstr>
      <vt:lpstr>Screening – CRAFFT Part B</vt:lpstr>
      <vt:lpstr>Teen Well Check Questionnaire</vt:lpstr>
      <vt:lpstr>Brief Intervention</vt:lpstr>
      <vt:lpstr>Brief Intervention</vt:lpstr>
      <vt:lpstr>Brief Intervention</vt:lpstr>
      <vt:lpstr>Brief Intervention</vt:lpstr>
      <vt:lpstr>Brief Intervention</vt:lpstr>
      <vt:lpstr>Brief Intervention</vt:lpstr>
      <vt:lpstr>Brief Intervention</vt:lpstr>
      <vt:lpstr>Treatment</vt:lpstr>
      <vt:lpstr>Treatment Selection</vt:lpstr>
      <vt:lpstr>Treatment Options</vt:lpstr>
      <vt:lpstr>PowerPoint Presentation</vt:lpstr>
      <vt:lpstr>Acknowledgements</vt:lpstr>
    </vt:vector>
  </TitlesOfParts>
  <Company>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Kosobucki, Mary A</dc:creator>
  <cp:lastModifiedBy>Kosobucki, Mary A</cp:lastModifiedBy>
  <cp:revision>144</cp:revision>
  <dcterms:created xsi:type="dcterms:W3CDTF">2017-12-20T18:56:29Z</dcterms:created>
  <dcterms:modified xsi:type="dcterms:W3CDTF">2018-07-23T17:28:00Z</dcterms:modified>
</cp:coreProperties>
</file>