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4"/>
  </p:notesMasterIdLst>
  <p:handoutMasterIdLst>
    <p:handoutMasterId r:id="rId25"/>
  </p:handoutMasterIdLst>
  <p:sldIdLst>
    <p:sldId id="258" r:id="rId2"/>
    <p:sldId id="259" r:id="rId3"/>
    <p:sldId id="260" r:id="rId4"/>
    <p:sldId id="313" r:id="rId5"/>
    <p:sldId id="315" r:id="rId6"/>
    <p:sldId id="316" r:id="rId7"/>
    <p:sldId id="317" r:id="rId8"/>
    <p:sldId id="318" r:id="rId9"/>
    <p:sldId id="331" r:id="rId10"/>
    <p:sldId id="320" r:id="rId11"/>
    <p:sldId id="321" r:id="rId12"/>
    <p:sldId id="322" r:id="rId13"/>
    <p:sldId id="323" r:id="rId14"/>
    <p:sldId id="324" r:id="rId15"/>
    <p:sldId id="303" r:id="rId16"/>
    <p:sldId id="325" r:id="rId17"/>
    <p:sldId id="326" r:id="rId18"/>
    <p:sldId id="332" r:id="rId19"/>
    <p:sldId id="328" r:id="rId20"/>
    <p:sldId id="329" r:id="rId21"/>
    <p:sldId id="297" r:id="rId22"/>
    <p:sldId id="298" r:id="rId23"/>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27900"/>
    <a:srgbClr val="0033CC"/>
    <a:srgbClr val="2F5597"/>
    <a:srgbClr val="006600"/>
    <a:srgbClr val="6600CC"/>
    <a:srgbClr val="AFCAFF"/>
    <a:srgbClr val="97BAFF"/>
    <a:srgbClr val="6699FF"/>
    <a:srgbClr val="1F4E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9839" autoAdjust="0"/>
  </p:normalViewPr>
  <p:slideViewPr>
    <p:cSldViewPr snapToGrid="0">
      <p:cViewPr varScale="1">
        <p:scale>
          <a:sx n="93" d="100"/>
          <a:sy n="93" d="100"/>
        </p:scale>
        <p:origin x="1027" y="72"/>
      </p:cViewPr>
      <p:guideLst/>
    </p:cSldViewPr>
  </p:slideViewPr>
  <p:notesTextViewPr>
    <p:cViewPr>
      <p:scale>
        <a:sx n="150" d="100"/>
        <a:sy n="150" d="100"/>
      </p:scale>
      <p:origin x="0" y="0"/>
    </p:cViewPr>
  </p:notesTextViewPr>
  <p:notesViewPr>
    <p:cSldViewPr snapToGrid="0">
      <p:cViewPr varScale="1">
        <p:scale>
          <a:sx n="77" d="100"/>
          <a:sy n="77" d="100"/>
        </p:scale>
        <p:origin x="2789"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681376" cy="466912"/>
          </a:xfrm>
          <a:prstGeom prst="rect">
            <a:avLst/>
          </a:prstGeom>
        </p:spPr>
        <p:txBody>
          <a:bodyPr vert="horz" lIns="93287" tIns="46644" rIns="93287" bIns="46644" rtlCol="0"/>
          <a:lstStyle>
            <a:lvl1pPr algn="l">
              <a:defRPr sz="1200"/>
            </a:lvl1pPr>
          </a:lstStyle>
          <a:p>
            <a:r>
              <a:rPr lang="en-US" smtClean="0">
                <a:latin typeface="Arial" panose="020B0604020202020204" pitchFamily="34" charset="0"/>
                <a:cs typeface="Arial" panose="020B0604020202020204" pitchFamily="34" charset="0"/>
              </a:rPr>
              <a:t>Screening, Brief Intervention, and Referral to Treatment (SBIRT): Rural Issues</a:t>
            </a: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3976333" y="8839014"/>
            <a:ext cx="3041968" cy="466911"/>
          </a:xfrm>
          <a:prstGeom prst="rect">
            <a:avLst/>
          </a:prstGeom>
        </p:spPr>
        <p:txBody>
          <a:bodyPr vert="horz" lIns="93287" tIns="46644" rIns="93287" bIns="46644" rtlCol="0" anchor="b"/>
          <a:lstStyle>
            <a:lvl1pPr algn="r">
              <a:defRPr sz="1200"/>
            </a:lvl1pPr>
          </a:lstStyle>
          <a:p>
            <a:fld id="{86B257FF-A16A-4CD6-933B-40EDF0BD3B58}" type="slidenum">
              <a:rPr lang="en-US" smtClean="0"/>
              <a:t>‹#›</a:t>
            </a:fld>
            <a:endParaRPr lang="en-US"/>
          </a:p>
        </p:txBody>
      </p:sp>
    </p:spTree>
    <p:extLst>
      <p:ext uri="{BB962C8B-B14F-4D97-AF65-F5344CB8AC3E}">
        <p14:creationId xmlns:p14="http://schemas.microsoft.com/office/powerpoint/2010/main" val="175515714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452356" cy="466912"/>
          </a:xfrm>
          <a:prstGeom prst="rect">
            <a:avLst/>
          </a:prstGeom>
        </p:spPr>
        <p:txBody>
          <a:bodyPr vert="horz" lIns="93287" tIns="46644" rIns="93287" bIns="46644" rtlCol="0"/>
          <a:lstStyle>
            <a:lvl1pPr algn="l">
              <a:defRPr sz="1200">
                <a:latin typeface="Arial" panose="020B0604020202020204" pitchFamily="34" charset="0"/>
                <a:cs typeface="Arial" panose="020B0604020202020204" pitchFamily="34" charset="0"/>
              </a:defRPr>
            </a:lvl1pPr>
          </a:lstStyle>
          <a:p>
            <a:r>
              <a:rPr lang="en-US" smtClean="0"/>
              <a:t>Screening, Brief Intervention, and Referral to Treatment (SBIRT): Rural Issues</a:t>
            </a:r>
            <a:endParaRPr lang="en-US" dirty="0"/>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B5212E20-193A-47A8-9887-933A1E81EC68}" type="slidenum">
              <a:rPr lang="en-US" smtClean="0"/>
              <a:t>‹#›</a:t>
            </a:fld>
            <a:endParaRPr lang="en-US"/>
          </a:p>
        </p:txBody>
      </p:sp>
    </p:spTree>
    <p:extLst>
      <p:ext uri="{BB962C8B-B14F-4D97-AF65-F5344CB8AC3E}">
        <p14:creationId xmlns:p14="http://schemas.microsoft.com/office/powerpoint/2010/main" val="415150364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digitalcommons.usm.maine.edu/cgi/viewcontent.cgi?article=1004&amp;context=behavioral_health"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ruralhealthinfo.org/topics/substance-abuse"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ruralthealthweb.org/about-nrha/about-rural-health-car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depts.washington.edu/uwrhrc/uploads/RHRC_PB143_Skillman.pdf"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www.ruralhealthweb.org/about-nrha/about-rural-health-care" TargetMode="External"/><Relationship Id="rId4" Type="http://schemas.openxmlformats.org/officeDocument/2006/relationships/hyperlink" Target="http://depts.washington.edu/fammed/rhrc/wp-content/uploads/sites/4/2016/02/RHRC_PB154_Larson_2.pdf"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ruralhealthinfo.org/topics/substance-abuse"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onlinelibrary.wiley.com/doi/abs/10.1111/j.1748-0361.2008.00162.x"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ruralhealth.und.edu/projects/health-reform-policy-research-center/pdf/2014-rural-urban-chartbook-update.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our program about </a:t>
            </a:r>
            <a:r>
              <a:rPr lang="en-US" dirty="0" smtClean="0"/>
              <a:t>rural issues related to the use of SBIRT</a:t>
            </a:r>
            <a:r>
              <a:rPr lang="en-US" dirty="0"/>
              <a:t>. </a:t>
            </a:r>
          </a:p>
          <a:p>
            <a:endParaRPr lang="en-US" dirty="0"/>
          </a:p>
        </p:txBody>
      </p:sp>
      <p:sp>
        <p:nvSpPr>
          <p:cNvPr id="4" name="Slide Number Placeholder 3"/>
          <p:cNvSpPr>
            <a:spLocks noGrp="1"/>
          </p:cNvSpPr>
          <p:nvPr>
            <p:ph type="sldNum" sz="quarter" idx="10"/>
          </p:nvPr>
        </p:nvSpPr>
        <p:spPr/>
        <p:txBody>
          <a:bodyPr/>
          <a:lstStyle/>
          <a:p>
            <a:fld id="{ADA505B3-6DBD-499E-BA03-EFC757D9F337}" type="slidenum">
              <a:rPr lang="en-US" smtClean="0"/>
              <a:t>1</a:t>
            </a:fld>
            <a:endParaRPr lang="en-US"/>
          </a:p>
        </p:txBody>
      </p:sp>
      <p:sp>
        <p:nvSpPr>
          <p:cNvPr id="5" name="Header Placeholder 4"/>
          <p:cNvSpPr>
            <a:spLocks noGrp="1"/>
          </p:cNvSpPr>
          <p:nvPr>
            <p:ph type="hdr" sz="quarter" idx="11"/>
          </p:nvPr>
        </p:nvSpPr>
        <p:spPr/>
        <p:txBody>
          <a:bodyPr/>
          <a:lstStyle/>
          <a:p>
            <a:r>
              <a:rPr lang="en-US" smtClean="0"/>
              <a:t>Screening, Brief Intervention, and Referral to Treatment (SBIRT): Rural Issues</a:t>
            </a:r>
            <a:endParaRPr lang="en-US" dirty="0"/>
          </a:p>
        </p:txBody>
      </p:sp>
    </p:spTree>
    <p:extLst>
      <p:ext uri="{BB962C8B-B14F-4D97-AF65-F5344CB8AC3E}">
        <p14:creationId xmlns:p14="http://schemas.microsoft.com/office/powerpoint/2010/main" val="280318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5"/>
            <a:ext cx="5615940" cy="4108933"/>
          </a:xfrm>
        </p:spPr>
        <p:txBody>
          <a:bodyPr/>
          <a:lstStyle/>
          <a:p>
            <a:r>
              <a:rPr lang="en-US" dirty="0" smtClean="0"/>
              <a:t>Of equal or more importance, statistics about underage drinking in rural areas are particularly alarming. As we mentioned earlier, both binge drinking and drinking and driving are more common among rural youth. </a:t>
            </a:r>
          </a:p>
          <a:p>
            <a:endParaRPr lang="en-US" dirty="0" smtClean="0"/>
          </a:p>
          <a:p>
            <a:r>
              <a:rPr lang="en-US" dirty="0" smtClean="0"/>
              <a:t>As noted on the slide, the combination of rural values about alcohol use in general, along with greater access and availability, are believed to be contributing factors. </a:t>
            </a:r>
          </a:p>
          <a:p>
            <a:r>
              <a:rPr lang="en-US" dirty="0" smtClean="0"/>
              <a:t>______________________________</a:t>
            </a:r>
          </a:p>
          <a:p>
            <a:endParaRPr lang="en-US" dirty="0" smtClean="0"/>
          </a:p>
          <a:p>
            <a:r>
              <a:rPr lang="en-US" dirty="0" smtClean="0"/>
              <a:t>Reference:</a:t>
            </a:r>
          </a:p>
          <a:p>
            <a:r>
              <a:rPr lang="en-US" dirty="0" smtClean="0"/>
              <a:t>Gale</a:t>
            </a:r>
            <a:r>
              <a:rPr lang="en-US" baseline="0" dirty="0" smtClean="0"/>
              <a:t> J, </a:t>
            </a:r>
            <a:r>
              <a:rPr lang="en-US" baseline="0" dirty="0" err="1" smtClean="0"/>
              <a:t>Lenardson</a:t>
            </a:r>
            <a:r>
              <a:rPr lang="en-US" baseline="0" dirty="0" smtClean="0"/>
              <a:t> J, Lambert D, Hartley D. Adolescent alcohol use: Do risk and protective factors explain rural-urban differences? </a:t>
            </a:r>
            <a:r>
              <a:rPr lang="en-US" baseline="0" dirty="0" smtClean="0">
                <a:hlinkClick r:id="rId3"/>
              </a:rPr>
              <a:t>http://digitalcommons.usm.maine.edu/cgi/viewcontent.cgi?article=1004&amp;context=behavioral_health</a:t>
            </a:r>
            <a:r>
              <a:rPr lang="en-US" baseline="0" dirty="0" smtClean="0"/>
              <a:t> </a:t>
            </a:r>
            <a:endParaRPr lang="en-US" dirty="0" smtClean="0"/>
          </a:p>
          <a:p>
            <a:endParaRPr lang="en-US" dirty="0" smtClean="0"/>
          </a:p>
          <a:p>
            <a:r>
              <a:rPr lang="en-US" dirty="0" smtClean="0"/>
              <a:t>Rural Health Information Hub (</a:t>
            </a:r>
            <a:r>
              <a:rPr lang="en-US" dirty="0" err="1" smtClean="0"/>
              <a:t>RHIhub</a:t>
            </a:r>
            <a:r>
              <a:rPr lang="en-US" dirty="0" smtClean="0"/>
              <a:t>). Substance Abuse in Rural Areas. Retrieved February 19, 2017 from </a:t>
            </a:r>
            <a:r>
              <a:rPr lang="en-US" dirty="0" smtClean="0">
                <a:hlinkClick r:id="rId4"/>
              </a:rPr>
              <a:t>https://www.ruralhealthinfo.org/topics/substance-abuse</a:t>
            </a:r>
            <a:endParaRPr lang="en-US" dirty="0" smtClean="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10</a:t>
            </a:fld>
            <a:endParaRPr lang="en-US"/>
          </a:p>
        </p:txBody>
      </p:sp>
    </p:spTree>
    <p:extLst>
      <p:ext uri="{BB962C8B-B14F-4D97-AF65-F5344CB8AC3E}">
        <p14:creationId xmlns:p14="http://schemas.microsoft.com/office/powerpoint/2010/main" val="3447458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also know that access to services for substance use treatment is considerably less accessible to rural residents. Traditional diagnostic and treatment services are not as available, and auxiliary services like detoxification, day treatment programs for substance use, and specialized opioid treatment are rare in rural settings. Those programs are nearly exclusively located in urban settings – which means long distances to travel.</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11</a:t>
            </a:fld>
            <a:endParaRPr lang="en-US"/>
          </a:p>
        </p:txBody>
      </p:sp>
    </p:spTree>
    <p:extLst>
      <p:ext uri="{BB962C8B-B14F-4D97-AF65-F5344CB8AC3E}">
        <p14:creationId xmlns:p14="http://schemas.microsoft.com/office/powerpoint/2010/main" val="439131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distance to travel to services is an issue, one that is associated with lower rates of completing substance use treatment. Many clients can’t afford to travel due to time or cost, have lost their driver’s license, and/or simply give up.  </a:t>
            </a:r>
          </a:p>
          <a:p>
            <a:endParaRPr lang="en-US" dirty="0" smtClean="0"/>
          </a:p>
          <a:p>
            <a:r>
              <a:rPr lang="en-US" dirty="0" smtClean="0"/>
              <a:t>The distance issue means that local services that </a:t>
            </a:r>
            <a:r>
              <a:rPr lang="en-US" u="sng" dirty="0" smtClean="0"/>
              <a:t>are</a:t>
            </a:r>
            <a:r>
              <a:rPr lang="en-US" dirty="0" smtClean="0"/>
              <a:t> available – like first responders, ER staff in critical access hospitals, and law enforcement officers – are often the “default” substance treatment system, and they aren’t well prepared for the challenges.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12</a:t>
            </a:fld>
            <a:endParaRPr lang="en-US"/>
          </a:p>
        </p:txBody>
      </p:sp>
    </p:spTree>
    <p:extLst>
      <p:ext uri="{BB962C8B-B14F-4D97-AF65-F5344CB8AC3E}">
        <p14:creationId xmlns:p14="http://schemas.microsoft.com/office/powerpoint/2010/main" val="2981896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and critically important, consideration is privacy and confidentiality issues in small rural communities where “everybody knows everybody.” On the one hand, that familiarity can be comforting at times. On the other hand, it can interfere with seeking help and treatment for fear of gossip, labeling, and reprisal based on stigma and misbeliefs about substance use.  </a:t>
            </a:r>
          </a:p>
          <a:p>
            <a:endParaRPr lang="en-US" dirty="0" smtClean="0"/>
          </a:p>
          <a:p>
            <a:r>
              <a:rPr lang="en-US" dirty="0" smtClean="0"/>
              <a:t>Providers in rural settings routinely face challenges related to all sorts of health-related problems, and issues with substance use are on the same “continuum” of maintaining confidentiality and overcoming barriers!</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13</a:t>
            </a:fld>
            <a:endParaRPr lang="en-US"/>
          </a:p>
        </p:txBody>
      </p:sp>
    </p:spTree>
    <p:extLst>
      <p:ext uri="{BB962C8B-B14F-4D97-AF65-F5344CB8AC3E}">
        <p14:creationId xmlns:p14="http://schemas.microsoft.com/office/powerpoint/2010/main" val="308308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think about alternatives and options to overcome barriers, education and collaboration are at the top of the list!</a:t>
            </a:r>
          </a:p>
          <a:p>
            <a:endParaRPr lang="en-US" dirty="0" smtClean="0"/>
          </a:p>
          <a:p>
            <a:r>
              <a:rPr lang="en-US" dirty="0" smtClean="0"/>
              <a:t>Many healthcare providers are also “citizens” who can take active roles in community education, outreach, and service to break down barriers and increase knowledge.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14</a:t>
            </a:fld>
            <a:endParaRPr lang="en-US"/>
          </a:p>
        </p:txBody>
      </p:sp>
    </p:spTree>
    <p:extLst>
      <p:ext uri="{BB962C8B-B14F-4D97-AF65-F5344CB8AC3E}">
        <p14:creationId xmlns:p14="http://schemas.microsoft.com/office/powerpoint/2010/main" val="391961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some great resources available online. For example, the Rural Prevention and Treatment of Substance Abuse Toolkit offers a variety of training modules and hands-on resources to improve substance use approaches in rural areas.</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15</a:t>
            </a:fld>
            <a:endParaRPr lang="en-US"/>
          </a:p>
        </p:txBody>
      </p:sp>
    </p:spTree>
    <p:extLst>
      <p:ext uri="{BB962C8B-B14F-4D97-AF65-F5344CB8AC3E}">
        <p14:creationId xmlns:p14="http://schemas.microsoft.com/office/powerpoint/2010/main" val="760769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There’s also a variety of excellent youth-specific resources available online. Community members often view healthcare providers as experts and may turn to you for advice and assistance. Being knowledgeable about evidence-based approaches is important – both in your clinical practice and as a community member.</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16</a:t>
            </a:fld>
            <a:endParaRPr lang="en-US"/>
          </a:p>
        </p:txBody>
      </p:sp>
    </p:spTree>
    <p:extLst>
      <p:ext uri="{BB962C8B-B14F-4D97-AF65-F5344CB8AC3E}">
        <p14:creationId xmlns:p14="http://schemas.microsoft.com/office/powerpoint/2010/main" val="16176449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Collaborative care is an important evidence-based practice that assures treatment of both mental health </a:t>
            </a:r>
            <a:r>
              <a:rPr lang="en-US" u="sng" dirty="0" smtClean="0"/>
              <a:t>and</a:t>
            </a:r>
            <a:r>
              <a:rPr lang="en-US" dirty="0" smtClean="0"/>
              <a:t> substance use issues in rural communities. Collaborative care is also known as “integrated” care and involves having specialty services co-located with primary care services. The strongest models involve collaboration between primary care and substance and/or mental health specialists. However, co-location, or just having services in the same building, can greatly facilitate treatment delivery.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17</a:t>
            </a:fld>
            <a:endParaRPr lang="en-US"/>
          </a:p>
        </p:txBody>
      </p:sp>
    </p:spTree>
    <p:extLst>
      <p:ext uri="{BB962C8B-B14F-4D97-AF65-F5344CB8AC3E}">
        <p14:creationId xmlns:p14="http://schemas.microsoft.com/office/powerpoint/2010/main" val="4187637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There’s considerable evidence for the effectiveness of collaborative care. In fact, collaborative care is considered “best practice” for treating late-life depression, a problem that has been difficult to address using traditional methods.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18</a:t>
            </a:fld>
            <a:endParaRPr lang="en-US"/>
          </a:p>
        </p:txBody>
      </p:sp>
    </p:spTree>
    <p:extLst>
      <p:ext uri="{BB962C8B-B14F-4D97-AF65-F5344CB8AC3E}">
        <p14:creationId xmlns:p14="http://schemas.microsoft.com/office/powerpoint/2010/main" val="668169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great deal of information available online through the SAMHSA website about collaborative and integrated care models. In short, help is available to develop a model in your rural community and practice!</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19</a:t>
            </a:fld>
            <a:endParaRPr lang="en-US"/>
          </a:p>
        </p:txBody>
      </p:sp>
    </p:spTree>
    <p:extLst>
      <p:ext uri="{BB962C8B-B14F-4D97-AF65-F5344CB8AC3E}">
        <p14:creationId xmlns:p14="http://schemas.microsoft.com/office/powerpoint/2010/main" val="1184884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b="0" dirty="0" smtClean="0"/>
              <a:t>As shown on this slide, we have two main goals in this module. </a:t>
            </a:r>
          </a:p>
          <a:p>
            <a:pPr eaLnBrk="1" hangingPunct="1">
              <a:spcBef>
                <a:spcPct val="0"/>
              </a:spcBef>
            </a:pPr>
            <a:endParaRPr lang="en-US" altLang="en-US" baseline="0"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a:t>
            </a:fld>
            <a:endParaRPr lang="en-US"/>
          </a:p>
        </p:txBody>
      </p:sp>
    </p:spTree>
    <p:extLst>
      <p:ext uri="{BB962C8B-B14F-4D97-AF65-F5344CB8AC3E}">
        <p14:creationId xmlns:p14="http://schemas.microsoft.com/office/powerpoint/2010/main" val="2010723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importantly, the online SAMHSA programs really do work to tailor solutions to the individualized needs and resources of communities and clinicians.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20</a:t>
            </a:fld>
            <a:endParaRPr lang="en-US"/>
          </a:p>
        </p:txBody>
      </p:sp>
    </p:spTree>
    <p:extLst>
      <p:ext uri="{BB962C8B-B14F-4D97-AF65-F5344CB8AC3E}">
        <p14:creationId xmlns:p14="http://schemas.microsoft.com/office/powerpoint/2010/main" val="41663548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In summary, there are many factors unique to rural</a:t>
            </a:r>
            <a:r>
              <a:rPr lang="en-US" b="0" baseline="0" dirty="0" smtClean="0"/>
              <a:t> areas that have an impact on evaluating substance use risks and disorders.</a:t>
            </a:r>
            <a:r>
              <a:rPr lang="en-US" b="0" dirty="0" smtClean="0"/>
              <a:t> </a:t>
            </a:r>
          </a:p>
          <a:p>
            <a:endParaRPr lang="en-US" b="1" dirty="0" smtClean="0"/>
          </a:p>
          <a:p>
            <a:r>
              <a:rPr lang="en-US" b="0" dirty="0" smtClean="0"/>
              <a:t>Today we focused on rural issues and also addressed collaborative, integrated care models. However, remember what we’ve discussed</a:t>
            </a:r>
            <a:r>
              <a:rPr lang="en-US" b="0" baseline="0" dirty="0" smtClean="0"/>
              <a:t> in other modules, such as </a:t>
            </a:r>
            <a:r>
              <a:rPr lang="en-US" b="0" dirty="0" smtClean="0"/>
              <a:t>mental health challenges, health-related problems, and psychosocial issues. They can</a:t>
            </a:r>
            <a:r>
              <a:rPr lang="en-US" b="0" baseline="0" dirty="0" smtClean="0"/>
              <a:t> all affect </a:t>
            </a:r>
            <a:r>
              <a:rPr lang="en-US" b="0" dirty="0" smtClean="0"/>
              <a:t>how we address substance use problems. </a:t>
            </a:r>
          </a:p>
          <a:p>
            <a:endParaRPr lang="en-US" b="1" dirty="0" smtClean="0"/>
          </a:p>
          <a:p>
            <a:r>
              <a:rPr lang="en-US" b="0" dirty="0" smtClean="0"/>
              <a:t>Thank you for your attention.</a:t>
            </a:r>
            <a:endParaRPr lang="en-US" b="0"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21</a:t>
            </a:fld>
            <a:endParaRPr lang="en-US"/>
          </a:p>
        </p:txBody>
      </p:sp>
    </p:spTree>
    <p:extLst>
      <p:ext uri="{BB962C8B-B14F-4D97-AF65-F5344CB8AC3E}">
        <p14:creationId xmlns:p14="http://schemas.microsoft.com/office/powerpoint/2010/main" val="14711787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22</a:t>
            </a:fld>
            <a:endParaRPr lang="en-US"/>
          </a:p>
        </p:txBody>
      </p:sp>
    </p:spTree>
    <p:extLst>
      <p:ext uri="{BB962C8B-B14F-4D97-AF65-F5344CB8AC3E}">
        <p14:creationId xmlns:p14="http://schemas.microsoft.com/office/powerpoint/2010/main" val="2345038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important topic, particularly for University of Iowa students, because of the unique problems and issues faced by healthcare providers in rural areas. </a:t>
            </a:r>
          </a:p>
          <a:p>
            <a:endParaRPr lang="en-US" dirty="0" smtClean="0"/>
          </a:p>
          <a:p>
            <a:r>
              <a:rPr lang="en-US" dirty="0" smtClean="0"/>
              <a:t>The National Rural Health Association identifies a variety of obstacles to health care in rural settings. Let’s think about a few of these before talking about implications for substance use identification and treatment.</a:t>
            </a:r>
            <a:endParaRPr lang="en-US" b="1" i="1" dirty="0" smtClean="0"/>
          </a:p>
          <a:p>
            <a:r>
              <a:rPr lang="en-US" b="0" i="0" dirty="0" smtClean="0"/>
              <a:t>_________________________</a:t>
            </a:r>
          </a:p>
          <a:p>
            <a:endParaRPr lang="en-US" b="1" i="1" dirty="0" smtClean="0"/>
          </a:p>
          <a:p>
            <a:r>
              <a:rPr lang="en-US" dirty="0" smtClean="0"/>
              <a:t>Reference:</a:t>
            </a:r>
          </a:p>
          <a:p>
            <a:r>
              <a:rPr lang="en-US" dirty="0" smtClean="0"/>
              <a:t>National Rural Health Association. About Rural Health Care. Retrieved on Feb. 19, 2017 from </a:t>
            </a:r>
            <a:r>
              <a:rPr lang="en-US" dirty="0" smtClean="0">
                <a:hlinkClick r:id="rId3"/>
              </a:rPr>
              <a:t>https://www.ruralthealthweb.org/about-nrha/about-rural-health-care</a:t>
            </a:r>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a:t>
            </a:fld>
            <a:endParaRPr lang="en-US"/>
          </a:p>
        </p:txBody>
      </p:sp>
    </p:spTree>
    <p:extLst>
      <p:ext uri="{BB962C8B-B14F-4D97-AF65-F5344CB8AC3E}">
        <p14:creationId xmlns:p14="http://schemas.microsoft.com/office/powerpoint/2010/main" val="2846033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5"/>
            <a:ext cx="5615940" cy="4655134"/>
          </a:xfrm>
        </p:spPr>
        <p:txBody>
          <a:bodyPr/>
          <a:lstStyle/>
          <a:p>
            <a:r>
              <a:rPr lang="en-US" sz="1200" dirty="0" smtClean="0"/>
              <a:t>Clearly, healthcare workforce shortages in rural areas are an important consideration. Shortages of both generalist and specialist physicians are common. A lot less is known about contributions of nurse practitioners and physician assistants. Morgan and colleagues report that 60% of 40 state workforce assessments between 2002 and 2008 did not include </a:t>
            </a:r>
            <a:r>
              <a:rPr lang="en-US" sz="1200" u="sng" dirty="0" smtClean="0"/>
              <a:t>either</a:t>
            </a:r>
            <a:r>
              <a:rPr lang="en-US" sz="1200" dirty="0" smtClean="0"/>
              <a:t> nurse practitioners </a:t>
            </a:r>
            <a:r>
              <a:rPr lang="en-US" sz="1200" u="sng" dirty="0" smtClean="0"/>
              <a:t>or</a:t>
            </a:r>
            <a:r>
              <a:rPr lang="en-US" sz="1200" dirty="0" smtClean="0"/>
              <a:t> physician assistants in their provider counts, workforce projections, or recommendations. However, the National Rural Health Association and Rural Health Research Center </a:t>
            </a:r>
            <a:r>
              <a:rPr lang="en-US" sz="1200" u="sng" dirty="0" smtClean="0"/>
              <a:t>both</a:t>
            </a:r>
            <a:r>
              <a:rPr lang="en-US" sz="1200" dirty="0" smtClean="0"/>
              <a:t> underscore the important contributions of nurse practitioners and physician assistants in rural areas.</a:t>
            </a:r>
          </a:p>
          <a:p>
            <a:r>
              <a:rPr lang="en-US" sz="1100" dirty="0" smtClean="0"/>
              <a:t>_________________________</a:t>
            </a:r>
          </a:p>
          <a:p>
            <a:endParaRPr lang="en-US" sz="1100" dirty="0" smtClean="0"/>
          </a:p>
          <a:p>
            <a:r>
              <a:rPr lang="en-US" sz="1000" dirty="0" smtClean="0"/>
              <a:t>References:</a:t>
            </a:r>
          </a:p>
          <a:p>
            <a:r>
              <a:rPr lang="en-US" sz="1000" dirty="0" smtClean="0"/>
              <a:t>Morgan P, Strand De Oliveira J, Short NM. Physician assistants and nurse practitioners: a missing component in state workforce assessments. </a:t>
            </a:r>
            <a:r>
              <a:rPr lang="en-US" sz="1000" i="1" dirty="0" smtClean="0"/>
              <a:t>J </a:t>
            </a:r>
            <a:r>
              <a:rPr lang="en-US" sz="1000" i="1" dirty="0" err="1" smtClean="0"/>
              <a:t>Interprof</a:t>
            </a:r>
            <a:r>
              <a:rPr lang="en-US" sz="1000" i="1" dirty="0" smtClean="0"/>
              <a:t> Care</a:t>
            </a:r>
            <a:r>
              <a:rPr lang="en-US" sz="1000" dirty="0" smtClean="0"/>
              <a:t>. July 2011; 25(4): 252-257.</a:t>
            </a:r>
          </a:p>
          <a:p>
            <a:endParaRPr lang="en-US" sz="1000" dirty="0" smtClean="0"/>
          </a:p>
          <a:p>
            <a:r>
              <a:rPr lang="en-US" sz="1000" dirty="0" smtClean="0"/>
              <a:t>Rural Health Research Center. Assessing Rural-Urban Nursing Practitioner Supply and Distribution in 12 States Using Available Data Sources. Policy Brief #143, August 2015. </a:t>
            </a:r>
            <a:r>
              <a:rPr lang="en-US" sz="1000" dirty="0" smtClean="0">
                <a:hlinkClick r:id="rId3"/>
              </a:rPr>
              <a:t>http://depts.washington.edu/uwrhrc/uploads/RHRC_PB143_Skillman.pdf</a:t>
            </a:r>
            <a:endParaRPr lang="en-US" sz="1000" dirty="0" smtClean="0"/>
          </a:p>
          <a:p>
            <a:endParaRPr lang="en-US" sz="1000" dirty="0" smtClean="0"/>
          </a:p>
          <a:p>
            <a:pPr marL="0" marR="0" lvl="0" indent="0" algn="l" defTabSz="914400" rtl="0" eaLnBrk="1" fontAlgn="auto" latinLnBrk="0" hangingPunct="1">
              <a:buClrTx/>
              <a:buSzTx/>
              <a:buFontTx/>
              <a:buNone/>
              <a:tabLst/>
              <a:defRPr/>
            </a:pPr>
            <a:r>
              <a:rPr lang="en-US" sz="1000" dirty="0" smtClean="0"/>
              <a:t>Rural</a:t>
            </a:r>
            <a:r>
              <a:rPr lang="en-US" sz="1000" baseline="0" dirty="0" smtClean="0"/>
              <a:t> Health Research Center. Which Physician Assistant Training Programs Produce Rural PAs? A National Study. Policy Brief #154, February 2016. </a:t>
            </a:r>
            <a:r>
              <a:rPr lang="en-US" sz="1000" dirty="0" smtClean="0">
                <a:hlinkClick r:id="rId4"/>
              </a:rPr>
              <a:t>http://depts.washington.edu/fammed/rhrc/wp-content/uploads/sites/4/2016/02/RHRC_PB154_Larson_2.pdf</a:t>
            </a:r>
            <a:r>
              <a:rPr lang="en-US" sz="1000" dirty="0" smtClean="0"/>
              <a:t>  </a:t>
            </a:r>
          </a:p>
          <a:p>
            <a:endParaRPr lang="en-US" sz="1000" dirty="0" smtClean="0"/>
          </a:p>
          <a:p>
            <a:r>
              <a:rPr lang="en-US" sz="1000" dirty="0" smtClean="0"/>
              <a:t>National Rural Health Association. Work Series: Physician Assistants. Recruitment and Retention of Quality Health Workforces in Rural Areas: A Series of Policy Papers on the Rural Health Careers Pipeline, Paper #12.</a:t>
            </a:r>
          </a:p>
          <a:p>
            <a:endParaRPr lang="en-US" sz="1000" dirty="0" smtClean="0"/>
          </a:p>
          <a:p>
            <a:r>
              <a:rPr lang="en-US" sz="1000" dirty="0" smtClean="0"/>
              <a:t>National Rural Health Association.</a:t>
            </a:r>
            <a:r>
              <a:rPr lang="en-US" sz="1000" baseline="0" dirty="0" smtClean="0"/>
              <a:t> About Rural Health Care. </a:t>
            </a:r>
            <a:r>
              <a:rPr lang="en-US" sz="1000" dirty="0" smtClean="0">
                <a:hlinkClick r:id="rId5"/>
              </a:rPr>
              <a:t>https://www.ruralhealthweb.org/about-nrha/about-rural-health-care</a:t>
            </a:r>
            <a:r>
              <a:rPr lang="en-US" sz="1000" dirty="0" smtClean="0"/>
              <a:t> </a:t>
            </a:r>
          </a:p>
          <a:p>
            <a:endParaRPr lang="en-US" sz="1000"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4</a:t>
            </a:fld>
            <a:endParaRPr lang="en-US"/>
          </a:p>
        </p:txBody>
      </p:sp>
    </p:spTree>
    <p:extLst>
      <p:ext uri="{BB962C8B-B14F-4D97-AF65-F5344CB8AC3E}">
        <p14:creationId xmlns:p14="http://schemas.microsoft.com/office/powerpoint/2010/main" val="2211380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Problems related to income, unemployment, lack of health insurance, and poverty are more prevalent in rural areas. Sparsely populated rural settings involve greater distances to reach health services, and the vast majority lack bandwidth to support accessing information easily using the Internet.</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5</a:t>
            </a:fld>
            <a:endParaRPr lang="en-US"/>
          </a:p>
        </p:txBody>
      </p:sp>
    </p:spTree>
    <p:extLst>
      <p:ext uri="{BB962C8B-B14F-4D97-AF65-F5344CB8AC3E}">
        <p14:creationId xmlns:p14="http://schemas.microsoft.com/office/powerpoint/2010/main" val="2619814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wide variety of health inequalities exist between residents who live in rural areas compared to those in urban areas. This includes injury risks to a long list of medical problems and, certainly,</a:t>
            </a:r>
            <a:r>
              <a:rPr lang="en-US" baseline="0" dirty="0" smtClean="0"/>
              <a:t> </a:t>
            </a:r>
            <a:r>
              <a:rPr lang="en-US" dirty="0" smtClean="0"/>
              <a:t>the areas of substance use </a:t>
            </a:r>
            <a:r>
              <a:rPr lang="en-US" u="sng" dirty="0" smtClean="0"/>
              <a:t>and</a:t>
            </a:r>
            <a:r>
              <a:rPr lang="en-US" dirty="0" smtClean="0"/>
              <a:t> mental health problems.</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6</a:t>
            </a:fld>
            <a:endParaRPr lang="en-US"/>
          </a:p>
        </p:txBody>
      </p:sp>
    </p:spTree>
    <p:extLst>
      <p:ext uri="{BB962C8B-B14F-4D97-AF65-F5344CB8AC3E}">
        <p14:creationId xmlns:p14="http://schemas.microsoft.com/office/powerpoint/2010/main" val="787024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5"/>
            <a:ext cx="5615940" cy="4540833"/>
          </a:xfrm>
        </p:spPr>
        <p:txBody>
          <a:bodyPr/>
          <a:lstStyle/>
          <a:p>
            <a:r>
              <a:rPr lang="en-US" dirty="0" smtClean="0"/>
              <a:t>As we think more specifically about substance use in rural areas, the same basic list of issues for rural Americans also contributes to substance use. </a:t>
            </a:r>
          </a:p>
          <a:p>
            <a:endParaRPr lang="en-US" dirty="0" smtClean="0"/>
          </a:p>
          <a:p>
            <a:r>
              <a:rPr lang="en-US" baseline="0" dirty="0" smtClean="0"/>
              <a:t>One of those issues is high-risk behaviors, particularly for rural youth and young adults. They are more likely to have engaged in </a:t>
            </a:r>
            <a:r>
              <a:rPr lang="en-US" dirty="0" smtClean="0"/>
              <a:t>behaviors such as binge drinking and driving under the influence of alcohol or other illicit drugs, than </a:t>
            </a:r>
            <a:r>
              <a:rPr lang="en-US" baseline="0" dirty="0" smtClean="0"/>
              <a:t>those who live in urban areas.</a:t>
            </a:r>
            <a:endParaRPr lang="en-US" dirty="0" smtClean="0"/>
          </a:p>
          <a:p>
            <a:r>
              <a:rPr lang="en-US" dirty="0" smtClean="0"/>
              <a:t> </a:t>
            </a:r>
          </a:p>
          <a:p>
            <a:r>
              <a:rPr lang="en-US" dirty="0" smtClean="0"/>
              <a:t>We highly recommend reading the brief publication, “Substance Abuse in Rural Areas,” that we have used to inform this presentation.</a:t>
            </a:r>
          </a:p>
          <a:p>
            <a:r>
              <a:rPr lang="en-US" dirty="0" smtClean="0"/>
              <a:t>______________________________</a:t>
            </a:r>
          </a:p>
          <a:p>
            <a:endParaRPr lang="en-US" dirty="0" smtClean="0"/>
          </a:p>
          <a:p>
            <a:r>
              <a:rPr lang="en-US" dirty="0" smtClean="0"/>
              <a:t>Reference:</a:t>
            </a:r>
          </a:p>
          <a:p>
            <a:r>
              <a:rPr lang="en-US" dirty="0" smtClean="0"/>
              <a:t>Rural Health Information Hub (</a:t>
            </a:r>
            <a:r>
              <a:rPr lang="en-US" dirty="0" err="1" smtClean="0"/>
              <a:t>RHIhub</a:t>
            </a:r>
            <a:r>
              <a:rPr lang="en-US" dirty="0" smtClean="0"/>
              <a:t>). Substance Abuse in Rural Areas. Retrieved February 19, 2017 from </a:t>
            </a:r>
            <a:r>
              <a:rPr lang="en-US" dirty="0" smtClean="0">
                <a:hlinkClick r:id="rId3"/>
              </a:rPr>
              <a:t>https://www.ruralhealthinfo.org/topics/substance-abuse</a:t>
            </a:r>
            <a:endParaRPr lang="en-US" dirty="0" smtClean="0"/>
          </a:p>
          <a:p>
            <a:endParaRPr lang="en-US" dirty="0" smtClean="0"/>
          </a:p>
          <a:p>
            <a:r>
              <a:rPr lang="en-US" dirty="0" smtClean="0"/>
              <a:t>Lambert D, Gale J, Hartley D. Substance Abuse by Youth and Young Adults in Rural America. </a:t>
            </a:r>
            <a:r>
              <a:rPr lang="en-US" dirty="0" smtClean="0">
                <a:hlinkClick r:id="rId4"/>
              </a:rPr>
              <a:t>https://onlinelibrary.wiley.com/doi/abs/10.1111/j.1748-0361.2008.00162.x</a:t>
            </a:r>
            <a:r>
              <a:rPr lang="en-US" dirty="0" smtClean="0"/>
              <a:t>  </a:t>
            </a:r>
          </a:p>
          <a:p>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7</a:t>
            </a:fld>
            <a:endParaRPr lang="en-US"/>
          </a:p>
        </p:txBody>
      </p:sp>
    </p:spTree>
    <p:extLst>
      <p:ext uri="{BB962C8B-B14F-4D97-AF65-F5344CB8AC3E}">
        <p14:creationId xmlns:p14="http://schemas.microsoft.com/office/powerpoint/2010/main" val="336143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993" y="4478476"/>
            <a:ext cx="5615940" cy="4478488"/>
          </a:xfrm>
        </p:spPr>
        <p:txBody>
          <a:bodyPr/>
          <a:lstStyle/>
          <a:p>
            <a:r>
              <a:rPr lang="en-US" dirty="0" smtClean="0"/>
              <a:t>As outlined on the slide, alcohol is the most widely-used substance in rural settings, followed in frequency by the other drugs listed. While we may think about heroin use as a “big city problem,” a 2014 report in the </a:t>
            </a:r>
            <a:r>
              <a:rPr lang="en-US" i="1" dirty="0" smtClean="0"/>
              <a:t>Journal of the American Medical Association Psychiatry </a:t>
            </a:r>
            <a:r>
              <a:rPr lang="en-US" dirty="0" smtClean="0"/>
              <a:t>notes that an increasing percentage of heroin users come to treatment from communities outside large urban areas.</a:t>
            </a:r>
          </a:p>
          <a:p>
            <a:r>
              <a:rPr lang="en-US" dirty="0" smtClean="0"/>
              <a:t>_____________________________</a:t>
            </a:r>
          </a:p>
          <a:p>
            <a:endParaRPr lang="en-US" dirty="0" smtClean="0"/>
          </a:p>
          <a:p>
            <a:r>
              <a:rPr lang="en-US" dirty="0" smtClean="0"/>
              <a:t>References:</a:t>
            </a:r>
          </a:p>
          <a:p>
            <a:r>
              <a:rPr lang="en-US" dirty="0" err="1" smtClean="0"/>
              <a:t>Meit</a:t>
            </a:r>
            <a:r>
              <a:rPr lang="en-US" dirty="0" smtClean="0"/>
              <a:t> M, Knudson A, </a:t>
            </a:r>
            <a:r>
              <a:rPr lang="en-US" dirty="0" err="1" smtClean="0"/>
              <a:t>Gibert</a:t>
            </a:r>
            <a:r>
              <a:rPr lang="en-US" dirty="0" smtClean="0"/>
              <a:t> T, </a:t>
            </a:r>
            <a:r>
              <a:rPr lang="en-US" dirty="0" err="1" smtClean="0"/>
              <a:t>Tzy-Chyi</a:t>
            </a:r>
            <a:r>
              <a:rPr lang="en-US" dirty="0" smtClean="0"/>
              <a:t> Yu A, Tanenbaum E, </a:t>
            </a:r>
            <a:r>
              <a:rPr lang="en-US" dirty="0" err="1" smtClean="0"/>
              <a:t>Ormson</a:t>
            </a:r>
            <a:r>
              <a:rPr lang="en-US" dirty="0" smtClean="0"/>
              <a:t> E, </a:t>
            </a:r>
            <a:r>
              <a:rPr lang="en-US" dirty="0" err="1" smtClean="0"/>
              <a:t>TenBroeck</a:t>
            </a:r>
            <a:r>
              <a:rPr lang="en-US" dirty="0" smtClean="0"/>
              <a:t> S, Bayne A, </a:t>
            </a:r>
            <a:r>
              <a:rPr lang="en-US" dirty="0" err="1" smtClean="0"/>
              <a:t>Popat</a:t>
            </a:r>
            <a:r>
              <a:rPr lang="en-US" dirty="0" smtClean="0"/>
              <a:t> S, NORC Walsh Center for Rural Health Analysis. (October, 2014). Rural Health Reform Policy Research Center. The 2014 Update of the Rural-Urban </a:t>
            </a:r>
            <a:r>
              <a:rPr lang="en-US" dirty="0" err="1" smtClean="0"/>
              <a:t>Chartbook</a:t>
            </a:r>
            <a:r>
              <a:rPr lang="en-US" dirty="0" smtClean="0"/>
              <a:t>.  Rural Health Research &amp; Policy Centers. Funded by the Federal Office of Rural and Health Policy. </a:t>
            </a:r>
            <a:r>
              <a:rPr lang="en-US" sz="1400" kern="1200" dirty="0" smtClean="0">
                <a:solidFill>
                  <a:schemeClr val="tx1"/>
                </a:solidFill>
                <a:effectLst/>
                <a:latin typeface="+mn-lt"/>
                <a:ea typeface="+mn-ea"/>
                <a:cs typeface="+mn-cs"/>
                <a:hlinkClick r:id="rId3"/>
              </a:rPr>
              <a:t>https://ruralhealth.und.edu/projects/health-reform-policy-research-center/pdf/2014-rural-urban-chartbook-update.pdf</a:t>
            </a:r>
            <a:r>
              <a:rPr lang="en-US" sz="1400" kern="1200" dirty="0" smtClean="0">
                <a:solidFill>
                  <a:schemeClr val="tx1"/>
                </a:solidFill>
                <a:effectLst/>
                <a:latin typeface="+mn-lt"/>
                <a:ea typeface="+mn-ea"/>
                <a:cs typeface="+mn-cs"/>
              </a:rPr>
              <a:t> </a:t>
            </a:r>
          </a:p>
          <a:p>
            <a:endParaRPr lang="en-US" dirty="0" smtClean="0"/>
          </a:p>
          <a:p>
            <a:r>
              <a:rPr lang="en-US" dirty="0" smtClean="0"/>
              <a:t>Cicero T, Ellis M, Surratt H, Kurtz S. The changing face of heroin use in the United States: a retrospective analysis of the past 50 years. </a:t>
            </a:r>
            <a:r>
              <a:rPr lang="en-US" i="1" dirty="0" smtClean="0"/>
              <a:t>JAMA Psychiatry. 2014;</a:t>
            </a:r>
            <a:r>
              <a:rPr lang="en-US" dirty="0" smtClean="0"/>
              <a:t>71(7):821-826.</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8</a:t>
            </a:fld>
            <a:endParaRPr lang="en-US"/>
          </a:p>
        </p:txBody>
      </p:sp>
    </p:spTree>
    <p:extLst>
      <p:ext uri="{BB962C8B-B14F-4D97-AF65-F5344CB8AC3E}">
        <p14:creationId xmlns:p14="http://schemas.microsoft.com/office/powerpoint/2010/main" val="1657750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consider common substance use-related problems, many of the same issues are observed in both rural and urban settings. At the same time, there are a number of special considerations, particularly related to youth and older adults. </a:t>
            </a:r>
          </a:p>
          <a:p>
            <a:endParaRPr lang="en-US" dirty="0" smtClean="0"/>
          </a:p>
          <a:p>
            <a:r>
              <a:rPr lang="en-US" dirty="0" smtClean="0"/>
              <a:t>The number of older adults in rural areas, combined with potential for isolation and other issues described in the SBIRT training module, make them an important focus in assessment and treatment.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Rural Issues</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9</a:t>
            </a:fld>
            <a:endParaRPr lang="en-US"/>
          </a:p>
        </p:txBody>
      </p:sp>
    </p:spTree>
    <p:extLst>
      <p:ext uri="{BB962C8B-B14F-4D97-AF65-F5344CB8AC3E}">
        <p14:creationId xmlns:p14="http://schemas.microsoft.com/office/powerpoint/2010/main" val="448645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2"/>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4" y="914401"/>
            <a:ext cx="6947127" cy="3488266"/>
          </a:xfrm>
        </p:spPr>
        <p:txBody>
          <a:bodyPr anchor="b">
            <a:normAutofit/>
          </a:bodyPr>
          <a:lstStyle>
            <a:lvl1pPr algn="r">
              <a:defRPr sz="4000">
                <a:effectLst/>
              </a:defRPr>
            </a:lvl1pPr>
          </a:lstStyle>
          <a:p>
            <a:r>
              <a:rPr lang="en-US" dirty="0"/>
              <a:t>Click to edit Master title style</a:t>
            </a:r>
          </a:p>
        </p:txBody>
      </p:sp>
      <p:sp>
        <p:nvSpPr>
          <p:cNvPr id="3" name="Subtitle 2"/>
          <p:cNvSpPr>
            <a:spLocks noGrp="1"/>
          </p:cNvSpPr>
          <p:nvPr>
            <p:ph type="subTitle" idx="1"/>
          </p:nvPr>
        </p:nvSpPr>
        <p:spPr>
          <a:xfrm>
            <a:off x="2924239" y="4402668"/>
            <a:ext cx="5762563" cy="1364531"/>
          </a:xfrm>
        </p:spPr>
        <p:txBody>
          <a:bodyPr anchor="t">
            <a:normAutofit/>
          </a:bodyPr>
          <a:lstStyle>
            <a:lvl1pPr marL="0" indent="0" algn="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a:xfrm>
            <a:off x="3623733" y="6117338"/>
            <a:ext cx="3609438" cy="365125"/>
          </a:xfrm>
        </p:spPr>
        <p:txBody>
          <a:bodyPr/>
          <a:lstStyle/>
          <a:p>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9"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6054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4732865"/>
            <a:ext cx="7515991" cy="566738"/>
          </a:xfrm>
        </p:spPr>
        <p:txBody>
          <a:bodyPr anchor="b">
            <a:normAutofit/>
          </a:bodyPr>
          <a:lstStyle>
            <a:lvl1pPr algn="ctr">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6"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3524" y="5299603"/>
            <a:ext cx="7515991" cy="493712"/>
          </a:xfrm>
        </p:spPr>
        <p:txBody>
          <a:bodyPr>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8EF1120-42C5-4B26-88B4-E8994A7FE229}"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3333054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0"/>
            <a:ext cx="7515991" cy="3048000"/>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525" y="4343400"/>
            <a:ext cx="7515992" cy="14478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3388244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2" y="863023"/>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2198" y="2819399"/>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426742" y="685801"/>
            <a:ext cx="6974115"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35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4" y="4343400"/>
            <a:ext cx="7515991" cy="14478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94166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6" y="3308581"/>
            <a:ext cx="7515989" cy="1468800"/>
          </a:xfrm>
        </p:spPr>
        <p:txBody>
          <a:bodyPr anchor="b">
            <a:normAutofit/>
          </a:bodyPr>
          <a:lstStyle>
            <a:lvl1pPr algn="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883399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2" y="863023"/>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2198" y="2819399"/>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426742" y="685801"/>
            <a:ext cx="6974115"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1348369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6" y="685803"/>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5" y="3505200"/>
            <a:ext cx="7515992" cy="83820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5" y="4343400"/>
            <a:ext cx="7515992" cy="14478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981076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462000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4"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5"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F1120-42C5-4B26-88B4-E8994A7FE229}"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45853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4" y="457201"/>
            <a:ext cx="7704667" cy="1554480"/>
          </a:xfrm>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a:xfrm>
            <a:off x="982134" y="2194560"/>
            <a:ext cx="7704667" cy="3332816"/>
          </a:xfrm>
        </p:spPr>
        <p:txBody>
          <a:bodyPr anchor="ctr"/>
          <a:lstStyle>
            <a:lvl1pPr>
              <a:buClrTx/>
              <a:buSzPct val="100000"/>
              <a:defRPr/>
            </a:lvl1pPr>
            <a:lvl2pPr>
              <a:buClrTx/>
              <a:buSzPct val="100000"/>
              <a:defRPr/>
            </a:lvl2pPr>
            <a:lvl3pPr>
              <a:buClrTx/>
              <a:buSzPct val="100000"/>
              <a:defRPr/>
            </a:lvl3pPr>
            <a:lvl4pPr>
              <a:buClrTx/>
              <a:buSzPct val="100000"/>
              <a:defRPr/>
            </a:lvl4pPr>
            <a:lvl5pPr>
              <a:buClrTx/>
              <a:buSzPct val="10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1972648" y="6108175"/>
            <a:ext cx="5314517" cy="365125"/>
          </a:xfrm>
        </p:spPr>
        <p:txBody>
          <a:bodyPr/>
          <a:lstStyle/>
          <a:p>
            <a:endParaRPr lang="en-US"/>
          </a:p>
        </p:txBody>
      </p:sp>
      <p:sp>
        <p:nvSpPr>
          <p:cNvPr id="6" name="Slide Number Placeholder 5"/>
          <p:cNvSpPr>
            <a:spLocks noGrp="1"/>
          </p:cNvSpPr>
          <p:nvPr>
            <p:ph type="sldNum" sz="quarter" idx="12"/>
          </p:nvPr>
        </p:nvSpPr>
        <p:spPr>
          <a:xfrm>
            <a:off x="1544815" y="6108174"/>
            <a:ext cx="427833" cy="365125"/>
          </a:xfrm>
        </p:spPr>
        <p:txBody>
          <a:bodyPr/>
          <a:lstStyle/>
          <a:p>
            <a:fld id="{00D8B892-0D3A-4DC0-B3B2-B8CD40FC5413}" type="slidenum">
              <a:rPr lang="en-US" smtClean="0"/>
              <a:t>‹#›</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08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6" y="2667000"/>
            <a:ext cx="6699805" cy="2360071"/>
          </a:xfrm>
        </p:spPr>
        <p:txBody>
          <a:bodyPr anchor="b"/>
          <a:lstStyle>
            <a:lvl1pPr algn="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86999" y="5027070"/>
            <a:ext cx="6699802"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587733" y="6116072"/>
            <a:ext cx="413483" cy="365125"/>
          </a:xfrm>
        </p:spPr>
        <p:txBody>
          <a:bodyPr/>
          <a:lstStyle/>
          <a:p>
            <a:fld id="{00D8B892-0D3A-4DC0-B3B2-B8CD40FC5413}" type="slidenum">
              <a:rPr lang="en-US" smtClean="0"/>
              <a:t>‹#›</a:t>
            </a:fld>
            <a:endParaRPr lang="en-US"/>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3716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4" y="685803"/>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573515" y="6116072"/>
            <a:ext cx="413483" cy="365125"/>
          </a:xfrm>
        </p:spPr>
        <p:txBody>
          <a:bodyPr/>
          <a:lstStyle/>
          <a:p>
            <a:fld id="{00D8B892-0D3A-4DC0-B3B2-B8CD40FC5413}" type="slidenum">
              <a:rPr lang="en-US" smtClean="0"/>
              <a:t>‹#›</a:t>
            </a:fld>
            <a:endParaRPr lang="en-US"/>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2445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2" y="2658533"/>
            <a:ext cx="3456291"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113523" y="3335338"/>
            <a:ext cx="3672248" cy="266525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57267" y="3335338"/>
            <a:ext cx="3672248" cy="266525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1573515" y="6116071"/>
            <a:ext cx="413483" cy="365125"/>
          </a:xfrm>
        </p:spPr>
        <p:txBody>
          <a:bodyPr/>
          <a:lstStyle/>
          <a:p>
            <a:fld id="{00D8B892-0D3A-4DC0-B3B2-B8CD40FC5413}" type="slidenum">
              <a:rPr lang="en-US" smtClean="0"/>
              <a:t>‹#›</a:t>
            </a:fld>
            <a:endParaRPr lang="en-US"/>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573515" y="6116072"/>
            <a:ext cx="413483" cy="365125"/>
          </a:xfrm>
        </p:spPr>
        <p:txBody>
          <a:bodyPr/>
          <a:lstStyle/>
          <a:p>
            <a:fld id="{00D8B892-0D3A-4DC0-B3B2-B8CD40FC5413}" type="slidenum">
              <a:rPr lang="en-US" smtClean="0"/>
              <a:t>‹#›</a:t>
            </a:fld>
            <a:endParaRPr lang="en-US"/>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388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1573515" y="6116072"/>
            <a:ext cx="413483" cy="365125"/>
          </a:xfrm>
        </p:spPr>
        <p:txBody>
          <a:bodyPr/>
          <a:lstStyle/>
          <a:p>
            <a:fld id="{00D8B892-0D3A-4DC0-B3B2-B8CD40FC5413}" type="slidenum">
              <a:rPr lang="en-US" smtClean="0"/>
              <a:t>‹#›</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261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5" y="1600200"/>
            <a:ext cx="2662534" cy="1371600"/>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3947553" y="685802"/>
            <a:ext cx="4681962" cy="5105401"/>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5" y="2971800"/>
            <a:ext cx="2662534" cy="18288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587735" y="6116072"/>
            <a:ext cx="413483" cy="365125"/>
          </a:xfrm>
        </p:spPr>
        <p:txBody>
          <a:bodyPr/>
          <a:lstStyle/>
          <a:p>
            <a:fld id="{00D8B892-0D3A-4DC0-B3B2-B8CD40FC5413}" type="slidenum">
              <a:rPr lang="en-US" smtClean="0"/>
              <a:t>‹#›</a:t>
            </a:fld>
            <a:endParaRPr lang="en-US"/>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2002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3" y="1752599"/>
            <a:ext cx="4070679" cy="1371600"/>
          </a:xfrm>
        </p:spPr>
        <p:txBody>
          <a:bodyPr anchor="b">
            <a:normAutofit/>
          </a:bodyPr>
          <a:lstStyle>
            <a:lvl1pPr algn="ctr">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6"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2333" y="3124199"/>
            <a:ext cx="4070679" cy="1828800"/>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8EF1120-42C5-4B26-88B4-E8994A7FE229}"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3179235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1" y="2"/>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4"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2"/>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80" y="6116072"/>
            <a:ext cx="857473" cy="3651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08EF1120-42C5-4B26-88B4-E8994A7FE229}" type="datetimeFigureOut">
              <a:rPr lang="en-US" smtClean="0"/>
              <a:t>7/23/2018</a:t>
            </a:fld>
            <a:endParaRPr lang="en-US"/>
          </a:p>
        </p:txBody>
      </p:sp>
      <p:sp>
        <p:nvSpPr>
          <p:cNvPr id="5" name="Footer Placeholder 4"/>
          <p:cNvSpPr>
            <a:spLocks noGrp="1"/>
          </p:cNvSpPr>
          <p:nvPr>
            <p:ph type="ftr" sz="quarter" idx="3"/>
          </p:nvPr>
        </p:nvSpPr>
        <p:spPr>
          <a:xfrm>
            <a:off x="1986998" y="6116072"/>
            <a:ext cx="5314517" cy="3651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8" y="6116072"/>
            <a:ext cx="413483" cy="3651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00D8B892-0D3A-4DC0-B3B2-B8CD40FC5413}" type="slidenum">
              <a:rPr lang="en-US" smtClean="0"/>
              <a:t>‹#›</a:t>
            </a:fld>
            <a:endParaRPr lang="en-US"/>
          </a:p>
        </p:txBody>
      </p:sp>
    </p:spTree>
    <p:extLst>
      <p:ext uri="{BB962C8B-B14F-4D97-AF65-F5344CB8AC3E}">
        <p14:creationId xmlns:p14="http://schemas.microsoft.com/office/powerpoint/2010/main" val="343715678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342900"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accent1">
            <a:lumMod val="75000"/>
          </a:schemeClr>
        </a:buClr>
        <a:buSzPct val="145000"/>
        <a:buFont typeface="Arial"/>
        <a:buChar char="•"/>
        <a:defRPr sz="135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ruralhealthinfo.org/toolkits/substance-abus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hyperlink" Target="http://www.drugabuse.gov/parents-educator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ntegration.samhsa.gov/integrated-care-models/behavioral-health-in-primary-car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3526" y="914401"/>
            <a:ext cx="7153276" cy="3488266"/>
          </a:xfrm>
        </p:spPr>
        <p:txBody>
          <a:bodyPr/>
          <a:lstStyle/>
          <a:p>
            <a:r>
              <a:rPr lang="en-US" sz="4000" dirty="0"/>
              <a:t>Screening, Brief Intervention, and Referral to Treatment (SBIRT): </a:t>
            </a:r>
            <a:r>
              <a:rPr lang="en-US" sz="4000" dirty="0" smtClean="0">
                <a:solidFill>
                  <a:srgbClr val="C00000"/>
                </a:solidFill>
              </a:rPr>
              <a:t>Rural Issues</a:t>
            </a:r>
            <a:endParaRPr lang="en-US" sz="4000" dirty="0">
              <a:solidFill>
                <a:srgbClr val="C00000"/>
              </a:solidFill>
            </a:endParaRPr>
          </a:p>
        </p:txBody>
      </p:sp>
      <p:sp>
        <p:nvSpPr>
          <p:cNvPr id="3" name="Subtitle 2"/>
          <p:cNvSpPr>
            <a:spLocks noGrp="1"/>
          </p:cNvSpPr>
          <p:nvPr>
            <p:ph type="subTitle" idx="1"/>
          </p:nvPr>
        </p:nvSpPr>
        <p:spPr/>
        <p:txBody>
          <a:bodyPr/>
          <a:lstStyle/>
          <a:p>
            <a:r>
              <a:rPr lang="en-US" sz="1800" dirty="0"/>
              <a:t>The University of Iowa College of Nursing</a:t>
            </a:r>
          </a:p>
          <a:p>
            <a:r>
              <a:rPr lang="en-US" sz="1800" i="1" dirty="0"/>
              <a:t>With funding from the Substance Abuse and Mental Health Services Administration (SAMHSA)</a:t>
            </a:r>
          </a:p>
          <a:p>
            <a:endParaRPr lang="en-US" dirty="0"/>
          </a:p>
        </p:txBody>
      </p:sp>
    </p:spTree>
    <p:extLst>
      <p:ext uri="{BB962C8B-B14F-4D97-AF65-F5344CB8AC3E}">
        <p14:creationId xmlns:p14="http://schemas.microsoft.com/office/powerpoint/2010/main" val="1185462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Substance Use</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a:spcBef>
                <a:spcPts val="0"/>
              </a:spcBef>
              <a:spcAft>
                <a:spcPts val="600"/>
              </a:spcAft>
              <a:buClr>
                <a:schemeClr val="tx1"/>
              </a:buClr>
            </a:pPr>
            <a:r>
              <a:rPr lang="en-US" sz="2600" b="1" dirty="0">
                <a:solidFill>
                  <a:srgbClr val="7030A0"/>
                </a:solidFill>
              </a:rPr>
              <a:t>Underage drinking/binge drinking more </a:t>
            </a:r>
            <a:r>
              <a:rPr lang="en-US" sz="2600" b="1" dirty="0" smtClean="0">
                <a:solidFill>
                  <a:srgbClr val="7030A0"/>
                </a:solidFill>
              </a:rPr>
              <a:t>common</a:t>
            </a:r>
          </a:p>
          <a:p>
            <a:pPr marL="801688" lvl="1" indent="-338138">
              <a:spcBef>
                <a:spcPts val="0"/>
              </a:spcBef>
              <a:spcAft>
                <a:spcPts val="600"/>
              </a:spcAft>
              <a:buClr>
                <a:schemeClr val="tx1"/>
              </a:buClr>
              <a:buFont typeface="Wingdings" panose="05000000000000000000" pitchFamily="2" charset="2"/>
              <a:buChar char="ü"/>
            </a:pPr>
            <a:r>
              <a:rPr lang="en-US" sz="2200" dirty="0"/>
              <a:t>Compared to urban </a:t>
            </a:r>
            <a:r>
              <a:rPr lang="en-US" sz="2200" dirty="0" smtClean="0"/>
              <a:t>12-13 </a:t>
            </a:r>
            <a:r>
              <a:rPr lang="en-US" sz="2200" dirty="0"/>
              <a:t>year olds, higher rates </a:t>
            </a:r>
            <a:r>
              <a:rPr lang="en-US" sz="2200" dirty="0" smtClean="0">
                <a:sym typeface="Wingdings" panose="05000000000000000000" pitchFamily="2" charset="2"/>
              </a:rPr>
              <a:t>→</a:t>
            </a:r>
          </a:p>
          <a:p>
            <a:pPr marL="1252538" lvl="2">
              <a:spcBef>
                <a:spcPts val="0"/>
              </a:spcBef>
              <a:spcAft>
                <a:spcPts val="600"/>
              </a:spcAft>
              <a:buClr>
                <a:schemeClr val="tx1"/>
              </a:buClr>
              <a:buFont typeface="Wingdings" panose="05000000000000000000" pitchFamily="2" charset="2"/>
              <a:buChar char="§"/>
            </a:pPr>
            <a:r>
              <a:rPr lang="en-US" sz="1800" dirty="0"/>
              <a:t>Alcohol and binge drinking in rural </a:t>
            </a:r>
            <a:r>
              <a:rPr lang="en-US" sz="1800" dirty="0" smtClean="0"/>
              <a:t>youth</a:t>
            </a:r>
          </a:p>
          <a:p>
            <a:pPr marL="1252538" lvl="2">
              <a:spcBef>
                <a:spcPts val="0"/>
              </a:spcBef>
              <a:spcAft>
                <a:spcPts val="600"/>
              </a:spcAft>
              <a:buClr>
                <a:schemeClr val="tx1"/>
              </a:buClr>
              <a:buFont typeface="Wingdings" panose="05000000000000000000" pitchFamily="2" charset="2"/>
              <a:buChar char="§"/>
            </a:pPr>
            <a:r>
              <a:rPr lang="en-US" sz="1800" dirty="0"/>
              <a:t>Binge drinking and driving under the </a:t>
            </a:r>
            <a:r>
              <a:rPr lang="en-US" sz="1800" dirty="0" smtClean="0"/>
              <a:t>influence</a:t>
            </a:r>
            <a:r>
              <a:rPr lang="en-US" sz="1800" dirty="0" smtClean="0">
                <a:sym typeface="Wingdings" panose="05000000000000000000" pitchFamily="2" charset="2"/>
              </a:rPr>
              <a:t> </a:t>
            </a:r>
            <a:endParaRPr lang="en-US" sz="1800" dirty="0" smtClean="0"/>
          </a:p>
          <a:p>
            <a:pPr marL="801688" lvl="1" indent="-338138">
              <a:spcBef>
                <a:spcPts val="600"/>
              </a:spcBef>
              <a:spcAft>
                <a:spcPts val="600"/>
              </a:spcAft>
              <a:buClr>
                <a:schemeClr val="tx1"/>
              </a:buClr>
              <a:buFont typeface="Wingdings" panose="05000000000000000000" pitchFamily="2" charset="2"/>
              <a:buChar char="ü"/>
            </a:pPr>
            <a:r>
              <a:rPr lang="en-US" sz="2200" dirty="0" smtClean="0"/>
              <a:t>Characteristics </a:t>
            </a:r>
            <a:r>
              <a:rPr lang="en-US" sz="2200" dirty="0"/>
              <a:t>that </a:t>
            </a:r>
            <a:r>
              <a:rPr lang="en-US" sz="2200" dirty="0" smtClean="0"/>
              <a:t>may influence prevalence</a:t>
            </a:r>
          </a:p>
          <a:p>
            <a:pPr marL="1252538" lvl="2" indent="-228600">
              <a:spcBef>
                <a:spcPts val="0"/>
              </a:spcBef>
              <a:spcAft>
                <a:spcPts val="600"/>
              </a:spcAft>
              <a:buClr>
                <a:schemeClr val="tx1"/>
              </a:buClr>
              <a:buFont typeface="Wingdings" panose="05000000000000000000" pitchFamily="2" charset="2"/>
              <a:buChar char="§"/>
            </a:pPr>
            <a:r>
              <a:rPr lang="en-US" sz="1800" dirty="0" smtClean="0"/>
              <a:t>Lower levels of parental disapproval of drinking</a:t>
            </a:r>
          </a:p>
          <a:p>
            <a:pPr marL="1252538" lvl="2" indent="-228600">
              <a:spcBef>
                <a:spcPts val="0"/>
              </a:spcBef>
              <a:spcAft>
                <a:spcPts val="600"/>
              </a:spcAft>
              <a:buClr>
                <a:schemeClr val="tx1"/>
              </a:buClr>
              <a:buFont typeface="Wingdings" panose="05000000000000000000" pitchFamily="2" charset="2"/>
              <a:buChar char="§"/>
            </a:pPr>
            <a:r>
              <a:rPr lang="en-US" sz="1800" dirty="0" smtClean="0"/>
              <a:t>Higher acceptance of peer alcohol use among rural adolescents</a:t>
            </a:r>
          </a:p>
          <a:p>
            <a:pPr marL="1252538" lvl="2" indent="-228600">
              <a:spcBef>
                <a:spcPts val="0"/>
              </a:spcBef>
              <a:spcAft>
                <a:spcPts val="600"/>
              </a:spcAft>
              <a:buClr>
                <a:schemeClr val="tx1"/>
              </a:buClr>
              <a:buFont typeface="Wingdings" panose="05000000000000000000" pitchFamily="2" charset="2"/>
              <a:buChar char="§"/>
            </a:pPr>
            <a:r>
              <a:rPr lang="en-US" sz="1800" dirty="0"/>
              <a:t>Easier access at family events/adults willing to purchase</a:t>
            </a:r>
            <a:endParaRPr lang="en-US" sz="1800" dirty="0" smtClean="0"/>
          </a:p>
        </p:txBody>
      </p:sp>
    </p:spTree>
    <p:extLst>
      <p:ext uri="{BB962C8B-B14F-4D97-AF65-F5344CB8AC3E}">
        <p14:creationId xmlns:p14="http://schemas.microsoft.com/office/powerpoint/2010/main" val="943177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Substance Use</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a:spcBef>
                <a:spcPts val="0"/>
              </a:spcBef>
              <a:spcAft>
                <a:spcPts val="600"/>
              </a:spcAft>
              <a:buClr>
                <a:schemeClr val="tx1"/>
              </a:buClr>
            </a:pPr>
            <a:r>
              <a:rPr lang="en-US" sz="2600" b="1" dirty="0">
                <a:solidFill>
                  <a:srgbClr val="C00000"/>
                </a:solidFill>
                <a:sym typeface="Wingdings" panose="05000000000000000000" pitchFamily="2" charset="2"/>
              </a:rPr>
              <a:t>Services are both less available and more </a:t>
            </a:r>
            <a:r>
              <a:rPr lang="en-US" sz="2600" b="1" dirty="0" smtClean="0">
                <a:solidFill>
                  <a:srgbClr val="C00000"/>
                </a:solidFill>
                <a:sym typeface="Wingdings" panose="05000000000000000000" pitchFamily="2" charset="2"/>
              </a:rPr>
              <a:t>limited</a:t>
            </a:r>
            <a:endParaRPr lang="en-US" sz="2600" b="1" dirty="0" smtClean="0">
              <a:solidFill>
                <a:srgbClr val="C00000"/>
              </a:solidFill>
            </a:endParaRPr>
          </a:p>
          <a:p>
            <a:pPr marL="744538" lvl="1" indent="-280988">
              <a:spcBef>
                <a:spcPts val="0"/>
              </a:spcBef>
              <a:spcAft>
                <a:spcPts val="300"/>
              </a:spcAft>
              <a:buClr>
                <a:schemeClr val="tx1"/>
              </a:buClr>
              <a:buFont typeface="Wingdings" panose="05000000000000000000" pitchFamily="2" charset="2"/>
              <a:buChar char="ü"/>
            </a:pPr>
            <a:r>
              <a:rPr lang="en-US" sz="2200" b="1" dirty="0">
                <a:solidFill>
                  <a:srgbClr val="2F5597"/>
                </a:solidFill>
                <a:sym typeface="Wingdings" panose="05000000000000000000" pitchFamily="2" charset="2"/>
              </a:rPr>
              <a:t>Fewer services in rural </a:t>
            </a:r>
            <a:r>
              <a:rPr lang="en-US" sz="2200" b="1" dirty="0" smtClean="0">
                <a:solidFill>
                  <a:srgbClr val="2F5597"/>
                </a:solidFill>
                <a:sym typeface="Wingdings" panose="05000000000000000000" pitchFamily="2" charset="2"/>
              </a:rPr>
              <a:t>areas</a:t>
            </a:r>
            <a:endParaRPr lang="en-US" sz="2200" dirty="0" smtClean="0">
              <a:solidFill>
                <a:srgbClr val="2F5597"/>
              </a:solidFill>
              <a:sym typeface="Wingdings" panose="05000000000000000000" pitchFamily="2" charset="2"/>
            </a:endParaRPr>
          </a:p>
          <a:p>
            <a:pPr marL="1252538" lvl="2" indent="-217488">
              <a:spcBef>
                <a:spcPts val="0"/>
              </a:spcBef>
              <a:spcAft>
                <a:spcPts val="300"/>
              </a:spcAft>
              <a:buClr>
                <a:schemeClr val="tx1"/>
              </a:buClr>
              <a:buFont typeface="Wingdings" panose="05000000000000000000" pitchFamily="2" charset="2"/>
              <a:buChar char="§"/>
            </a:pPr>
            <a:r>
              <a:rPr lang="en-US" sz="1800" dirty="0">
                <a:sym typeface="Wingdings" panose="05000000000000000000" pitchFamily="2" charset="2"/>
              </a:rPr>
              <a:t>91% of substance treatment facilities are in urban </a:t>
            </a:r>
            <a:r>
              <a:rPr lang="en-US" sz="1800" dirty="0" smtClean="0">
                <a:sym typeface="Wingdings" panose="05000000000000000000" pitchFamily="2" charset="2"/>
              </a:rPr>
              <a:t>areas</a:t>
            </a:r>
            <a:endParaRPr lang="en-US" sz="1800" dirty="0" smtClean="0"/>
          </a:p>
          <a:p>
            <a:pPr marL="1252538" lvl="2" indent="-217488">
              <a:spcBef>
                <a:spcPts val="0"/>
              </a:spcBef>
              <a:spcAft>
                <a:spcPts val="600"/>
              </a:spcAft>
              <a:buClr>
                <a:schemeClr val="tx1"/>
              </a:buClr>
              <a:buFont typeface="Wingdings" panose="05000000000000000000" pitchFamily="2" charset="2"/>
              <a:buChar char="§"/>
            </a:pPr>
            <a:r>
              <a:rPr lang="en-US" sz="1800" dirty="0">
                <a:sym typeface="Wingdings" panose="05000000000000000000" pitchFamily="2" charset="2"/>
              </a:rPr>
              <a:t>Residential beds/100,000: 27.9 rural vs. 42.8 </a:t>
            </a:r>
            <a:r>
              <a:rPr lang="en-US" sz="1800" dirty="0" smtClean="0">
                <a:sym typeface="Wingdings" panose="05000000000000000000" pitchFamily="2" charset="2"/>
              </a:rPr>
              <a:t>urban </a:t>
            </a:r>
            <a:endParaRPr lang="en-US" sz="1800" dirty="0" smtClean="0"/>
          </a:p>
          <a:p>
            <a:pPr marL="801688" lvl="1" indent="-338138">
              <a:spcBef>
                <a:spcPts val="0"/>
              </a:spcBef>
              <a:spcAft>
                <a:spcPts val="300"/>
              </a:spcAft>
              <a:buClr>
                <a:schemeClr val="tx1"/>
              </a:buClr>
              <a:buFont typeface="Wingdings" panose="05000000000000000000" pitchFamily="2" charset="2"/>
              <a:buChar char="ü"/>
            </a:pPr>
            <a:r>
              <a:rPr lang="en-US" sz="2200" b="1" dirty="0">
                <a:solidFill>
                  <a:srgbClr val="2F5597"/>
                </a:solidFill>
                <a:sym typeface="Wingdings" panose="05000000000000000000" pitchFamily="2" charset="2"/>
              </a:rPr>
              <a:t>Few </a:t>
            </a:r>
            <a:r>
              <a:rPr lang="en-US" sz="2200" b="1" dirty="0" smtClean="0">
                <a:solidFill>
                  <a:srgbClr val="2F5597"/>
                </a:solidFill>
                <a:sym typeface="Wingdings" panose="05000000000000000000" pitchFamily="2" charset="2"/>
              </a:rPr>
              <a:t>rural </a:t>
            </a:r>
            <a:r>
              <a:rPr lang="en-US" sz="2200" b="1" dirty="0">
                <a:solidFill>
                  <a:srgbClr val="2F5597"/>
                </a:solidFill>
                <a:sym typeface="Wingdings" panose="05000000000000000000" pitchFamily="2" charset="2"/>
              </a:rPr>
              <a:t>services offer auxiliary </a:t>
            </a:r>
            <a:r>
              <a:rPr lang="en-US" sz="2200" b="1" dirty="0" smtClean="0">
                <a:solidFill>
                  <a:srgbClr val="2F5597"/>
                </a:solidFill>
                <a:sym typeface="Wingdings" panose="05000000000000000000" pitchFamily="2" charset="2"/>
              </a:rPr>
              <a:t>services</a:t>
            </a:r>
            <a:endParaRPr lang="en-US" sz="2200" dirty="0" smtClean="0">
              <a:solidFill>
                <a:srgbClr val="2F5597"/>
              </a:solidFill>
            </a:endParaRPr>
          </a:p>
          <a:p>
            <a:pPr marL="1252538" lvl="2" indent="-217488">
              <a:spcBef>
                <a:spcPts val="0"/>
              </a:spcBef>
              <a:spcAft>
                <a:spcPts val="300"/>
              </a:spcAft>
              <a:buClr>
                <a:schemeClr val="tx1"/>
              </a:buClr>
              <a:buFont typeface="Wingdings" panose="05000000000000000000" pitchFamily="2" charset="2"/>
              <a:buChar char="§"/>
            </a:pPr>
            <a:r>
              <a:rPr lang="en-US" sz="1800" b="1" dirty="0">
                <a:solidFill>
                  <a:schemeClr val="accent2">
                    <a:lumMod val="75000"/>
                  </a:schemeClr>
                </a:solidFill>
                <a:sym typeface="Wingdings" panose="05000000000000000000" pitchFamily="2" charset="2"/>
              </a:rPr>
              <a:t>Detoxification</a:t>
            </a:r>
            <a:r>
              <a:rPr lang="en-US" sz="1800" dirty="0">
                <a:sym typeface="Wingdings" panose="05000000000000000000" pitchFamily="2" charset="2"/>
              </a:rPr>
              <a:t>:</a:t>
            </a:r>
            <a:r>
              <a:rPr lang="en-US" sz="1800" dirty="0">
                <a:solidFill>
                  <a:srgbClr val="002060"/>
                </a:solidFill>
                <a:sym typeface="Wingdings" panose="05000000000000000000" pitchFamily="2" charset="2"/>
              </a:rPr>
              <a:t> </a:t>
            </a:r>
            <a:r>
              <a:rPr lang="en-US" sz="1800" dirty="0">
                <a:sym typeface="Wingdings" panose="05000000000000000000" pitchFamily="2" charset="2"/>
              </a:rPr>
              <a:t>82% of rural residents live in counties that don’t have detox </a:t>
            </a:r>
            <a:r>
              <a:rPr lang="en-US" sz="1800" dirty="0" smtClean="0">
                <a:sym typeface="Wingdings" panose="05000000000000000000" pitchFamily="2" charset="2"/>
              </a:rPr>
              <a:t>services</a:t>
            </a:r>
            <a:endParaRPr lang="en-US" sz="1800" dirty="0" smtClean="0"/>
          </a:p>
          <a:p>
            <a:pPr marL="1252538" lvl="2" indent="-217488">
              <a:spcBef>
                <a:spcPts val="0"/>
              </a:spcBef>
              <a:spcAft>
                <a:spcPts val="300"/>
              </a:spcAft>
              <a:buClr>
                <a:schemeClr val="tx1"/>
              </a:buClr>
              <a:buFont typeface="Wingdings" panose="05000000000000000000" pitchFamily="2" charset="2"/>
              <a:buChar char="§"/>
            </a:pPr>
            <a:r>
              <a:rPr lang="en-US" sz="1800" b="1" dirty="0">
                <a:solidFill>
                  <a:srgbClr val="7030A0"/>
                </a:solidFill>
                <a:sym typeface="Wingdings" panose="05000000000000000000" pitchFamily="2" charset="2"/>
              </a:rPr>
              <a:t>Day </a:t>
            </a:r>
            <a:r>
              <a:rPr lang="en-US" sz="1800" b="1" dirty="0" smtClean="0">
                <a:solidFill>
                  <a:srgbClr val="7030A0"/>
                </a:solidFill>
                <a:sym typeface="Wingdings" panose="05000000000000000000" pitchFamily="2" charset="2"/>
              </a:rPr>
              <a:t>treatment</a:t>
            </a:r>
            <a:endParaRPr lang="en-US" sz="1800" dirty="0" smtClean="0"/>
          </a:p>
          <a:p>
            <a:pPr marL="1252538" lvl="2" indent="-217488">
              <a:spcBef>
                <a:spcPts val="0"/>
              </a:spcBef>
              <a:spcAft>
                <a:spcPts val="300"/>
              </a:spcAft>
              <a:buClr>
                <a:schemeClr val="tx1"/>
              </a:buClr>
              <a:buFont typeface="Wingdings" panose="05000000000000000000" pitchFamily="2" charset="2"/>
              <a:buChar char="§"/>
            </a:pPr>
            <a:r>
              <a:rPr lang="en-US" sz="1800" b="1" dirty="0">
                <a:solidFill>
                  <a:srgbClr val="006600"/>
                </a:solidFill>
                <a:sym typeface="Wingdings" panose="05000000000000000000" pitchFamily="2" charset="2"/>
              </a:rPr>
              <a:t>Opioid treatment </a:t>
            </a:r>
            <a:r>
              <a:rPr lang="en-US" sz="1800" dirty="0" smtClean="0">
                <a:sym typeface="Wingdings" panose="05000000000000000000" pitchFamily="2" charset="2"/>
              </a:rPr>
              <a:t>programs/services</a:t>
            </a:r>
          </a:p>
          <a:p>
            <a:pPr marL="1717675" lvl="4" indent="-222250">
              <a:spcBef>
                <a:spcPts val="0"/>
              </a:spcBef>
              <a:spcAft>
                <a:spcPts val="300"/>
              </a:spcAft>
              <a:buClr>
                <a:schemeClr val="tx1"/>
              </a:buClr>
              <a:buFont typeface="Wingdings" panose="05000000000000000000" pitchFamily="2" charset="2"/>
              <a:buChar char="Ø"/>
            </a:pPr>
            <a:r>
              <a:rPr lang="en-US" sz="1500" dirty="0" smtClean="0">
                <a:sym typeface="Wingdings" panose="05000000000000000000" pitchFamily="2" charset="2"/>
              </a:rPr>
              <a:t>Methadone</a:t>
            </a:r>
          </a:p>
          <a:p>
            <a:pPr marL="1717675" lvl="4" indent="-222250">
              <a:spcBef>
                <a:spcPts val="0"/>
              </a:spcBef>
              <a:spcAft>
                <a:spcPts val="300"/>
              </a:spcAft>
              <a:buClr>
                <a:schemeClr val="tx1"/>
              </a:buClr>
              <a:buFont typeface="Wingdings" panose="05000000000000000000" pitchFamily="2" charset="2"/>
              <a:buChar char="Ø"/>
            </a:pPr>
            <a:r>
              <a:rPr lang="en-US" sz="1500" dirty="0">
                <a:sym typeface="Wingdings" panose="05000000000000000000" pitchFamily="2" charset="2"/>
              </a:rPr>
              <a:t>Buprenorphine-naloxone (1.3% rural physicians with </a:t>
            </a:r>
            <a:r>
              <a:rPr lang="en-US" sz="1500" dirty="0" smtClean="0">
                <a:sym typeface="Wingdings" panose="05000000000000000000" pitchFamily="2" charset="2"/>
              </a:rPr>
              <a:t>waivers)</a:t>
            </a:r>
            <a:endParaRPr lang="en-US" sz="1500" dirty="0" smtClean="0"/>
          </a:p>
        </p:txBody>
      </p:sp>
    </p:spTree>
    <p:extLst>
      <p:ext uri="{BB962C8B-B14F-4D97-AF65-F5344CB8AC3E}">
        <p14:creationId xmlns:p14="http://schemas.microsoft.com/office/powerpoint/2010/main" val="3938318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Substance Use</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a:lnSpc>
                <a:spcPct val="90000"/>
              </a:lnSpc>
              <a:spcBef>
                <a:spcPts val="0"/>
              </a:spcBef>
              <a:spcAft>
                <a:spcPts val="600"/>
              </a:spcAft>
              <a:buClr>
                <a:schemeClr val="tx1"/>
              </a:buClr>
            </a:pPr>
            <a:r>
              <a:rPr lang="en-US" sz="2600" b="1" dirty="0">
                <a:solidFill>
                  <a:schemeClr val="accent4">
                    <a:lumMod val="75000"/>
                  </a:schemeClr>
                </a:solidFill>
                <a:sym typeface="Wingdings" panose="05000000000000000000" pitchFamily="2" charset="2"/>
              </a:rPr>
              <a:t>Distance to travel impedes </a:t>
            </a:r>
            <a:r>
              <a:rPr lang="en-US" sz="2600" b="1" dirty="0" smtClean="0">
                <a:solidFill>
                  <a:schemeClr val="accent4">
                    <a:lumMod val="75000"/>
                  </a:schemeClr>
                </a:solidFill>
                <a:sym typeface="Wingdings" panose="05000000000000000000" pitchFamily="2" charset="2"/>
              </a:rPr>
              <a:t>use</a:t>
            </a:r>
            <a:endParaRPr lang="en-US" sz="2600" b="1" dirty="0" smtClean="0">
              <a:solidFill>
                <a:schemeClr val="accent4">
                  <a:lumMod val="75000"/>
                </a:schemeClr>
              </a:solidFill>
            </a:endParaRPr>
          </a:p>
          <a:p>
            <a:pPr marL="803275" lvl="1" indent="-341313">
              <a:lnSpc>
                <a:spcPct val="90000"/>
              </a:lnSpc>
              <a:spcBef>
                <a:spcPts val="0"/>
              </a:spcBef>
              <a:spcAft>
                <a:spcPts val="600"/>
              </a:spcAft>
              <a:buClr>
                <a:schemeClr val="tx1"/>
              </a:buClr>
              <a:buFont typeface="Wingdings" panose="05000000000000000000" pitchFamily="2" charset="2"/>
              <a:buChar char="ü"/>
            </a:pPr>
            <a:r>
              <a:rPr lang="en-US" sz="2200" dirty="0">
                <a:sym typeface="Wingdings" panose="05000000000000000000" pitchFamily="2" charset="2"/>
              </a:rPr>
              <a:t>Fewer facilities, more geographically </a:t>
            </a:r>
            <a:r>
              <a:rPr lang="en-US" sz="2200" dirty="0" smtClean="0">
                <a:sym typeface="Wingdings" panose="05000000000000000000" pitchFamily="2" charset="2"/>
              </a:rPr>
              <a:t>dispersed</a:t>
            </a:r>
          </a:p>
          <a:p>
            <a:pPr marL="803275" lvl="1" indent="-341313">
              <a:lnSpc>
                <a:spcPct val="90000"/>
              </a:lnSpc>
              <a:spcBef>
                <a:spcPts val="0"/>
              </a:spcBef>
              <a:spcAft>
                <a:spcPts val="600"/>
              </a:spcAft>
              <a:buClr>
                <a:schemeClr val="tx1"/>
              </a:buClr>
              <a:buFont typeface="Wingdings" panose="05000000000000000000" pitchFamily="2" charset="2"/>
              <a:buChar char="ü"/>
            </a:pPr>
            <a:r>
              <a:rPr lang="en-US" sz="2200" dirty="0">
                <a:sym typeface="Wingdings" panose="05000000000000000000" pitchFamily="2" charset="2"/>
              </a:rPr>
              <a:t>Greater distance to substance use treatment programs often results in lower completion of </a:t>
            </a:r>
            <a:r>
              <a:rPr lang="en-US" sz="2200" dirty="0" smtClean="0">
                <a:sym typeface="Wingdings" panose="05000000000000000000" pitchFamily="2" charset="2"/>
              </a:rPr>
              <a:t>treatment</a:t>
            </a:r>
          </a:p>
          <a:p>
            <a:pPr marL="803275" lvl="1" indent="-341313">
              <a:lnSpc>
                <a:spcPct val="90000"/>
              </a:lnSpc>
              <a:spcBef>
                <a:spcPts val="0"/>
              </a:spcBef>
              <a:spcAft>
                <a:spcPts val="600"/>
              </a:spcAft>
              <a:buClr>
                <a:schemeClr val="tx1"/>
              </a:buClr>
              <a:buFont typeface="Wingdings" panose="05000000000000000000" pitchFamily="2" charset="2"/>
              <a:buChar char="ü"/>
            </a:pPr>
            <a:r>
              <a:rPr lang="en-US" sz="2200" dirty="0">
                <a:sym typeface="Wingdings" panose="05000000000000000000" pitchFamily="2" charset="2"/>
              </a:rPr>
              <a:t>Lack of public transportation systems impedes access, particularly for those whose driver’s license is </a:t>
            </a:r>
            <a:r>
              <a:rPr lang="en-US" sz="2200" dirty="0" smtClean="0">
                <a:sym typeface="Wingdings" panose="05000000000000000000" pitchFamily="2" charset="2"/>
              </a:rPr>
              <a:t>revoked</a:t>
            </a:r>
          </a:p>
          <a:p>
            <a:pPr>
              <a:lnSpc>
                <a:spcPct val="90000"/>
              </a:lnSpc>
              <a:spcBef>
                <a:spcPts val="1200"/>
              </a:spcBef>
              <a:spcAft>
                <a:spcPts val="600"/>
              </a:spcAft>
              <a:buClr>
                <a:schemeClr val="tx1"/>
              </a:buClr>
            </a:pPr>
            <a:r>
              <a:rPr lang="en-US" sz="2600" b="1" dirty="0">
                <a:solidFill>
                  <a:srgbClr val="0033CC"/>
                </a:solidFill>
                <a:sym typeface="Wingdings" panose="05000000000000000000" pitchFamily="2" charset="2"/>
              </a:rPr>
              <a:t>“Default” service system is not </a:t>
            </a:r>
            <a:r>
              <a:rPr lang="en-US" sz="2600" b="1" dirty="0" smtClean="0">
                <a:solidFill>
                  <a:srgbClr val="0033CC"/>
                </a:solidFill>
                <a:sym typeface="Wingdings" panose="05000000000000000000" pitchFamily="2" charset="2"/>
              </a:rPr>
              <a:t>well-prepared</a:t>
            </a:r>
          </a:p>
          <a:p>
            <a:pPr marL="803275" lvl="1" indent="-341313">
              <a:lnSpc>
                <a:spcPct val="90000"/>
              </a:lnSpc>
              <a:spcBef>
                <a:spcPts val="0"/>
              </a:spcBef>
              <a:spcAft>
                <a:spcPts val="600"/>
              </a:spcAft>
              <a:buClr>
                <a:schemeClr val="tx1"/>
              </a:buClr>
              <a:buFont typeface="Wingdings" panose="05000000000000000000" pitchFamily="2" charset="2"/>
              <a:buChar char="ü"/>
            </a:pPr>
            <a:r>
              <a:rPr lang="en-US" sz="2200" dirty="0">
                <a:sym typeface="Wingdings" panose="05000000000000000000" pitchFamily="2" charset="2"/>
              </a:rPr>
              <a:t>First responders/ER staff have limited experience </a:t>
            </a:r>
            <a:r>
              <a:rPr lang="en-US" sz="2200" dirty="0" smtClean="0">
                <a:sym typeface="Wingdings" panose="05000000000000000000" pitchFamily="2" charset="2"/>
              </a:rPr>
              <a:t/>
            </a:r>
            <a:br>
              <a:rPr lang="en-US" sz="2200" dirty="0" smtClean="0">
                <a:sym typeface="Wingdings" panose="05000000000000000000" pitchFamily="2" charset="2"/>
              </a:rPr>
            </a:br>
            <a:r>
              <a:rPr lang="en-US" sz="2200" dirty="0" smtClean="0">
                <a:sym typeface="Wingdings" panose="05000000000000000000" pitchFamily="2" charset="2"/>
              </a:rPr>
              <a:t>treating overdose</a:t>
            </a:r>
          </a:p>
          <a:p>
            <a:pPr marL="803275" lvl="1" indent="-341313">
              <a:lnSpc>
                <a:spcPct val="90000"/>
              </a:lnSpc>
              <a:spcBef>
                <a:spcPts val="0"/>
              </a:spcBef>
              <a:spcAft>
                <a:spcPts val="600"/>
              </a:spcAft>
              <a:buClr>
                <a:schemeClr val="tx1"/>
              </a:buClr>
              <a:buFont typeface="Wingdings" panose="05000000000000000000" pitchFamily="2" charset="2"/>
              <a:buChar char="ü"/>
            </a:pPr>
            <a:r>
              <a:rPr lang="en-US" sz="2200" dirty="0" smtClean="0">
                <a:sym typeface="Wingdings" panose="05000000000000000000" pitchFamily="2" charset="2"/>
              </a:rPr>
              <a:t>Law </a:t>
            </a:r>
            <a:r>
              <a:rPr lang="en-US" sz="2200" dirty="0">
                <a:sym typeface="Wingdings" panose="05000000000000000000" pitchFamily="2" charset="2"/>
              </a:rPr>
              <a:t>enforcement is spread over large geographic areas</a:t>
            </a:r>
            <a:endParaRPr lang="en-US" sz="2200" dirty="0" smtClean="0"/>
          </a:p>
        </p:txBody>
      </p:sp>
    </p:spTree>
    <p:extLst>
      <p:ext uri="{BB962C8B-B14F-4D97-AF65-F5344CB8AC3E}">
        <p14:creationId xmlns:p14="http://schemas.microsoft.com/office/powerpoint/2010/main" val="4063335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Substance Use</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a:lnSpc>
                <a:spcPct val="90000"/>
              </a:lnSpc>
              <a:spcBef>
                <a:spcPts val="0"/>
              </a:spcBef>
              <a:spcAft>
                <a:spcPts val="300"/>
              </a:spcAft>
              <a:buClr>
                <a:schemeClr val="tx1"/>
              </a:buClr>
            </a:pPr>
            <a:r>
              <a:rPr lang="en-US" sz="2600" b="1" dirty="0">
                <a:solidFill>
                  <a:srgbClr val="006600"/>
                </a:solidFill>
                <a:sym typeface="Wingdings" panose="05000000000000000000" pitchFamily="2" charset="2"/>
              </a:rPr>
              <a:t>Privacy issues in small communities </a:t>
            </a:r>
            <a:endParaRPr lang="en-US" sz="2600" b="1" dirty="0" smtClean="0">
              <a:solidFill>
                <a:srgbClr val="006600"/>
              </a:solidFill>
            </a:endParaRP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Interfere with seeking </a:t>
            </a:r>
            <a:r>
              <a:rPr lang="en-US" sz="2200" dirty="0" smtClean="0">
                <a:sym typeface="Wingdings" panose="05000000000000000000" pitchFamily="2" charset="2"/>
              </a:rPr>
              <a:t>treatment</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Demand alternative approaches to service </a:t>
            </a:r>
            <a:r>
              <a:rPr lang="en-US" sz="2200" dirty="0" smtClean="0">
                <a:sym typeface="Wingdings" panose="05000000000000000000" pitchFamily="2" charset="2"/>
              </a:rPr>
              <a:t>delivery</a:t>
            </a:r>
          </a:p>
          <a:p>
            <a:pPr>
              <a:lnSpc>
                <a:spcPct val="90000"/>
              </a:lnSpc>
              <a:spcBef>
                <a:spcPts val="600"/>
              </a:spcBef>
              <a:spcAft>
                <a:spcPts val="300"/>
              </a:spcAft>
              <a:buClr>
                <a:schemeClr val="tx1"/>
              </a:buClr>
            </a:pPr>
            <a:r>
              <a:rPr lang="en-US" sz="2600" b="1" dirty="0">
                <a:solidFill>
                  <a:srgbClr val="7030A0"/>
                </a:solidFill>
                <a:sym typeface="Wingdings" panose="05000000000000000000" pitchFamily="2" charset="2"/>
              </a:rPr>
              <a:t>Substance use shares common rural healthcare </a:t>
            </a:r>
            <a:r>
              <a:rPr lang="en-US" sz="2600" b="1" dirty="0" smtClean="0">
                <a:solidFill>
                  <a:srgbClr val="7030A0"/>
                </a:solidFill>
                <a:sym typeface="Wingdings" panose="05000000000000000000" pitchFamily="2" charset="2"/>
              </a:rPr>
              <a:t>challenges</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Maintaining </a:t>
            </a:r>
            <a:r>
              <a:rPr lang="en-US" sz="2200" dirty="0" smtClean="0">
                <a:sym typeface="Wingdings" panose="05000000000000000000" pitchFamily="2" charset="2"/>
              </a:rPr>
              <a:t>confidentiality</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Overcoming </a:t>
            </a:r>
            <a:r>
              <a:rPr lang="en-US" sz="2200" dirty="0" smtClean="0">
                <a:sym typeface="Wingdings" panose="05000000000000000000" pitchFamily="2" charset="2"/>
              </a:rPr>
              <a:t>stigma</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Establishing trust</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Overcoming/managing </a:t>
            </a:r>
            <a:r>
              <a:rPr lang="en-US" sz="2200" dirty="0" smtClean="0">
                <a:sym typeface="Wingdings" panose="05000000000000000000" pitchFamily="2" charset="2"/>
              </a:rPr>
              <a:t>isolation</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Identifying limited resources</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Managing financial/reimbursement </a:t>
            </a:r>
            <a:r>
              <a:rPr lang="en-US" sz="2200" dirty="0" smtClean="0">
                <a:sym typeface="Wingdings" panose="05000000000000000000" pitchFamily="2" charset="2"/>
              </a:rPr>
              <a:t>issues</a:t>
            </a:r>
            <a:endParaRPr lang="en-US" sz="2200" dirty="0" smtClean="0"/>
          </a:p>
        </p:txBody>
      </p:sp>
    </p:spTree>
    <p:extLst>
      <p:ext uri="{BB962C8B-B14F-4D97-AF65-F5344CB8AC3E}">
        <p14:creationId xmlns:p14="http://schemas.microsoft.com/office/powerpoint/2010/main" val="724019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Best Solutions</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marL="0" indent="0">
              <a:spcBef>
                <a:spcPts val="0"/>
              </a:spcBef>
              <a:spcAft>
                <a:spcPts val="600"/>
              </a:spcAft>
              <a:buClr>
                <a:schemeClr val="tx1"/>
              </a:buClr>
              <a:buNone/>
            </a:pPr>
            <a:r>
              <a:rPr lang="en-US" sz="2800" b="1" dirty="0">
                <a:solidFill>
                  <a:srgbClr val="C00000"/>
                </a:solidFill>
              </a:rPr>
              <a:t>Collaboration and education are both </a:t>
            </a:r>
            <a:r>
              <a:rPr lang="en-US" sz="2800" b="1" dirty="0" smtClean="0">
                <a:solidFill>
                  <a:srgbClr val="C00000"/>
                </a:solidFill>
              </a:rPr>
              <a:t>essential</a:t>
            </a:r>
            <a:r>
              <a:rPr lang="en-US" sz="2800" b="1" dirty="0" smtClean="0">
                <a:solidFill>
                  <a:srgbClr val="C00000"/>
                </a:solidFill>
                <a:sym typeface="Wingdings" panose="05000000000000000000" pitchFamily="2" charset="2"/>
              </a:rPr>
              <a:t> </a:t>
            </a:r>
            <a:endParaRPr lang="en-US" sz="2600" b="1" dirty="0" smtClean="0">
              <a:solidFill>
                <a:srgbClr val="C00000"/>
              </a:solidFill>
            </a:endParaRPr>
          </a:p>
          <a:p>
            <a:pPr>
              <a:spcBef>
                <a:spcPts val="0"/>
              </a:spcBef>
              <a:spcAft>
                <a:spcPts val="600"/>
              </a:spcAft>
              <a:buClr>
                <a:schemeClr val="tx1"/>
              </a:buClr>
            </a:pPr>
            <a:r>
              <a:rPr lang="en-US" sz="2600" dirty="0"/>
              <a:t>Hold town hall meetings to raise </a:t>
            </a:r>
            <a:r>
              <a:rPr lang="en-US" sz="2600" dirty="0" smtClean="0"/>
              <a:t>awareness</a:t>
            </a:r>
            <a:endParaRPr lang="en-US" sz="2600" dirty="0" smtClean="0">
              <a:sym typeface="Wingdings" panose="05000000000000000000" pitchFamily="2" charset="2"/>
            </a:endParaRPr>
          </a:p>
          <a:p>
            <a:pPr>
              <a:spcBef>
                <a:spcPts val="0"/>
              </a:spcBef>
              <a:spcAft>
                <a:spcPts val="600"/>
              </a:spcAft>
              <a:buClr>
                <a:schemeClr val="tx1"/>
              </a:buClr>
            </a:pPr>
            <a:r>
              <a:rPr lang="en-US" sz="2600" dirty="0"/>
              <a:t>Train law enforcement to </a:t>
            </a:r>
            <a:r>
              <a:rPr lang="en-US" sz="2600" dirty="0" smtClean="0"/>
              <a:t>assist</a:t>
            </a:r>
            <a:endParaRPr lang="en-US" sz="2600" dirty="0" smtClean="0">
              <a:sym typeface="Wingdings" panose="05000000000000000000" pitchFamily="2" charset="2"/>
            </a:endParaRPr>
          </a:p>
          <a:p>
            <a:pPr>
              <a:spcBef>
                <a:spcPts val="0"/>
              </a:spcBef>
              <a:spcAft>
                <a:spcPts val="600"/>
              </a:spcAft>
              <a:buClr>
                <a:schemeClr val="tx1"/>
              </a:buClr>
            </a:pPr>
            <a:r>
              <a:rPr lang="en-US" sz="2600" dirty="0"/>
              <a:t>Collaborate with churches and service </a:t>
            </a:r>
            <a:r>
              <a:rPr lang="en-US" sz="2600" dirty="0" smtClean="0"/>
              <a:t>clubs</a:t>
            </a:r>
          </a:p>
          <a:p>
            <a:pPr marL="801688" lvl="1" indent="-339725">
              <a:spcBef>
                <a:spcPts val="0"/>
              </a:spcBef>
              <a:spcAft>
                <a:spcPts val="600"/>
              </a:spcAft>
              <a:buClr>
                <a:schemeClr val="tx1"/>
              </a:buClr>
              <a:buFont typeface="Wingdings" panose="05000000000000000000" pitchFamily="2" charset="2"/>
              <a:buChar char="ü"/>
            </a:pPr>
            <a:r>
              <a:rPr lang="en-US" sz="2200" dirty="0" smtClean="0"/>
              <a:t>Provide </a:t>
            </a:r>
            <a:r>
              <a:rPr lang="en-US" sz="2200" dirty="0"/>
              <a:t>support for those in </a:t>
            </a:r>
            <a:r>
              <a:rPr lang="en-US" sz="2200" dirty="0" smtClean="0"/>
              <a:t>recovery </a:t>
            </a:r>
            <a:br>
              <a:rPr lang="en-US" sz="2200" dirty="0" smtClean="0"/>
            </a:br>
            <a:r>
              <a:rPr lang="en-US" sz="2200" dirty="0" smtClean="0"/>
              <a:t>(quit lines, support groups)</a:t>
            </a:r>
          </a:p>
          <a:p>
            <a:pPr marL="801688" lvl="1" indent="-339725">
              <a:spcBef>
                <a:spcPts val="0"/>
              </a:spcBef>
              <a:spcAft>
                <a:spcPts val="600"/>
              </a:spcAft>
              <a:buClr>
                <a:schemeClr val="tx1"/>
              </a:buClr>
              <a:buFont typeface="Wingdings" panose="05000000000000000000" pitchFamily="2" charset="2"/>
              <a:buChar char="ü"/>
            </a:pPr>
            <a:r>
              <a:rPr lang="en-US" sz="2200" dirty="0" smtClean="0"/>
              <a:t>Train volunteers to help</a:t>
            </a:r>
          </a:p>
          <a:p>
            <a:pPr>
              <a:spcBef>
                <a:spcPts val="0"/>
              </a:spcBef>
              <a:spcAft>
                <a:spcPts val="600"/>
              </a:spcAft>
              <a:buClr>
                <a:schemeClr val="tx1"/>
              </a:buClr>
            </a:pPr>
            <a:r>
              <a:rPr lang="en-US" sz="2600" dirty="0" smtClean="0">
                <a:sym typeface="Wingdings" panose="05000000000000000000" pitchFamily="2" charset="2"/>
              </a:rPr>
              <a:t>Collaborate </a:t>
            </a:r>
            <a:r>
              <a:rPr lang="en-US" sz="2600" dirty="0"/>
              <a:t>with service providers and </a:t>
            </a:r>
            <a:r>
              <a:rPr lang="en-US" sz="2600" dirty="0" smtClean="0"/>
              <a:t>agencies </a:t>
            </a:r>
            <a:br>
              <a:rPr lang="en-US" sz="2600" dirty="0" smtClean="0"/>
            </a:br>
            <a:r>
              <a:rPr lang="en-US" sz="2600" dirty="0" smtClean="0"/>
              <a:t>(food, housing, mental health services)</a:t>
            </a:r>
          </a:p>
        </p:txBody>
      </p:sp>
    </p:spTree>
    <p:extLst>
      <p:ext uri="{BB962C8B-B14F-4D97-AF65-F5344CB8AC3E}">
        <p14:creationId xmlns:p14="http://schemas.microsoft.com/office/powerpoint/2010/main" val="2270252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Best Solutions</a:t>
            </a:r>
            <a:endParaRPr lang="en-US" dirty="0"/>
          </a:p>
        </p:txBody>
      </p:sp>
      <p:sp>
        <p:nvSpPr>
          <p:cNvPr id="14" name="TextBox 13"/>
          <p:cNvSpPr txBox="1"/>
          <p:nvPr/>
        </p:nvSpPr>
        <p:spPr>
          <a:xfrm>
            <a:off x="1372530" y="5624127"/>
            <a:ext cx="5829552" cy="369332"/>
          </a:xfrm>
          <a:prstGeom prst="rect">
            <a:avLst/>
          </a:prstGeom>
          <a:noFill/>
        </p:spPr>
        <p:txBody>
          <a:bodyPr wrap="square" rtlCol="0">
            <a:spAutoFit/>
          </a:bodyPr>
          <a:lstStyle/>
          <a:p>
            <a:r>
              <a:rPr lang="en-US" dirty="0">
                <a:hlinkClick r:id="rId3"/>
              </a:rPr>
              <a:t>https://</a:t>
            </a:r>
            <a:r>
              <a:rPr lang="en-US" dirty="0" smtClean="0">
                <a:hlinkClick r:id="rId3"/>
              </a:rPr>
              <a:t>www.ruralhealthinfo.org/toolkits/substance-abuse</a:t>
            </a:r>
            <a:r>
              <a:rPr lang="en-US" dirty="0" smtClean="0"/>
              <a:t> </a:t>
            </a:r>
            <a:endParaRPr lang="en-US" dirty="0"/>
          </a:p>
        </p:txBody>
      </p:sp>
      <p:pic>
        <p:nvPicPr>
          <p:cNvPr id="11" name="Content Placeholder 10"/>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385498" y="1758196"/>
            <a:ext cx="6896880" cy="3840480"/>
          </a:xfrm>
        </p:spPr>
      </p:pic>
    </p:spTree>
    <p:extLst>
      <p:ext uri="{BB962C8B-B14F-4D97-AF65-F5344CB8AC3E}">
        <p14:creationId xmlns:p14="http://schemas.microsoft.com/office/powerpoint/2010/main" val="687266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Best Solutions</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marL="0" indent="0">
              <a:spcBef>
                <a:spcPts val="0"/>
              </a:spcBef>
              <a:spcAft>
                <a:spcPts val="600"/>
              </a:spcAft>
              <a:buClr>
                <a:schemeClr val="tx1"/>
              </a:buClr>
              <a:buNone/>
            </a:pPr>
            <a:r>
              <a:rPr lang="en-US" sz="2800" b="1" dirty="0">
                <a:solidFill>
                  <a:srgbClr val="006600"/>
                </a:solidFill>
              </a:rPr>
              <a:t>Steps to discourage YOUTH from using </a:t>
            </a:r>
            <a:r>
              <a:rPr lang="en-US" sz="2800" b="1" dirty="0" smtClean="0">
                <a:solidFill>
                  <a:srgbClr val="006600"/>
                </a:solidFill>
              </a:rPr>
              <a:t>alcohol</a:t>
            </a:r>
            <a:r>
              <a:rPr lang="en-US" sz="2800" b="1" dirty="0" smtClean="0">
                <a:solidFill>
                  <a:srgbClr val="002060"/>
                </a:solidFill>
                <a:sym typeface="Wingdings" panose="05000000000000000000" pitchFamily="2" charset="2"/>
              </a:rPr>
              <a:t> </a:t>
            </a:r>
            <a:endParaRPr lang="en-US" sz="2600" b="1" dirty="0" smtClean="0">
              <a:solidFill>
                <a:srgbClr val="C00000"/>
              </a:solidFill>
            </a:endParaRPr>
          </a:p>
          <a:p>
            <a:pPr>
              <a:spcBef>
                <a:spcPts val="0"/>
              </a:spcBef>
              <a:spcAft>
                <a:spcPts val="600"/>
              </a:spcAft>
              <a:buClr>
                <a:schemeClr val="tx1"/>
              </a:buClr>
            </a:pPr>
            <a:r>
              <a:rPr lang="en-US" sz="2600" dirty="0"/>
              <a:t>Parental influence is a protective </a:t>
            </a:r>
            <a:r>
              <a:rPr lang="en-US" sz="2600" dirty="0" smtClean="0"/>
              <a:t>factor</a:t>
            </a:r>
            <a:endParaRPr lang="en-US" sz="2600" dirty="0" smtClean="0">
              <a:sym typeface="Wingdings" panose="05000000000000000000" pitchFamily="2" charset="2"/>
            </a:endParaRPr>
          </a:p>
          <a:p>
            <a:pPr>
              <a:spcBef>
                <a:spcPts val="0"/>
              </a:spcBef>
              <a:spcAft>
                <a:spcPts val="600"/>
              </a:spcAft>
              <a:buClr>
                <a:schemeClr val="tx1"/>
              </a:buClr>
            </a:pPr>
            <a:r>
              <a:rPr lang="en-US" sz="2600" dirty="0"/>
              <a:t>Encourage programs to help parents, schools, churches, other </a:t>
            </a:r>
            <a:r>
              <a:rPr lang="en-US" sz="2600" dirty="0" smtClean="0"/>
              <a:t>organizations</a:t>
            </a:r>
          </a:p>
          <a:p>
            <a:pPr marL="801688" lvl="1" indent="-339725">
              <a:spcBef>
                <a:spcPts val="0"/>
              </a:spcBef>
              <a:spcAft>
                <a:spcPts val="600"/>
              </a:spcAft>
              <a:buClr>
                <a:schemeClr val="tx1"/>
              </a:buClr>
              <a:buFont typeface="Wingdings" panose="05000000000000000000" pitchFamily="2" charset="2"/>
              <a:buChar char="ü"/>
            </a:pPr>
            <a:r>
              <a:rPr lang="en-US" sz="2200" dirty="0" smtClean="0">
                <a:sym typeface="Wingdings" panose="05000000000000000000" pitchFamily="2" charset="2"/>
              </a:rPr>
              <a:t>Family-centered </a:t>
            </a:r>
            <a:r>
              <a:rPr lang="en-US" sz="2200" dirty="0"/>
              <a:t>prevention </a:t>
            </a:r>
            <a:r>
              <a:rPr lang="en-US" sz="2200" dirty="0" smtClean="0"/>
              <a:t>programs</a:t>
            </a:r>
          </a:p>
          <a:p>
            <a:pPr marL="801688" lvl="1" indent="-339725">
              <a:spcBef>
                <a:spcPts val="0"/>
              </a:spcBef>
              <a:spcAft>
                <a:spcPts val="600"/>
              </a:spcAft>
              <a:buClr>
                <a:schemeClr val="tx1"/>
              </a:buClr>
              <a:buFont typeface="Wingdings" panose="05000000000000000000" pitchFamily="2" charset="2"/>
              <a:buChar char="ü"/>
            </a:pPr>
            <a:r>
              <a:rPr lang="en-US" sz="2200" dirty="0"/>
              <a:t>Evidence-based interventions for </a:t>
            </a:r>
            <a:r>
              <a:rPr lang="en-US" sz="2200" dirty="0" smtClean="0"/>
              <a:t>schools</a:t>
            </a:r>
          </a:p>
          <a:p>
            <a:pPr marL="801688" lvl="1" indent="-339725">
              <a:spcBef>
                <a:spcPts val="0"/>
              </a:spcBef>
              <a:spcAft>
                <a:spcPts val="600"/>
              </a:spcAft>
              <a:buClr>
                <a:schemeClr val="tx1"/>
              </a:buClr>
              <a:buFont typeface="Wingdings" panose="05000000000000000000" pitchFamily="2" charset="2"/>
              <a:buChar char="ü"/>
            </a:pPr>
            <a:r>
              <a:rPr lang="en-US" sz="2200" dirty="0"/>
              <a:t>Events and programs sponsored by rural church and </a:t>
            </a:r>
            <a:r>
              <a:rPr lang="en-US" sz="2200" dirty="0" smtClean="0"/>
              <a:t/>
            </a:r>
            <a:br>
              <a:rPr lang="en-US" sz="2200" dirty="0" smtClean="0"/>
            </a:br>
            <a:r>
              <a:rPr lang="en-US" sz="2200" dirty="0" smtClean="0"/>
              <a:t>faith-based organizations</a:t>
            </a:r>
          </a:p>
          <a:p>
            <a:pPr marL="461963" lvl="1" indent="0">
              <a:spcBef>
                <a:spcPts val="0"/>
              </a:spcBef>
              <a:spcAft>
                <a:spcPts val="600"/>
              </a:spcAft>
              <a:buClr>
                <a:schemeClr val="tx1"/>
              </a:buClr>
              <a:buNone/>
            </a:pPr>
            <a:r>
              <a:rPr lang="en-US" sz="2200" dirty="0" smtClean="0">
                <a:solidFill>
                  <a:srgbClr val="C00000"/>
                </a:solidFill>
              </a:rPr>
              <a:t>See </a:t>
            </a:r>
            <a:r>
              <a:rPr lang="en-US" sz="2200" dirty="0" smtClean="0">
                <a:solidFill>
                  <a:srgbClr val="C00000"/>
                </a:solidFill>
                <a:sym typeface="Wingdings" panose="05000000000000000000" pitchFamily="2" charset="2"/>
              </a:rPr>
              <a:t>→</a:t>
            </a:r>
            <a:r>
              <a:rPr lang="en-US" sz="2200" dirty="0" smtClean="0"/>
              <a:t> </a:t>
            </a:r>
            <a:r>
              <a:rPr lang="en-US" sz="2200" dirty="0">
                <a:hlinkClick r:id="rId3"/>
              </a:rPr>
              <a:t>http://</a:t>
            </a:r>
            <a:r>
              <a:rPr lang="en-US" sz="2200" dirty="0" smtClean="0">
                <a:hlinkClick r:id="rId3"/>
              </a:rPr>
              <a:t>www.drugabuse.gov/parents-educators</a:t>
            </a:r>
            <a:endParaRPr lang="en-US" sz="2200" dirty="0" smtClean="0">
              <a:sym typeface="Wingdings" panose="05000000000000000000" pitchFamily="2" charset="2"/>
            </a:endParaRPr>
          </a:p>
        </p:txBody>
      </p:sp>
    </p:spTree>
    <p:extLst>
      <p:ext uri="{BB962C8B-B14F-4D97-AF65-F5344CB8AC3E}">
        <p14:creationId xmlns:p14="http://schemas.microsoft.com/office/powerpoint/2010/main" val="1604525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Best Solutions</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marL="0" indent="0">
              <a:lnSpc>
                <a:spcPct val="90000"/>
              </a:lnSpc>
              <a:spcBef>
                <a:spcPts val="0"/>
              </a:spcBef>
              <a:spcAft>
                <a:spcPts val="600"/>
              </a:spcAft>
              <a:buClr>
                <a:schemeClr val="tx1"/>
              </a:buClr>
              <a:buNone/>
            </a:pPr>
            <a:r>
              <a:rPr lang="en-US" sz="2800" b="1" dirty="0">
                <a:solidFill>
                  <a:srgbClr val="7030A0"/>
                </a:solidFill>
              </a:rPr>
              <a:t>Collaborative/integrated behavioral and mental health services with primary care</a:t>
            </a:r>
            <a:r>
              <a:rPr lang="en-US" sz="2800" b="1" dirty="0" smtClean="0">
                <a:solidFill>
                  <a:srgbClr val="7030A0"/>
                </a:solidFill>
                <a:sym typeface="Wingdings" panose="05000000000000000000" pitchFamily="2" charset="2"/>
              </a:rPr>
              <a:t> </a:t>
            </a:r>
            <a:endParaRPr lang="en-US" sz="2600" b="1" dirty="0" smtClean="0">
              <a:solidFill>
                <a:srgbClr val="7030A0"/>
              </a:solidFill>
            </a:endParaRPr>
          </a:p>
          <a:p>
            <a:pPr>
              <a:lnSpc>
                <a:spcPct val="90000"/>
              </a:lnSpc>
              <a:spcBef>
                <a:spcPts val="0"/>
              </a:spcBef>
              <a:spcAft>
                <a:spcPts val="600"/>
              </a:spcAft>
              <a:buClr>
                <a:schemeClr val="tx1"/>
              </a:buClr>
            </a:pPr>
            <a:r>
              <a:rPr lang="en-US" sz="2600" b="1" dirty="0">
                <a:solidFill>
                  <a:srgbClr val="C00000"/>
                </a:solidFill>
              </a:rPr>
              <a:t>Reduces stigma: </a:t>
            </a:r>
            <a:r>
              <a:rPr lang="en-US" sz="2600" dirty="0"/>
              <a:t>No one knows which service is being </a:t>
            </a:r>
            <a:r>
              <a:rPr lang="en-US" sz="2600" dirty="0" smtClean="0"/>
              <a:t>used</a:t>
            </a:r>
            <a:endParaRPr lang="en-US" sz="2600" dirty="0" smtClean="0">
              <a:sym typeface="Wingdings" panose="05000000000000000000" pitchFamily="2" charset="2"/>
            </a:endParaRPr>
          </a:p>
          <a:p>
            <a:pPr>
              <a:lnSpc>
                <a:spcPct val="90000"/>
              </a:lnSpc>
              <a:spcBef>
                <a:spcPts val="0"/>
              </a:spcBef>
              <a:spcAft>
                <a:spcPts val="600"/>
              </a:spcAft>
              <a:buClr>
                <a:schemeClr val="tx1"/>
              </a:buClr>
            </a:pPr>
            <a:r>
              <a:rPr lang="en-US" sz="2600" b="1" dirty="0">
                <a:solidFill>
                  <a:srgbClr val="0070C0"/>
                </a:solidFill>
              </a:rPr>
              <a:t>Promotes communication/collaboration: </a:t>
            </a:r>
            <a:r>
              <a:rPr lang="en-US" sz="2600" dirty="0"/>
              <a:t>Physical health, mental health, substance use providers all under “one roof”/talking to one </a:t>
            </a:r>
            <a:r>
              <a:rPr lang="en-US" sz="2600" dirty="0" smtClean="0"/>
              <a:t>another</a:t>
            </a:r>
          </a:p>
          <a:p>
            <a:pPr>
              <a:lnSpc>
                <a:spcPct val="90000"/>
              </a:lnSpc>
              <a:spcBef>
                <a:spcPts val="0"/>
              </a:spcBef>
              <a:spcAft>
                <a:spcPts val="600"/>
              </a:spcAft>
              <a:buClr>
                <a:schemeClr val="tx1"/>
              </a:buClr>
            </a:pPr>
            <a:r>
              <a:rPr lang="en-US" sz="2600" b="1" dirty="0">
                <a:solidFill>
                  <a:srgbClr val="006600"/>
                </a:solidFill>
              </a:rPr>
              <a:t>Easy access:</a:t>
            </a:r>
            <a:r>
              <a:rPr lang="en-US" sz="2600" dirty="0">
                <a:solidFill>
                  <a:srgbClr val="006600"/>
                </a:solidFill>
              </a:rPr>
              <a:t> </a:t>
            </a:r>
            <a:r>
              <a:rPr lang="en-US" sz="2600" dirty="0"/>
              <a:t>Reduces barriers related to travel </a:t>
            </a:r>
            <a:r>
              <a:rPr lang="en-US" sz="2600" dirty="0" smtClean="0"/>
              <a:t/>
            </a:r>
            <a:br>
              <a:rPr lang="en-US" sz="2600" dirty="0" smtClean="0"/>
            </a:br>
            <a:r>
              <a:rPr lang="en-US" sz="2600" dirty="0" smtClean="0"/>
              <a:t>(</a:t>
            </a:r>
            <a:r>
              <a:rPr lang="en-US" sz="2600" dirty="0"/>
              <a:t>time, cost, </a:t>
            </a:r>
            <a:r>
              <a:rPr lang="en-US" sz="2600" dirty="0" smtClean="0"/>
              <a:t>attitudinal)</a:t>
            </a:r>
          </a:p>
        </p:txBody>
      </p:sp>
    </p:spTree>
    <p:extLst>
      <p:ext uri="{BB962C8B-B14F-4D97-AF65-F5344CB8AC3E}">
        <p14:creationId xmlns:p14="http://schemas.microsoft.com/office/powerpoint/2010/main" val="141677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Best Solutions</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a:lnSpc>
                <a:spcPct val="90000"/>
              </a:lnSpc>
              <a:spcBef>
                <a:spcPts val="0"/>
              </a:spcBef>
              <a:spcAft>
                <a:spcPts val="600"/>
              </a:spcAft>
              <a:buClr>
                <a:schemeClr val="tx1"/>
              </a:buClr>
            </a:pPr>
            <a:r>
              <a:rPr lang="en-US" sz="2600" b="1" dirty="0">
                <a:solidFill>
                  <a:srgbClr val="F27900"/>
                </a:solidFill>
              </a:rPr>
              <a:t>Collaborative/integrated care </a:t>
            </a:r>
            <a:r>
              <a:rPr lang="en-US" sz="2600" dirty="0"/>
              <a:t>that addresses </a:t>
            </a:r>
            <a:r>
              <a:rPr lang="en-US" sz="2600" b="1" u="sng" dirty="0"/>
              <a:t>both</a:t>
            </a:r>
            <a:r>
              <a:rPr lang="en-US" sz="2600" dirty="0"/>
              <a:t> mental health (depression, trauma-related) and behavioral (alcohol and drugs) issues in primary care is critical in rural </a:t>
            </a:r>
            <a:r>
              <a:rPr lang="en-US" sz="2600" dirty="0" smtClean="0"/>
              <a:t>communities</a:t>
            </a:r>
            <a:endParaRPr lang="en-US" sz="2600" b="1" dirty="0" smtClean="0">
              <a:solidFill>
                <a:schemeClr val="accent4">
                  <a:lumMod val="75000"/>
                </a:schemeClr>
              </a:solidFill>
            </a:endParaRPr>
          </a:p>
          <a:p>
            <a:pPr marL="803275" lvl="1" indent="-341313">
              <a:lnSpc>
                <a:spcPct val="90000"/>
              </a:lnSpc>
              <a:spcBef>
                <a:spcPts val="0"/>
              </a:spcBef>
              <a:spcAft>
                <a:spcPts val="600"/>
              </a:spcAft>
              <a:buClr>
                <a:schemeClr val="tx1"/>
              </a:buClr>
              <a:buFont typeface="Wingdings" panose="05000000000000000000" pitchFamily="2" charset="2"/>
              <a:buChar char="ü"/>
            </a:pPr>
            <a:r>
              <a:rPr lang="en-US" sz="2200" dirty="0">
                <a:sym typeface="Wingdings" panose="05000000000000000000" pitchFamily="2" charset="2"/>
              </a:rPr>
              <a:t>That’s </a:t>
            </a:r>
            <a:r>
              <a:rPr lang="en-US" sz="2200" dirty="0"/>
              <a:t>where people go for </a:t>
            </a:r>
            <a:r>
              <a:rPr lang="en-US" sz="2200" dirty="0" smtClean="0"/>
              <a:t>help!</a:t>
            </a:r>
            <a:endParaRPr lang="en-US" sz="2200" dirty="0" smtClean="0">
              <a:sym typeface="Wingdings" panose="05000000000000000000" pitchFamily="2" charset="2"/>
            </a:endParaRPr>
          </a:p>
          <a:p>
            <a:pPr marL="803275" lvl="1" indent="-341313">
              <a:lnSpc>
                <a:spcPct val="90000"/>
              </a:lnSpc>
              <a:spcBef>
                <a:spcPts val="0"/>
              </a:spcBef>
              <a:spcAft>
                <a:spcPts val="600"/>
              </a:spcAft>
              <a:buClr>
                <a:schemeClr val="tx1"/>
              </a:buClr>
              <a:buFont typeface="Wingdings" panose="05000000000000000000" pitchFamily="2" charset="2"/>
              <a:buChar char="ü"/>
            </a:pPr>
            <a:r>
              <a:rPr lang="en-US" sz="2200" dirty="0">
                <a:sym typeface="Wingdings" panose="05000000000000000000" pitchFamily="2" charset="2"/>
              </a:rPr>
              <a:t>Important </a:t>
            </a:r>
            <a:r>
              <a:rPr lang="en-US" sz="2200" dirty="0"/>
              <a:t>to identify “at risk” </a:t>
            </a:r>
            <a:r>
              <a:rPr lang="en-US" sz="2200" dirty="0" smtClean="0"/>
              <a:t>individuals</a:t>
            </a:r>
            <a:endParaRPr lang="en-US" sz="2200" dirty="0" smtClean="0">
              <a:sym typeface="Wingdings" panose="05000000000000000000" pitchFamily="2" charset="2"/>
            </a:endParaRPr>
          </a:p>
          <a:p>
            <a:pPr marL="803275" lvl="1" indent="-341313">
              <a:lnSpc>
                <a:spcPct val="90000"/>
              </a:lnSpc>
              <a:spcBef>
                <a:spcPts val="0"/>
              </a:spcBef>
              <a:spcAft>
                <a:spcPts val="600"/>
              </a:spcAft>
              <a:buClr>
                <a:schemeClr val="tx1"/>
              </a:buClr>
              <a:buFont typeface="Wingdings" panose="05000000000000000000" pitchFamily="2" charset="2"/>
              <a:buChar char="ü"/>
            </a:pPr>
            <a:r>
              <a:rPr lang="en-US" sz="2200" dirty="0">
                <a:sym typeface="Wingdings" panose="05000000000000000000" pitchFamily="2" charset="2"/>
              </a:rPr>
              <a:t>Equally </a:t>
            </a:r>
            <a:r>
              <a:rPr lang="en-US" sz="2200" dirty="0"/>
              <a:t>important to deliver “specialty” care at the point </a:t>
            </a:r>
            <a:br>
              <a:rPr lang="en-US" sz="2200" dirty="0"/>
            </a:br>
            <a:r>
              <a:rPr lang="en-US" sz="2200" dirty="0"/>
              <a:t>of </a:t>
            </a:r>
            <a:r>
              <a:rPr lang="en-US" sz="2200" dirty="0" smtClean="0"/>
              <a:t>service</a:t>
            </a:r>
            <a:endParaRPr lang="en-US" sz="2200" dirty="0" smtClean="0">
              <a:sym typeface="Wingdings" panose="05000000000000000000" pitchFamily="2" charset="2"/>
            </a:endParaRPr>
          </a:p>
          <a:p>
            <a:pPr>
              <a:lnSpc>
                <a:spcPct val="90000"/>
              </a:lnSpc>
              <a:spcBef>
                <a:spcPts val="600"/>
              </a:spcBef>
              <a:spcAft>
                <a:spcPts val="600"/>
              </a:spcAft>
              <a:buClr>
                <a:schemeClr val="tx1"/>
              </a:buClr>
            </a:pPr>
            <a:r>
              <a:rPr lang="en-US" sz="2600" b="1" dirty="0">
                <a:solidFill>
                  <a:srgbClr val="2F5597"/>
                </a:solidFill>
              </a:rPr>
              <a:t>Precedent </a:t>
            </a:r>
            <a:r>
              <a:rPr lang="en-US" sz="2600" b="1" dirty="0">
                <a:solidFill>
                  <a:srgbClr val="2F5597"/>
                </a:solidFill>
                <a:sym typeface="Wingdings" panose="05000000000000000000" pitchFamily="2" charset="2"/>
              </a:rPr>
              <a:t></a:t>
            </a:r>
            <a:r>
              <a:rPr lang="en-US" sz="2600" b="1" dirty="0">
                <a:solidFill>
                  <a:srgbClr val="002060"/>
                </a:solidFill>
                <a:sym typeface="Wingdings" panose="05000000000000000000" pitchFamily="2" charset="2"/>
              </a:rPr>
              <a:t> </a:t>
            </a:r>
            <a:r>
              <a:rPr lang="en-US" sz="2600" dirty="0"/>
              <a:t>Best Practice in late-life depression, and emerging standard of care in substance use </a:t>
            </a:r>
            <a:r>
              <a:rPr lang="en-US" sz="2600" dirty="0" smtClean="0"/>
              <a:t>treatment</a:t>
            </a:r>
            <a:endParaRPr lang="en-US" sz="2600" b="1" dirty="0" smtClean="0">
              <a:solidFill>
                <a:srgbClr val="0033CC"/>
              </a:solidFill>
              <a:sym typeface="Wingdings" panose="05000000000000000000" pitchFamily="2" charset="2"/>
            </a:endParaRPr>
          </a:p>
        </p:txBody>
      </p:sp>
    </p:spTree>
    <p:extLst>
      <p:ext uri="{BB962C8B-B14F-4D97-AF65-F5344CB8AC3E}">
        <p14:creationId xmlns:p14="http://schemas.microsoft.com/office/powerpoint/2010/main" val="15366822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Best Solutions</a:t>
            </a:r>
            <a:endParaRPr lang="en-US" dirty="0"/>
          </a:p>
        </p:txBody>
      </p:sp>
      <p:sp>
        <p:nvSpPr>
          <p:cNvPr id="5" name="TextBox 4"/>
          <p:cNvSpPr txBox="1"/>
          <p:nvPr/>
        </p:nvSpPr>
        <p:spPr>
          <a:xfrm>
            <a:off x="1310246" y="5598676"/>
            <a:ext cx="7230438" cy="307777"/>
          </a:xfrm>
          <a:prstGeom prst="rect">
            <a:avLst/>
          </a:prstGeom>
          <a:noFill/>
        </p:spPr>
        <p:txBody>
          <a:bodyPr wrap="square" rtlCol="0">
            <a:spAutoFit/>
          </a:bodyPr>
          <a:lstStyle/>
          <a:p>
            <a:r>
              <a:rPr lang="en-US" sz="1400" dirty="0">
                <a:hlinkClick r:id="rId3"/>
              </a:rPr>
              <a:t>http://www.integration.samhsa.gov/integrated-care-models/behavioral-health-in-primary-care</a:t>
            </a:r>
            <a:r>
              <a:rPr lang="en-US" sz="1400" dirty="0"/>
              <a:t> </a:t>
            </a:r>
          </a:p>
        </p:txBody>
      </p:sp>
      <p:pic>
        <p:nvPicPr>
          <p:cNvPr id="4"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014277" y="1647171"/>
            <a:ext cx="5640379" cy="3840480"/>
          </a:xfrm>
        </p:spPr>
      </p:pic>
    </p:spTree>
    <p:extLst>
      <p:ext uri="{BB962C8B-B14F-4D97-AF65-F5344CB8AC3E}">
        <p14:creationId xmlns:p14="http://schemas.microsoft.com/office/powerpoint/2010/main" val="2395757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Today</a:t>
            </a:r>
          </a:p>
        </p:txBody>
      </p:sp>
      <p:sp>
        <p:nvSpPr>
          <p:cNvPr id="3" name="Content Placeholder 2"/>
          <p:cNvSpPr>
            <a:spLocks noGrp="1"/>
          </p:cNvSpPr>
          <p:nvPr>
            <p:ph idx="1"/>
          </p:nvPr>
        </p:nvSpPr>
        <p:spPr/>
        <p:txBody>
          <a:bodyPr>
            <a:noAutofit/>
          </a:bodyPr>
          <a:lstStyle/>
          <a:p>
            <a:pPr marL="338138" indent="-338138">
              <a:spcBef>
                <a:spcPts val="0"/>
              </a:spcBef>
              <a:spcAft>
                <a:spcPts val="1200"/>
              </a:spcAft>
              <a:buFont typeface="+mj-lt"/>
              <a:buAutoNum type="arabicPeriod"/>
            </a:pPr>
            <a:r>
              <a:rPr lang="en-US" sz="2600" dirty="0"/>
              <a:t>Describe common challenges associated with substance use in rural area</a:t>
            </a:r>
            <a:r>
              <a:rPr lang="en-US" sz="2600" dirty="0" smtClean="0"/>
              <a:t>s</a:t>
            </a:r>
            <a:endParaRPr lang="en-US" sz="2600" dirty="0"/>
          </a:p>
          <a:p>
            <a:pPr marL="338138" indent="-338138">
              <a:spcBef>
                <a:spcPts val="0"/>
              </a:spcBef>
              <a:spcAft>
                <a:spcPts val="1200"/>
              </a:spcAft>
              <a:buFont typeface="+mj-lt"/>
              <a:buAutoNum type="arabicPeriod"/>
            </a:pPr>
            <a:r>
              <a:rPr lang="en-US" sz="2600" dirty="0"/>
              <a:t>Discuss importance of collaborative care models to treat co-existing conditions, particularly in rural </a:t>
            </a:r>
            <a:r>
              <a:rPr lang="en-US" sz="2600" dirty="0" smtClean="0"/>
              <a:t>settings</a:t>
            </a:r>
            <a:endParaRPr lang="en-US" sz="2600" dirty="0"/>
          </a:p>
        </p:txBody>
      </p:sp>
    </p:spTree>
    <p:extLst>
      <p:ext uri="{BB962C8B-B14F-4D97-AF65-F5344CB8AC3E}">
        <p14:creationId xmlns:p14="http://schemas.microsoft.com/office/powerpoint/2010/main" val="2354537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Best Solutions</a:t>
            </a:r>
            <a:endParaRPr lang="en-US" dirty="0"/>
          </a:p>
        </p:txBody>
      </p:sp>
      <p:sp>
        <p:nvSpPr>
          <p:cNvPr id="3" name="Content Placeholder 2"/>
          <p:cNvSpPr>
            <a:spLocks noGrp="1"/>
          </p:cNvSpPr>
          <p:nvPr>
            <p:ph idx="1"/>
          </p:nvPr>
        </p:nvSpPr>
        <p:spPr>
          <a:xfrm>
            <a:off x="5410986" y="2109719"/>
            <a:ext cx="3110845" cy="3332816"/>
          </a:xfrm>
        </p:spPr>
        <p:txBody>
          <a:bodyPr>
            <a:normAutofit/>
          </a:bodyPr>
          <a:lstStyle/>
          <a:p>
            <a:pPr marL="0" indent="0">
              <a:buNone/>
            </a:pPr>
            <a:r>
              <a:rPr lang="en-US" sz="2000" dirty="0"/>
              <a:t>SAMHSA’s website offers considerable assistance to plan and implement integrated services</a:t>
            </a:r>
            <a:r>
              <a:rPr lang="en-US" sz="2000" dirty="0" smtClean="0"/>
              <a:t>.</a:t>
            </a:r>
            <a:endParaRPr lang="en-US" sz="2000" dirty="0"/>
          </a:p>
          <a:p>
            <a:pPr marL="0" indent="0">
              <a:buNone/>
            </a:pPr>
            <a:r>
              <a:rPr lang="en-US" sz="2000" dirty="0"/>
              <a:t>This interactive flowchart is one of many resources that may guide planned change to better address the diverse needs of primary care patients</a:t>
            </a:r>
            <a:r>
              <a:rPr lang="en-US" sz="2000" dirty="0" smtClean="0"/>
              <a:t>.</a:t>
            </a:r>
            <a:endParaRPr lang="en-US" sz="20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7092" y="1686877"/>
            <a:ext cx="3385495" cy="4572000"/>
          </a:xfrm>
          <a:prstGeom prst="rect">
            <a:avLst/>
          </a:prstGeom>
        </p:spPr>
      </p:pic>
    </p:spTree>
    <p:extLst>
      <p:ext uri="{BB962C8B-B14F-4D97-AF65-F5344CB8AC3E}">
        <p14:creationId xmlns:p14="http://schemas.microsoft.com/office/powerpoint/2010/main" val="23622076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Autofit/>
          </a:bodyPr>
          <a:lstStyle/>
          <a:p>
            <a:pPr>
              <a:spcBef>
                <a:spcPts val="0"/>
              </a:spcBef>
              <a:spcAft>
                <a:spcPts val="600"/>
              </a:spcAft>
            </a:pPr>
            <a:r>
              <a:rPr lang="en-US" sz="2600" dirty="0"/>
              <a:t>Many factors </a:t>
            </a:r>
            <a:r>
              <a:rPr lang="en-US" sz="2600" dirty="0" smtClean="0"/>
              <a:t>in rural areas affect substance </a:t>
            </a:r>
            <a:r>
              <a:rPr lang="en-US" sz="2600" dirty="0"/>
              <a:t>use </a:t>
            </a:r>
            <a:r>
              <a:rPr lang="en-US" sz="2600" dirty="0" smtClean="0"/>
              <a:t>risk and disorders</a:t>
            </a:r>
          </a:p>
          <a:p>
            <a:pPr marL="798513" lvl="1" indent="-336550">
              <a:spcBef>
                <a:spcPts val="0"/>
              </a:spcBef>
              <a:spcAft>
                <a:spcPts val="600"/>
              </a:spcAft>
              <a:buClr>
                <a:schemeClr val="tx1"/>
              </a:buClr>
              <a:buFont typeface="Wingdings" panose="05000000000000000000" pitchFamily="2" charset="2"/>
              <a:buChar char="ü"/>
            </a:pPr>
            <a:r>
              <a:rPr lang="en-US" sz="2200" b="1" dirty="0">
                <a:solidFill>
                  <a:srgbClr val="0033CC"/>
                </a:solidFill>
              </a:rPr>
              <a:t>Age:</a:t>
            </a:r>
            <a:r>
              <a:rPr lang="en-US" sz="2200" b="1" dirty="0">
                <a:solidFill>
                  <a:srgbClr val="0000FF"/>
                </a:solidFill>
              </a:rPr>
              <a:t> </a:t>
            </a:r>
            <a:r>
              <a:rPr lang="en-US" sz="2200" dirty="0"/>
              <a:t>Youth, adults, older </a:t>
            </a:r>
            <a:r>
              <a:rPr lang="en-US" sz="2200" dirty="0" smtClean="0"/>
              <a:t>adults</a:t>
            </a:r>
          </a:p>
          <a:p>
            <a:pPr marL="798513" lvl="1" indent="-336550">
              <a:spcBef>
                <a:spcPts val="0"/>
              </a:spcBef>
              <a:spcAft>
                <a:spcPts val="1200"/>
              </a:spcAft>
              <a:buClr>
                <a:schemeClr val="tx1"/>
              </a:buClr>
              <a:buFont typeface="Wingdings" panose="05000000000000000000" pitchFamily="2" charset="2"/>
              <a:buChar char="ü"/>
            </a:pPr>
            <a:r>
              <a:rPr lang="en-US" sz="2200" b="1" dirty="0" smtClean="0">
                <a:solidFill>
                  <a:srgbClr val="C00000"/>
                </a:solidFill>
              </a:rPr>
              <a:t>Rural-specific </a:t>
            </a:r>
            <a:r>
              <a:rPr lang="en-US" sz="2200" b="1" dirty="0">
                <a:solidFill>
                  <a:srgbClr val="C00000"/>
                </a:solidFill>
              </a:rPr>
              <a:t>risks: </a:t>
            </a:r>
            <a:r>
              <a:rPr lang="en-US" sz="2200" dirty="0"/>
              <a:t>Alcohol, driving, isolation, </a:t>
            </a:r>
            <a:r>
              <a:rPr lang="en-US" sz="2200" dirty="0" smtClean="0"/>
              <a:t>youth</a:t>
            </a:r>
            <a:endParaRPr lang="en-US" sz="2200" dirty="0"/>
          </a:p>
          <a:p>
            <a:pPr>
              <a:spcBef>
                <a:spcPts val="0"/>
              </a:spcBef>
              <a:spcAft>
                <a:spcPts val="1200"/>
              </a:spcAft>
            </a:pPr>
            <a:r>
              <a:rPr lang="en-US" sz="2600" dirty="0"/>
              <a:t>Collaborative, integrated care models are best practice for addressing complex </a:t>
            </a:r>
            <a:r>
              <a:rPr lang="en-US" sz="2600" dirty="0" smtClean="0"/>
              <a:t>issues/needs! </a:t>
            </a:r>
            <a:endParaRPr lang="en-US" sz="2600" dirty="0"/>
          </a:p>
        </p:txBody>
      </p:sp>
    </p:spTree>
    <p:extLst>
      <p:ext uri="{BB962C8B-B14F-4D97-AF65-F5344CB8AC3E}">
        <p14:creationId xmlns:p14="http://schemas.microsoft.com/office/powerpoint/2010/main" val="36158233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164462" y="2147116"/>
            <a:ext cx="2846221" cy="1097280"/>
          </a:xfrm>
        </p:spPr>
      </p:pic>
      <p:pic>
        <p:nvPicPr>
          <p:cNvPr id="6" name="Picture 5"/>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03569" y="3781064"/>
            <a:ext cx="3181548" cy="822960"/>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7367" y="4649870"/>
            <a:ext cx="6033765" cy="1097280"/>
          </a:xfrm>
          <a:prstGeom prst="rect">
            <a:avLst/>
          </a:prstGeom>
        </p:spPr>
      </p:pic>
    </p:spTree>
    <p:extLst>
      <p:ext uri="{BB962C8B-B14F-4D97-AF65-F5344CB8AC3E}">
        <p14:creationId xmlns:p14="http://schemas.microsoft.com/office/powerpoint/2010/main" val="344600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SBIRT in Rural Communities</a:t>
            </a:r>
            <a:endParaRPr lang="en-US" dirty="0"/>
          </a:p>
        </p:txBody>
      </p:sp>
      <p:sp>
        <p:nvSpPr>
          <p:cNvPr id="3" name="Content Placeholder 2"/>
          <p:cNvSpPr>
            <a:spLocks noGrp="1"/>
          </p:cNvSpPr>
          <p:nvPr>
            <p:ph idx="1"/>
          </p:nvPr>
        </p:nvSpPr>
        <p:spPr>
          <a:xfrm>
            <a:off x="982134" y="2269976"/>
            <a:ext cx="7704667" cy="3332816"/>
          </a:xfrm>
        </p:spPr>
        <p:txBody>
          <a:bodyPr/>
          <a:lstStyle/>
          <a:p>
            <a:pPr>
              <a:lnSpc>
                <a:spcPct val="90000"/>
              </a:lnSpc>
              <a:spcBef>
                <a:spcPts val="0"/>
              </a:spcBef>
              <a:spcAft>
                <a:spcPts val="1800"/>
              </a:spcAft>
              <a:buClr>
                <a:schemeClr val="tx1"/>
              </a:buClr>
            </a:pPr>
            <a:r>
              <a:rPr lang="en-US" sz="2600" b="1" dirty="0">
                <a:solidFill>
                  <a:srgbClr val="002060"/>
                </a:solidFill>
              </a:rPr>
              <a:t>Obstacles</a:t>
            </a:r>
            <a:r>
              <a:rPr lang="en-US" sz="2600" dirty="0"/>
              <a:t> faced by healthcare providers AND patients in rural areas </a:t>
            </a:r>
            <a:r>
              <a:rPr lang="en-US" sz="2600" b="1" dirty="0">
                <a:solidFill>
                  <a:srgbClr val="002060"/>
                </a:solidFill>
              </a:rPr>
              <a:t>are vastly different</a:t>
            </a:r>
            <a:r>
              <a:rPr lang="en-US" sz="2600" dirty="0"/>
              <a:t> than urban </a:t>
            </a:r>
            <a:r>
              <a:rPr lang="en-US" sz="2600" dirty="0" smtClean="0"/>
              <a:t>ones!</a:t>
            </a:r>
          </a:p>
          <a:p>
            <a:pPr>
              <a:lnSpc>
                <a:spcPct val="90000"/>
              </a:lnSpc>
              <a:spcBef>
                <a:spcPts val="0"/>
              </a:spcBef>
              <a:spcAft>
                <a:spcPts val="600"/>
              </a:spcAft>
              <a:buClr>
                <a:schemeClr val="tx1"/>
              </a:buClr>
            </a:pPr>
            <a:r>
              <a:rPr lang="en-US" sz="2600" dirty="0"/>
              <a:t>Many factors create </a:t>
            </a:r>
            <a:r>
              <a:rPr lang="en-US" sz="2600" b="1" dirty="0">
                <a:solidFill>
                  <a:srgbClr val="F27900"/>
                </a:solidFill>
              </a:rPr>
              <a:t>healthcare </a:t>
            </a:r>
            <a:r>
              <a:rPr lang="en-US" sz="2600" b="1" dirty="0" smtClean="0">
                <a:solidFill>
                  <a:srgbClr val="F27900"/>
                </a:solidFill>
              </a:rPr>
              <a:t>disparities</a:t>
            </a:r>
            <a:r>
              <a:rPr lang="en-US" sz="2600" b="1" dirty="0" smtClean="0"/>
              <a:t>:</a:t>
            </a:r>
            <a:endParaRPr lang="en-US" sz="2600" dirty="0"/>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smtClean="0"/>
              <a:t>Economic</a:t>
            </a:r>
            <a:endParaRPr lang="en-US" sz="2200" dirty="0"/>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Cultural and social </a:t>
            </a:r>
            <a:r>
              <a:rPr lang="en-US" sz="2200" dirty="0" smtClean="0">
                <a:sym typeface="Wingdings" panose="05000000000000000000" pitchFamily="2" charset="2"/>
              </a:rPr>
              <a:t>differences</a:t>
            </a:r>
            <a:endParaRPr lang="en-US" sz="2200" dirty="0" smtClean="0"/>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smtClean="0">
                <a:sym typeface="Wingdings" panose="05000000000000000000" pitchFamily="2" charset="2"/>
              </a:rPr>
              <a:t>Low educational attainment</a:t>
            </a:r>
            <a:endParaRPr lang="en-US" sz="2200" dirty="0" smtClean="0"/>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sym typeface="Wingdings" panose="05000000000000000000" pitchFamily="2" charset="2"/>
              </a:rPr>
              <a:t>Lack of recognition by </a:t>
            </a:r>
            <a:r>
              <a:rPr lang="en-US" sz="2200" dirty="0" smtClean="0">
                <a:sym typeface="Wingdings" panose="05000000000000000000" pitchFamily="2" charset="2"/>
              </a:rPr>
              <a:t>legislators/policymaker</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smtClean="0">
                <a:sym typeface="Wingdings" panose="05000000000000000000" pitchFamily="2" charset="2"/>
              </a:rPr>
              <a:t>Isolation </a:t>
            </a:r>
            <a:r>
              <a:rPr lang="en-US" sz="2200" dirty="0">
                <a:sym typeface="Wingdings" panose="05000000000000000000" pitchFamily="2" charset="2"/>
              </a:rPr>
              <a:t>of living in remote </a:t>
            </a:r>
            <a:r>
              <a:rPr lang="en-US" sz="2200" dirty="0" smtClean="0">
                <a:sym typeface="Wingdings" panose="05000000000000000000" pitchFamily="2" charset="2"/>
              </a:rPr>
              <a:t>areas</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smtClean="0">
                <a:sym typeface="Wingdings" panose="05000000000000000000" pitchFamily="2" charset="2"/>
              </a:rPr>
              <a:t>Autonomous and independent temperament</a:t>
            </a:r>
            <a:endParaRPr lang="en-US" sz="2200" dirty="0"/>
          </a:p>
        </p:txBody>
      </p:sp>
    </p:spTree>
    <p:extLst>
      <p:ext uri="{BB962C8B-B14F-4D97-AF65-F5344CB8AC3E}">
        <p14:creationId xmlns:p14="http://schemas.microsoft.com/office/powerpoint/2010/main" val="3454732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Obstacles and Risks</a:t>
            </a:r>
            <a:endParaRPr lang="en-US" dirty="0"/>
          </a:p>
        </p:txBody>
      </p:sp>
      <p:sp>
        <p:nvSpPr>
          <p:cNvPr id="3" name="Content Placeholder 2"/>
          <p:cNvSpPr>
            <a:spLocks noGrp="1"/>
          </p:cNvSpPr>
          <p:nvPr>
            <p:ph idx="1"/>
          </p:nvPr>
        </p:nvSpPr>
        <p:spPr>
          <a:xfrm>
            <a:off x="982134" y="2269976"/>
            <a:ext cx="7704667" cy="3332816"/>
          </a:xfrm>
        </p:spPr>
        <p:txBody>
          <a:bodyPr/>
          <a:lstStyle/>
          <a:p>
            <a:pPr>
              <a:lnSpc>
                <a:spcPct val="90000"/>
              </a:lnSpc>
              <a:spcBef>
                <a:spcPts val="0"/>
              </a:spcBef>
              <a:spcAft>
                <a:spcPts val="300"/>
              </a:spcAft>
              <a:buClr>
                <a:schemeClr val="tx1"/>
              </a:buClr>
            </a:pPr>
            <a:r>
              <a:rPr lang="en-US" sz="2600" b="1" dirty="0">
                <a:solidFill>
                  <a:srgbClr val="C00000"/>
                </a:solidFill>
              </a:rPr>
              <a:t>Healthcare workforce shortage </a:t>
            </a:r>
            <a:r>
              <a:rPr lang="en-US" sz="2600" b="1" dirty="0" smtClean="0">
                <a:solidFill>
                  <a:srgbClr val="C00000"/>
                </a:solidFill>
              </a:rPr>
              <a:t>problem</a:t>
            </a:r>
            <a:endParaRPr lang="en-US" sz="2600" dirty="0" smtClean="0">
              <a:solidFill>
                <a:srgbClr val="C00000"/>
              </a:solidFill>
            </a:endParaRPr>
          </a:p>
          <a:p>
            <a:pPr marL="801688" lvl="1" indent="-339725">
              <a:spcBef>
                <a:spcPts val="600"/>
              </a:spcBef>
              <a:spcAft>
                <a:spcPts val="300"/>
              </a:spcAft>
              <a:buClr>
                <a:schemeClr val="tx1"/>
              </a:buClr>
              <a:buFont typeface="Wingdings" panose="05000000000000000000" pitchFamily="2" charset="2"/>
              <a:buChar char="ü"/>
            </a:pPr>
            <a:r>
              <a:rPr lang="en-US" sz="2200" dirty="0"/>
              <a:t>Ease of access to healthcare is easier in urban </a:t>
            </a:r>
            <a:r>
              <a:rPr lang="en-US" sz="2200" dirty="0" smtClean="0"/>
              <a:t>area</a:t>
            </a:r>
            <a:r>
              <a:rPr lang="en-US" sz="2200" dirty="0" smtClean="0">
                <a:sym typeface="Wingdings" panose="05000000000000000000" pitchFamily="2" charset="2"/>
              </a:rPr>
              <a:t>s</a:t>
            </a:r>
          </a:p>
          <a:p>
            <a:pPr marL="801688" lvl="1" indent="-339725">
              <a:spcBef>
                <a:spcPts val="600"/>
              </a:spcBef>
              <a:spcAft>
                <a:spcPts val="300"/>
              </a:spcAft>
              <a:buClr>
                <a:schemeClr val="tx1"/>
              </a:buClr>
              <a:buFont typeface="Wingdings" panose="05000000000000000000" pitchFamily="2" charset="2"/>
              <a:buChar char="ü"/>
            </a:pPr>
            <a:r>
              <a:rPr lang="en-US" sz="2200" dirty="0">
                <a:solidFill>
                  <a:srgbClr val="0033CC"/>
                </a:solidFill>
              </a:rPr>
              <a:t>Physicians per 10,000: </a:t>
            </a:r>
            <a:r>
              <a:rPr lang="en-US" sz="2200" dirty="0" smtClean="0"/>
              <a:t>Rural = 13 </a:t>
            </a:r>
            <a:r>
              <a:rPr lang="en-US" sz="2200" dirty="0"/>
              <a:t>vs. </a:t>
            </a:r>
            <a:r>
              <a:rPr lang="en-US" sz="2200" dirty="0" smtClean="0"/>
              <a:t>Urban = 31</a:t>
            </a:r>
          </a:p>
          <a:p>
            <a:pPr marL="801688" lvl="1" indent="-339725">
              <a:spcBef>
                <a:spcPts val="600"/>
              </a:spcBef>
              <a:spcAft>
                <a:spcPts val="300"/>
              </a:spcAft>
              <a:buClr>
                <a:schemeClr val="tx1"/>
              </a:buClr>
              <a:buFont typeface="Wingdings" panose="05000000000000000000" pitchFamily="2" charset="2"/>
              <a:buChar char="ü"/>
            </a:pPr>
            <a:r>
              <a:rPr lang="en-US" sz="2200" dirty="0">
                <a:solidFill>
                  <a:srgbClr val="F27900"/>
                </a:solidFill>
              </a:rPr>
              <a:t>Specialists per 100,000: </a:t>
            </a:r>
            <a:r>
              <a:rPr lang="en-US" sz="2200" dirty="0" smtClean="0"/>
              <a:t>Rural = 30 </a:t>
            </a:r>
            <a:r>
              <a:rPr lang="en-US" sz="2200" dirty="0"/>
              <a:t>vs. </a:t>
            </a:r>
            <a:r>
              <a:rPr lang="en-US" sz="2200" dirty="0" smtClean="0"/>
              <a:t>Urban = 263</a:t>
            </a:r>
          </a:p>
          <a:p>
            <a:pPr marL="801688" lvl="1" indent="-339725">
              <a:spcBef>
                <a:spcPts val="600"/>
              </a:spcBef>
              <a:spcAft>
                <a:spcPts val="300"/>
              </a:spcAft>
              <a:buClr>
                <a:schemeClr val="tx1"/>
              </a:buClr>
              <a:buFont typeface="Wingdings" panose="05000000000000000000" pitchFamily="2" charset="2"/>
              <a:buChar char="ü"/>
            </a:pPr>
            <a:r>
              <a:rPr lang="en-US" sz="2200" dirty="0">
                <a:solidFill>
                  <a:srgbClr val="7030A0"/>
                </a:solidFill>
              </a:rPr>
              <a:t>Nurse Practitioners (NPs) in Iowa: </a:t>
            </a:r>
            <a:r>
              <a:rPr lang="en-US" sz="2200" dirty="0"/>
              <a:t>1,183 overall; </a:t>
            </a:r>
            <a:r>
              <a:rPr lang="en-US" sz="2200" dirty="0" smtClean="0"/>
              <a:t/>
            </a:r>
            <a:br>
              <a:rPr lang="en-US" sz="2200" dirty="0" smtClean="0"/>
            </a:br>
            <a:r>
              <a:rPr lang="en-US" sz="2200" dirty="0" smtClean="0"/>
              <a:t>Rural = 437 </a:t>
            </a:r>
            <a:r>
              <a:rPr lang="en-US" sz="2200" dirty="0"/>
              <a:t>vs. </a:t>
            </a:r>
            <a:r>
              <a:rPr lang="en-US" sz="2200" dirty="0" smtClean="0"/>
              <a:t>Urban = 746</a:t>
            </a:r>
          </a:p>
          <a:p>
            <a:pPr marL="801688" lvl="1" indent="-339725">
              <a:spcBef>
                <a:spcPts val="600"/>
              </a:spcBef>
              <a:spcAft>
                <a:spcPts val="300"/>
              </a:spcAft>
              <a:buClr>
                <a:schemeClr val="tx1"/>
              </a:buClr>
              <a:buFont typeface="Wingdings" panose="05000000000000000000" pitchFamily="2" charset="2"/>
              <a:buChar char="ü"/>
            </a:pPr>
            <a:r>
              <a:rPr lang="en-US" sz="2200" dirty="0">
                <a:solidFill>
                  <a:srgbClr val="008000"/>
                </a:solidFill>
              </a:rPr>
              <a:t>Physician Assistants (PAs) nationally (</a:t>
            </a:r>
            <a:r>
              <a:rPr lang="en-US" sz="2200" dirty="0" smtClean="0">
                <a:solidFill>
                  <a:srgbClr val="008000"/>
                </a:solidFill>
              </a:rPr>
              <a:t>2012): </a:t>
            </a:r>
            <a:br>
              <a:rPr lang="en-US" sz="2200" dirty="0" smtClean="0">
                <a:solidFill>
                  <a:srgbClr val="008000"/>
                </a:solidFill>
              </a:rPr>
            </a:br>
            <a:r>
              <a:rPr lang="en-US" sz="2200" dirty="0" smtClean="0"/>
              <a:t>Rural = 12% </a:t>
            </a:r>
            <a:r>
              <a:rPr lang="en-US" sz="2200" dirty="0"/>
              <a:t>vs. </a:t>
            </a:r>
            <a:r>
              <a:rPr lang="en-US" sz="2200" dirty="0" smtClean="0"/>
              <a:t>Urban = 88%</a:t>
            </a:r>
          </a:p>
        </p:txBody>
      </p:sp>
    </p:spTree>
    <p:extLst>
      <p:ext uri="{BB962C8B-B14F-4D97-AF65-F5344CB8AC3E}">
        <p14:creationId xmlns:p14="http://schemas.microsoft.com/office/powerpoint/2010/main" val="2088916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Obstacles and Risks</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a:lnSpc>
                <a:spcPct val="90000"/>
              </a:lnSpc>
              <a:spcBef>
                <a:spcPts val="0"/>
              </a:spcBef>
              <a:spcAft>
                <a:spcPts val="600"/>
              </a:spcAft>
              <a:buClr>
                <a:schemeClr val="tx1"/>
              </a:buClr>
            </a:pPr>
            <a:r>
              <a:rPr lang="en-US" sz="2600" b="1" dirty="0" smtClean="0">
                <a:solidFill>
                  <a:srgbClr val="0033CC"/>
                </a:solidFill>
              </a:rPr>
              <a:t>Income/poverty</a:t>
            </a:r>
          </a:p>
          <a:p>
            <a:pPr marL="801688" lvl="1" indent="-339725">
              <a:lnSpc>
                <a:spcPct val="90000"/>
              </a:lnSpc>
              <a:spcBef>
                <a:spcPts val="0"/>
              </a:spcBef>
              <a:spcAft>
                <a:spcPts val="600"/>
              </a:spcAft>
              <a:buClr>
                <a:schemeClr val="tx1"/>
              </a:buClr>
              <a:buFont typeface="Wingdings" panose="05000000000000000000" pitchFamily="2" charset="2"/>
              <a:buChar char="ü"/>
            </a:pPr>
            <a:r>
              <a:rPr lang="en-US" sz="2200" dirty="0" smtClean="0"/>
              <a:t>Rural </a:t>
            </a:r>
            <a:r>
              <a:rPr lang="en-US" sz="2200" dirty="0"/>
              <a:t>America is more likely to live below poverty </a:t>
            </a:r>
            <a:r>
              <a:rPr lang="en-US" sz="2200" dirty="0" smtClean="0"/>
              <a:t>level</a:t>
            </a:r>
          </a:p>
          <a:p>
            <a:pPr marL="801688" lvl="1" indent="-339725">
              <a:lnSpc>
                <a:spcPct val="90000"/>
              </a:lnSpc>
              <a:spcBef>
                <a:spcPts val="0"/>
              </a:spcBef>
              <a:spcAft>
                <a:spcPts val="600"/>
              </a:spcAft>
              <a:buClr>
                <a:schemeClr val="tx1"/>
              </a:buClr>
              <a:buFont typeface="Wingdings" panose="05000000000000000000" pitchFamily="2" charset="2"/>
              <a:buChar char="ü"/>
            </a:pPr>
            <a:r>
              <a:rPr lang="en-US" sz="2200" dirty="0"/>
              <a:t>25% of rural children live in </a:t>
            </a:r>
            <a:r>
              <a:rPr lang="en-US" sz="2200" dirty="0" smtClean="0"/>
              <a:t>poverty</a:t>
            </a:r>
          </a:p>
          <a:p>
            <a:pPr marL="801688" lvl="1" indent="-339725">
              <a:lnSpc>
                <a:spcPct val="90000"/>
              </a:lnSpc>
              <a:spcBef>
                <a:spcPts val="0"/>
              </a:spcBef>
              <a:spcAft>
                <a:spcPts val="600"/>
              </a:spcAft>
              <a:buClr>
                <a:schemeClr val="tx1"/>
              </a:buClr>
              <a:buFont typeface="Wingdings" panose="05000000000000000000" pitchFamily="2" charset="2"/>
              <a:buChar char="ü"/>
            </a:pPr>
            <a:r>
              <a:rPr lang="en-US" sz="2200" dirty="0"/>
              <a:t>More uninsured residents in rural </a:t>
            </a:r>
            <a:r>
              <a:rPr lang="en-US" sz="2200" dirty="0" smtClean="0"/>
              <a:t>areas</a:t>
            </a:r>
          </a:p>
          <a:p>
            <a:pPr marL="801688" lvl="1" indent="-339725">
              <a:lnSpc>
                <a:spcPct val="90000"/>
              </a:lnSpc>
              <a:spcBef>
                <a:spcPts val="0"/>
              </a:spcBef>
              <a:spcAft>
                <a:spcPts val="600"/>
              </a:spcAft>
              <a:buClr>
                <a:schemeClr val="tx1"/>
              </a:buClr>
              <a:buFont typeface="Wingdings" panose="05000000000000000000" pitchFamily="2" charset="2"/>
              <a:buChar char="ü"/>
            </a:pPr>
            <a:r>
              <a:rPr lang="en-US" sz="2200" dirty="0"/>
              <a:t>Higher rates of </a:t>
            </a:r>
            <a:r>
              <a:rPr lang="en-US" sz="2200" dirty="0" smtClean="0"/>
              <a:t>unemployment</a:t>
            </a:r>
          </a:p>
          <a:p>
            <a:pPr>
              <a:lnSpc>
                <a:spcPct val="90000"/>
              </a:lnSpc>
              <a:spcBef>
                <a:spcPts val="600"/>
              </a:spcBef>
              <a:spcAft>
                <a:spcPts val="1200"/>
              </a:spcAft>
              <a:buClr>
                <a:schemeClr val="tx1"/>
              </a:buClr>
            </a:pPr>
            <a:r>
              <a:rPr lang="en-US" sz="2600" b="1" dirty="0">
                <a:solidFill>
                  <a:srgbClr val="7030A0"/>
                </a:solidFill>
              </a:rPr>
              <a:t>Distance to travel </a:t>
            </a:r>
            <a:r>
              <a:rPr lang="en-US" sz="2600" dirty="0"/>
              <a:t>to reach healthcare is </a:t>
            </a:r>
            <a:r>
              <a:rPr lang="en-US" sz="2600" dirty="0" smtClean="0"/>
              <a:t>greater</a:t>
            </a:r>
          </a:p>
          <a:p>
            <a:pPr>
              <a:lnSpc>
                <a:spcPct val="90000"/>
              </a:lnSpc>
              <a:spcBef>
                <a:spcPts val="0"/>
              </a:spcBef>
              <a:spcAft>
                <a:spcPts val="1200"/>
              </a:spcAft>
              <a:buClr>
                <a:schemeClr val="tx1"/>
              </a:buClr>
            </a:pPr>
            <a:r>
              <a:rPr lang="en-US" sz="2600" b="1" dirty="0">
                <a:solidFill>
                  <a:srgbClr val="006600"/>
                </a:solidFill>
              </a:rPr>
              <a:t>Internet bandwidth </a:t>
            </a:r>
            <a:r>
              <a:rPr lang="en-US" sz="2600" dirty="0"/>
              <a:t>hinders access to </a:t>
            </a:r>
            <a:r>
              <a:rPr lang="en-US" sz="2600" dirty="0" smtClean="0"/>
              <a:t>information</a:t>
            </a:r>
            <a:r>
              <a:rPr lang="en-US" sz="2600" dirty="0"/>
              <a:t>; 53% lack FCC benchmark for Internet </a:t>
            </a:r>
            <a:r>
              <a:rPr lang="en-US" sz="2600" dirty="0" smtClean="0"/>
              <a:t>speed</a:t>
            </a:r>
          </a:p>
        </p:txBody>
      </p:sp>
    </p:spTree>
    <p:extLst>
      <p:ext uri="{BB962C8B-B14F-4D97-AF65-F5344CB8AC3E}">
        <p14:creationId xmlns:p14="http://schemas.microsoft.com/office/powerpoint/2010/main" val="3258672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Obstacles and Risks</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a:spcBef>
                <a:spcPts val="0"/>
              </a:spcBef>
              <a:spcAft>
                <a:spcPts val="900"/>
              </a:spcAft>
              <a:buClr>
                <a:schemeClr val="tx1"/>
              </a:buClr>
            </a:pPr>
            <a:r>
              <a:rPr lang="en-US" sz="2600" b="1" dirty="0">
                <a:solidFill>
                  <a:srgbClr val="C00000"/>
                </a:solidFill>
              </a:rPr>
              <a:t>Health </a:t>
            </a:r>
            <a:r>
              <a:rPr lang="en-US" sz="2600" b="1" dirty="0" smtClean="0">
                <a:solidFill>
                  <a:srgbClr val="C00000"/>
                </a:solidFill>
              </a:rPr>
              <a:t>Inequality</a:t>
            </a:r>
            <a:endParaRPr lang="en-US" sz="2600" b="1" dirty="0" smtClean="0">
              <a:solidFill>
                <a:srgbClr val="0000FF"/>
              </a:solidFill>
            </a:endParaRPr>
          </a:p>
          <a:p>
            <a:pPr marL="801688" lvl="1" indent="-339725">
              <a:spcBef>
                <a:spcPts val="0"/>
              </a:spcBef>
              <a:spcAft>
                <a:spcPts val="900"/>
              </a:spcAft>
              <a:buClr>
                <a:schemeClr val="tx1"/>
              </a:buClr>
              <a:buFont typeface="Wingdings" panose="05000000000000000000" pitchFamily="2" charset="2"/>
              <a:buChar char="ü"/>
            </a:pPr>
            <a:r>
              <a:rPr lang="en-US" sz="2200" dirty="0"/>
              <a:t>50% of vehicle crash-related fatalities happen in rural areas, even though 1/3 of miles traveled occur </a:t>
            </a:r>
            <a:r>
              <a:rPr lang="en-US" sz="2200" dirty="0" smtClean="0"/>
              <a:t>there</a:t>
            </a:r>
          </a:p>
          <a:p>
            <a:pPr marL="801688" lvl="1" indent="-339725">
              <a:spcBef>
                <a:spcPts val="0"/>
              </a:spcBef>
              <a:spcAft>
                <a:spcPts val="900"/>
              </a:spcAft>
              <a:buClr>
                <a:schemeClr val="tx1"/>
              </a:buClr>
              <a:buFont typeface="Wingdings" panose="05000000000000000000" pitchFamily="2" charset="2"/>
              <a:buChar char="ü"/>
            </a:pPr>
            <a:r>
              <a:rPr lang="en-US" sz="2200" dirty="0"/>
              <a:t>22% additional risk of injury-related </a:t>
            </a:r>
            <a:r>
              <a:rPr lang="en-US" sz="2200" dirty="0" smtClean="0"/>
              <a:t>deaths</a:t>
            </a:r>
          </a:p>
          <a:p>
            <a:pPr marL="801688" lvl="1" indent="-339725">
              <a:spcBef>
                <a:spcPts val="0"/>
              </a:spcBef>
              <a:spcAft>
                <a:spcPts val="900"/>
              </a:spcAft>
              <a:buClr>
                <a:schemeClr val="tx1"/>
              </a:buClr>
              <a:buFont typeface="Wingdings" panose="05000000000000000000" pitchFamily="2" charset="2"/>
              <a:buChar char="ü"/>
            </a:pPr>
            <a:r>
              <a:rPr lang="en-US" sz="2200" dirty="0" smtClean="0"/>
              <a:t>Increased occupational hazards</a:t>
            </a:r>
          </a:p>
          <a:p>
            <a:pPr marL="801688" lvl="1" indent="-339725">
              <a:spcBef>
                <a:spcPts val="0"/>
              </a:spcBef>
              <a:spcAft>
                <a:spcPts val="900"/>
              </a:spcAft>
              <a:buClr>
                <a:schemeClr val="tx1"/>
              </a:buClr>
              <a:buFont typeface="Wingdings" panose="05000000000000000000" pitchFamily="2" charset="2"/>
              <a:buChar char="ü"/>
            </a:pPr>
            <a:r>
              <a:rPr lang="en-US" sz="2200" dirty="0"/>
              <a:t>Greater rates of diabetes, coronary heart disease, obesity, smoking, physical inactivity, alcohol </a:t>
            </a:r>
            <a:r>
              <a:rPr lang="en-US" sz="2200" dirty="0" smtClean="0"/>
              <a:t>use</a:t>
            </a:r>
          </a:p>
          <a:p>
            <a:pPr marL="801688" lvl="1" indent="-339725">
              <a:spcBef>
                <a:spcPts val="0"/>
              </a:spcBef>
              <a:spcAft>
                <a:spcPts val="900"/>
              </a:spcAft>
              <a:buClr>
                <a:schemeClr val="tx1"/>
              </a:buClr>
              <a:buFont typeface="Wingdings" panose="05000000000000000000" pitchFamily="2" charset="2"/>
              <a:buChar char="ü"/>
            </a:pPr>
            <a:r>
              <a:rPr lang="en-US" sz="2200" b="1" i="1" dirty="0">
                <a:solidFill>
                  <a:srgbClr val="0033CC"/>
                </a:solidFill>
              </a:rPr>
              <a:t>Multiple challenges to treating both substance use and related mental health </a:t>
            </a:r>
            <a:r>
              <a:rPr lang="en-US" sz="2200" b="1" i="1" dirty="0" smtClean="0">
                <a:solidFill>
                  <a:srgbClr val="0033CC"/>
                </a:solidFill>
              </a:rPr>
              <a:t>problems</a:t>
            </a:r>
            <a:endParaRPr lang="en-US" sz="2200" dirty="0" smtClean="0">
              <a:solidFill>
                <a:srgbClr val="0033CC"/>
              </a:solidFill>
            </a:endParaRPr>
          </a:p>
        </p:txBody>
      </p:sp>
    </p:spTree>
    <p:extLst>
      <p:ext uri="{BB962C8B-B14F-4D97-AF65-F5344CB8AC3E}">
        <p14:creationId xmlns:p14="http://schemas.microsoft.com/office/powerpoint/2010/main" val="2002913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Use in Rural Areas</a:t>
            </a:r>
            <a:endParaRPr lang="en-US" dirty="0"/>
          </a:p>
        </p:txBody>
      </p:sp>
      <p:sp>
        <p:nvSpPr>
          <p:cNvPr id="3" name="Content Placeholder 2"/>
          <p:cNvSpPr>
            <a:spLocks noGrp="1"/>
          </p:cNvSpPr>
          <p:nvPr>
            <p:ph idx="1"/>
          </p:nvPr>
        </p:nvSpPr>
        <p:spPr>
          <a:xfrm>
            <a:off x="982135" y="2269976"/>
            <a:ext cx="7463366" cy="3332816"/>
          </a:xfrm>
        </p:spPr>
        <p:txBody>
          <a:bodyPr>
            <a:normAutofit/>
          </a:bodyPr>
          <a:lstStyle/>
          <a:p>
            <a:pPr>
              <a:lnSpc>
                <a:spcPct val="80000"/>
              </a:lnSpc>
              <a:spcBef>
                <a:spcPts val="0"/>
              </a:spcBef>
              <a:spcAft>
                <a:spcPts val="300"/>
              </a:spcAft>
              <a:buClr>
                <a:schemeClr val="tx1"/>
              </a:buClr>
            </a:pPr>
            <a:r>
              <a:rPr lang="en-US" sz="2600" b="1" dirty="0">
                <a:solidFill>
                  <a:srgbClr val="006600"/>
                </a:solidFill>
              </a:rPr>
              <a:t>Factors contributing </a:t>
            </a:r>
            <a:r>
              <a:rPr lang="en-US" sz="2600" dirty="0"/>
              <a:t>to substance use by rural </a:t>
            </a:r>
            <a:r>
              <a:rPr lang="en-US" sz="2600" dirty="0" smtClean="0"/>
              <a:t>residents:</a:t>
            </a:r>
            <a:endParaRPr lang="en-US" sz="2600" b="1" dirty="0" smtClean="0">
              <a:solidFill>
                <a:srgbClr val="C00000"/>
              </a:solidFill>
            </a:endParaRP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a:t>Low educational </a:t>
            </a:r>
            <a:r>
              <a:rPr lang="en-US" sz="2200" dirty="0" smtClean="0"/>
              <a:t>attainment</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smtClean="0"/>
              <a:t>Poverty</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smtClean="0"/>
              <a:t>Unemployment</a:t>
            </a:r>
          </a:p>
          <a:p>
            <a:pPr marL="803275" lvl="1" indent="-341313">
              <a:lnSpc>
                <a:spcPct val="90000"/>
              </a:lnSpc>
              <a:spcBef>
                <a:spcPts val="0"/>
              </a:spcBef>
              <a:spcAft>
                <a:spcPts val="300"/>
              </a:spcAft>
              <a:buClr>
                <a:schemeClr val="tx1"/>
              </a:buClr>
              <a:buFont typeface="Wingdings" panose="05000000000000000000" pitchFamily="2" charset="2"/>
              <a:buChar char="ü"/>
            </a:pPr>
            <a:r>
              <a:rPr lang="en-US" sz="2200" dirty="0" smtClean="0"/>
              <a:t>High-risk behaviors (e.g., binge drinking, driving under the influence)</a:t>
            </a:r>
          </a:p>
          <a:p>
            <a:pPr marL="803275" lvl="1" indent="-341313">
              <a:lnSpc>
                <a:spcPct val="90000"/>
              </a:lnSpc>
              <a:spcBef>
                <a:spcPts val="0"/>
              </a:spcBef>
              <a:spcAft>
                <a:spcPts val="600"/>
              </a:spcAft>
              <a:buClr>
                <a:schemeClr val="tx1"/>
              </a:buClr>
              <a:buFont typeface="Wingdings" panose="05000000000000000000" pitchFamily="2" charset="2"/>
              <a:buChar char="ü"/>
            </a:pPr>
            <a:r>
              <a:rPr lang="en-US" sz="2200" dirty="0" smtClean="0"/>
              <a:t>Isolation</a:t>
            </a:r>
          </a:p>
          <a:p>
            <a:pPr>
              <a:lnSpc>
                <a:spcPct val="90000"/>
              </a:lnSpc>
              <a:spcBef>
                <a:spcPts val="0"/>
              </a:spcBef>
              <a:spcAft>
                <a:spcPts val="600"/>
              </a:spcAft>
              <a:buClr>
                <a:schemeClr val="tx1"/>
              </a:buClr>
            </a:pPr>
            <a:r>
              <a:rPr lang="en-US" sz="2600" dirty="0"/>
              <a:t>Substance use is particularly hard to combat due to </a:t>
            </a:r>
            <a:r>
              <a:rPr lang="en-US" sz="2600" b="1" dirty="0">
                <a:solidFill>
                  <a:srgbClr val="6600CC"/>
                </a:solidFill>
              </a:rPr>
              <a:t>limited resources for prevention, treatment, and recovery within the geographical </a:t>
            </a:r>
            <a:r>
              <a:rPr lang="en-US" sz="2600" b="1" dirty="0" smtClean="0">
                <a:solidFill>
                  <a:srgbClr val="6600CC"/>
                </a:solidFill>
              </a:rPr>
              <a:t>area</a:t>
            </a:r>
            <a:endParaRPr lang="en-US" sz="2600" dirty="0" smtClean="0">
              <a:solidFill>
                <a:srgbClr val="6600CC"/>
              </a:solidFill>
            </a:endParaRPr>
          </a:p>
        </p:txBody>
      </p:sp>
    </p:spTree>
    <p:extLst>
      <p:ext uri="{BB962C8B-B14F-4D97-AF65-F5344CB8AC3E}">
        <p14:creationId xmlns:p14="http://schemas.microsoft.com/office/powerpoint/2010/main" val="529966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Substance Use</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a:lnSpc>
                <a:spcPct val="90000"/>
              </a:lnSpc>
              <a:spcBef>
                <a:spcPts val="0"/>
              </a:spcBef>
              <a:spcAft>
                <a:spcPts val="600"/>
              </a:spcAft>
              <a:buClr>
                <a:schemeClr val="tx1"/>
              </a:buClr>
            </a:pPr>
            <a:r>
              <a:rPr lang="en-US" sz="2600" b="1" dirty="0">
                <a:solidFill>
                  <a:schemeClr val="accent5">
                    <a:lumMod val="75000"/>
                  </a:schemeClr>
                </a:solidFill>
              </a:rPr>
              <a:t>Substances most often treated </a:t>
            </a:r>
            <a:r>
              <a:rPr lang="en-US" sz="2600" dirty="0"/>
              <a:t>in non‑metropolitan counties (a.k.a. rural settings</a:t>
            </a:r>
            <a:r>
              <a:rPr lang="en-US" sz="2600" dirty="0" smtClean="0"/>
              <a:t>):</a:t>
            </a:r>
            <a:endParaRPr lang="en-US" sz="2600" b="1" dirty="0" smtClean="0">
              <a:solidFill>
                <a:srgbClr val="C00000"/>
              </a:solidFill>
            </a:endParaRPr>
          </a:p>
          <a:p>
            <a:pPr marL="801688" lvl="1" indent="-338138">
              <a:lnSpc>
                <a:spcPct val="90000"/>
              </a:lnSpc>
              <a:spcBef>
                <a:spcPts val="0"/>
              </a:spcBef>
              <a:spcAft>
                <a:spcPts val="300"/>
              </a:spcAft>
              <a:buClr>
                <a:schemeClr val="tx1"/>
              </a:buClr>
              <a:buFont typeface="Wingdings" panose="05000000000000000000" pitchFamily="2" charset="2"/>
              <a:buChar char="ü"/>
            </a:pPr>
            <a:r>
              <a:rPr lang="en-US" sz="2200" dirty="0"/>
              <a:t>Alcohol (highest) as primary </a:t>
            </a:r>
            <a:r>
              <a:rPr lang="en-US" sz="2200" dirty="0" smtClean="0"/>
              <a:t>substance</a:t>
            </a:r>
          </a:p>
          <a:p>
            <a:pPr marL="801688" lvl="1" indent="-338138">
              <a:lnSpc>
                <a:spcPct val="90000"/>
              </a:lnSpc>
              <a:spcBef>
                <a:spcPts val="0"/>
              </a:spcBef>
              <a:spcAft>
                <a:spcPts val="300"/>
              </a:spcAft>
              <a:buClr>
                <a:schemeClr val="tx1"/>
              </a:buClr>
              <a:buFont typeface="Wingdings" panose="05000000000000000000" pitchFamily="2" charset="2"/>
              <a:buChar char="ü"/>
            </a:pPr>
            <a:r>
              <a:rPr lang="en-US" sz="2200" dirty="0"/>
              <a:t>Marijuana</a:t>
            </a:r>
            <a:endParaRPr lang="en-US" sz="2200" dirty="0" smtClean="0"/>
          </a:p>
          <a:p>
            <a:pPr marL="801688" lvl="1" indent="-338138">
              <a:lnSpc>
                <a:spcPct val="90000"/>
              </a:lnSpc>
              <a:spcBef>
                <a:spcPts val="0"/>
              </a:spcBef>
              <a:spcAft>
                <a:spcPts val="300"/>
              </a:spcAft>
              <a:buClr>
                <a:schemeClr val="tx1"/>
              </a:buClr>
              <a:buFont typeface="Wingdings" panose="05000000000000000000" pitchFamily="2" charset="2"/>
              <a:buChar char="ü"/>
            </a:pPr>
            <a:r>
              <a:rPr lang="en-US" sz="2200" dirty="0"/>
              <a:t>Stimulants</a:t>
            </a:r>
            <a:endParaRPr lang="en-US" sz="2200" dirty="0" smtClean="0"/>
          </a:p>
          <a:p>
            <a:pPr marL="801688" lvl="1" indent="-338138">
              <a:lnSpc>
                <a:spcPct val="90000"/>
              </a:lnSpc>
              <a:spcBef>
                <a:spcPts val="0"/>
              </a:spcBef>
              <a:spcAft>
                <a:spcPts val="300"/>
              </a:spcAft>
              <a:buClr>
                <a:schemeClr val="tx1"/>
              </a:buClr>
              <a:buFont typeface="Wingdings" panose="05000000000000000000" pitchFamily="2" charset="2"/>
              <a:buChar char="ü"/>
            </a:pPr>
            <a:r>
              <a:rPr lang="en-US" sz="2200" dirty="0" smtClean="0"/>
              <a:t>Opiates</a:t>
            </a:r>
          </a:p>
          <a:p>
            <a:pPr marL="801688" lvl="1" indent="-338138">
              <a:lnSpc>
                <a:spcPct val="90000"/>
              </a:lnSpc>
              <a:spcBef>
                <a:spcPts val="0"/>
              </a:spcBef>
              <a:spcAft>
                <a:spcPts val="300"/>
              </a:spcAft>
              <a:buClr>
                <a:schemeClr val="tx1"/>
              </a:buClr>
              <a:buFont typeface="Wingdings" panose="05000000000000000000" pitchFamily="2" charset="2"/>
              <a:buChar char="ü"/>
            </a:pPr>
            <a:r>
              <a:rPr lang="en-US" sz="2200" dirty="0" smtClean="0"/>
              <a:t>Cocaine</a:t>
            </a:r>
          </a:p>
          <a:p>
            <a:pPr marL="801688" lvl="1" indent="-338138">
              <a:lnSpc>
                <a:spcPct val="90000"/>
              </a:lnSpc>
              <a:spcBef>
                <a:spcPts val="0"/>
              </a:spcBef>
              <a:spcAft>
                <a:spcPts val="600"/>
              </a:spcAft>
              <a:buClr>
                <a:schemeClr val="tx1"/>
              </a:buClr>
              <a:buFont typeface="Wingdings" panose="05000000000000000000" pitchFamily="2" charset="2"/>
              <a:buChar char="ü"/>
            </a:pPr>
            <a:r>
              <a:rPr lang="en-US" sz="2200" dirty="0" smtClean="0"/>
              <a:t>Methamphetamine</a:t>
            </a:r>
          </a:p>
          <a:p>
            <a:pPr>
              <a:lnSpc>
                <a:spcPct val="90000"/>
              </a:lnSpc>
              <a:spcBef>
                <a:spcPts val="600"/>
              </a:spcBef>
              <a:spcAft>
                <a:spcPts val="0"/>
              </a:spcAft>
            </a:pPr>
            <a:r>
              <a:rPr lang="en-US" sz="2600" dirty="0"/>
              <a:t>Increasing percentage of </a:t>
            </a:r>
            <a:r>
              <a:rPr lang="en-US" sz="2600" b="1" dirty="0">
                <a:solidFill>
                  <a:srgbClr val="0033CC"/>
                </a:solidFill>
              </a:rPr>
              <a:t>heroin users </a:t>
            </a:r>
            <a:r>
              <a:rPr lang="en-US" sz="2600" dirty="0"/>
              <a:t>are white </a:t>
            </a:r>
            <a:br>
              <a:rPr lang="en-US" sz="2600" dirty="0"/>
            </a:br>
            <a:r>
              <a:rPr lang="en-US" sz="2600" dirty="0"/>
              <a:t>and </a:t>
            </a:r>
            <a:r>
              <a:rPr lang="en-US" sz="2600" b="1" dirty="0">
                <a:solidFill>
                  <a:srgbClr val="0033CC"/>
                </a:solidFill>
              </a:rPr>
              <a:t>live outside large urban areas</a:t>
            </a:r>
            <a:endParaRPr lang="en-US" sz="2600" baseline="30000" dirty="0">
              <a:solidFill>
                <a:srgbClr val="0033CC"/>
              </a:solidFill>
            </a:endParaRPr>
          </a:p>
        </p:txBody>
      </p:sp>
    </p:spTree>
    <p:extLst>
      <p:ext uri="{BB962C8B-B14F-4D97-AF65-F5344CB8AC3E}">
        <p14:creationId xmlns:p14="http://schemas.microsoft.com/office/powerpoint/2010/main" val="4287345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Challenges: Substance Use</a:t>
            </a:r>
            <a:endParaRPr lang="en-US" dirty="0"/>
          </a:p>
        </p:txBody>
      </p:sp>
      <p:sp>
        <p:nvSpPr>
          <p:cNvPr id="3" name="Content Placeholder 2"/>
          <p:cNvSpPr>
            <a:spLocks noGrp="1"/>
          </p:cNvSpPr>
          <p:nvPr>
            <p:ph idx="1"/>
          </p:nvPr>
        </p:nvSpPr>
        <p:spPr>
          <a:xfrm>
            <a:off x="982134" y="2269976"/>
            <a:ext cx="7704667" cy="3332816"/>
          </a:xfrm>
        </p:spPr>
        <p:txBody>
          <a:bodyPr>
            <a:normAutofit/>
          </a:bodyPr>
          <a:lstStyle/>
          <a:p>
            <a:pPr>
              <a:lnSpc>
                <a:spcPct val="90000"/>
              </a:lnSpc>
              <a:spcBef>
                <a:spcPts val="0"/>
              </a:spcBef>
              <a:spcAft>
                <a:spcPts val="600"/>
              </a:spcAft>
              <a:buClr>
                <a:schemeClr val="tx1"/>
              </a:buClr>
            </a:pPr>
            <a:r>
              <a:rPr lang="en-US" sz="2600" b="1" dirty="0">
                <a:solidFill>
                  <a:srgbClr val="2F5597"/>
                </a:solidFill>
              </a:rPr>
              <a:t>Many substance use-related problems are the same as urban </a:t>
            </a:r>
            <a:r>
              <a:rPr lang="en-US" sz="2600" b="1" dirty="0" smtClean="0">
                <a:solidFill>
                  <a:srgbClr val="2F5597"/>
                </a:solidFill>
              </a:rPr>
              <a:t>setting</a:t>
            </a:r>
            <a:r>
              <a:rPr lang="en-US" sz="2600" dirty="0" smtClean="0"/>
              <a:t>:</a:t>
            </a:r>
            <a:endParaRPr lang="en-US" sz="2600" b="1" dirty="0" smtClean="0">
              <a:solidFill>
                <a:srgbClr val="C00000"/>
              </a:solidFill>
            </a:endParaRPr>
          </a:p>
          <a:p>
            <a:pPr marL="801688" lvl="1" indent="-338138">
              <a:lnSpc>
                <a:spcPct val="90000"/>
              </a:lnSpc>
              <a:spcBef>
                <a:spcPts val="0"/>
              </a:spcBef>
              <a:spcAft>
                <a:spcPts val="300"/>
              </a:spcAft>
              <a:buClr>
                <a:schemeClr val="tx1"/>
              </a:buClr>
              <a:buFont typeface="Wingdings" panose="05000000000000000000" pitchFamily="2" charset="2"/>
              <a:buChar char="ü"/>
            </a:pPr>
            <a:r>
              <a:rPr lang="en-US" sz="2200" dirty="0"/>
              <a:t>Vehicular </a:t>
            </a:r>
            <a:r>
              <a:rPr lang="en-US" sz="2200" dirty="0" smtClean="0"/>
              <a:t>accidents</a:t>
            </a:r>
          </a:p>
          <a:p>
            <a:pPr marL="801688" lvl="1" indent="-338138">
              <a:lnSpc>
                <a:spcPct val="90000"/>
              </a:lnSpc>
              <a:spcBef>
                <a:spcPts val="0"/>
              </a:spcBef>
              <a:spcAft>
                <a:spcPts val="300"/>
              </a:spcAft>
              <a:buClr>
                <a:schemeClr val="tx1"/>
              </a:buClr>
              <a:buFont typeface="Wingdings" panose="05000000000000000000" pitchFamily="2" charset="2"/>
              <a:buChar char="ü"/>
            </a:pPr>
            <a:r>
              <a:rPr lang="en-US" sz="2200" dirty="0"/>
              <a:t>Unemployment</a:t>
            </a:r>
            <a:endParaRPr lang="en-US" sz="2200" dirty="0" smtClean="0"/>
          </a:p>
          <a:p>
            <a:pPr marL="801688" lvl="1" indent="-338138">
              <a:lnSpc>
                <a:spcPct val="90000"/>
              </a:lnSpc>
              <a:spcBef>
                <a:spcPts val="0"/>
              </a:spcBef>
              <a:spcAft>
                <a:spcPts val="300"/>
              </a:spcAft>
              <a:buClr>
                <a:schemeClr val="tx1"/>
              </a:buClr>
              <a:buFont typeface="Wingdings" panose="05000000000000000000" pitchFamily="2" charset="2"/>
              <a:buChar char="ü"/>
            </a:pPr>
            <a:r>
              <a:rPr lang="en-US" sz="2200" dirty="0"/>
              <a:t>Domestic </a:t>
            </a:r>
            <a:r>
              <a:rPr lang="en-US" sz="2200" dirty="0" smtClean="0"/>
              <a:t>violence</a:t>
            </a:r>
          </a:p>
          <a:p>
            <a:pPr marL="801688" lvl="1" indent="-338138">
              <a:lnSpc>
                <a:spcPct val="90000"/>
              </a:lnSpc>
              <a:spcBef>
                <a:spcPts val="0"/>
              </a:spcBef>
              <a:spcAft>
                <a:spcPts val="300"/>
              </a:spcAft>
              <a:buClr>
                <a:schemeClr val="tx1"/>
              </a:buClr>
              <a:buFont typeface="Wingdings" panose="05000000000000000000" pitchFamily="2" charset="2"/>
              <a:buChar char="ü"/>
            </a:pPr>
            <a:r>
              <a:rPr lang="en-US" sz="2200" dirty="0"/>
              <a:t>Accidents/injuries</a:t>
            </a:r>
            <a:endParaRPr lang="en-US" sz="2200" dirty="0" smtClean="0"/>
          </a:p>
          <a:p>
            <a:pPr>
              <a:lnSpc>
                <a:spcPct val="90000"/>
              </a:lnSpc>
              <a:spcBef>
                <a:spcPts val="1200"/>
              </a:spcBef>
              <a:spcAft>
                <a:spcPts val="600"/>
              </a:spcAft>
              <a:buClr>
                <a:schemeClr val="tx1"/>
              </a:buClr>
            </a:pPr>
            <a:r>
              <a:rPr lang="en-US" sz="2600" b="1" dirty="0">
                <a:solidFill>
                  <a:srgbClr val="006600"/>
                </a:solidFill>
              </a:rPr>
              <a:t>Population characteristics are </a:t>
            </a:r>
            <a:r>
              <a:rPr lang="en-US" sz="2600" b="1" dirty="0" smtClean="0">
                <a:solidFill>
                  <a:srgbClr val="006600"/>
                </a:solidFill>
              </a:rPr>
              <a:t>different</a:t>
            </a:r>
          </a:p>
          <a:p>
            <a:pPr marL="801688" lvl="1" indent="-338138">
              <a:lnSpc>
                <a:spcPct val="90000"/>
              </a:lnSpc>
              <a:spcBef>
                <a:spcPts val="0"/>
              </a:spcBef>
              <a:spcAft>
                <a:spcPts val="600"/>
              </a:spcAft>
              <a:buFont typeface="Wingdings" panose="05000000000000000000" pitchFamily="2" charset="2"/>
              <a:buChar char="ü"/>
            </a:pPr>
            <a:r>
              <a:rPr lang="en-US" sz="2200" dirty="0" smtClean="0"/>
              <a:t>Greater </a:t>
            </a:r>
            <a:r>
              <a:rPr lang="en-US" sz="2200" dirty="0"/>
              <a:t>proportion of older </a:t>
            </a:r>
            <a:r>
              <a:rPr lang="en-US" sz="2200" dirty="0" smtClean="0"/>
              <a:t>adults </a:t>
            </a:r>
            <a:r>
              <a:rPr lang="en-US" sz="2200" dirty="0"/>
              <a:t>who are at increasing risk as Baby Boomers </a:t>
            </a:r>
            <a:r>
              <a:rPr lang="en-US" sz="2200" dirty="0" smtClean="0"/>
              <a:t>age</a:t>
            </a:r>
          </a:p>
          <a:p>
            <a:pPr marL="801688" lvl="1" indent="-338138">
              <a:lnSpc>
                <a:spcPct val="90000"/>
              </a:lnSpc>
              <a:spcBef>
                <a:spcPts val="0"/>
              </a:spcBef>
              <a:spcAft>
                <a:spcPts val="600"/>
              </a:spcAft>
              <a:buFont typeface="Wingdings" panose="05000000000000000000" pitchFamily="2" charset="2"/>
              <a:buChar char="ü"/>
            </a:pPr>
            <a:r>
              <a:rPr lang="en-US" sz="2200" dirty="0" smtClean="0"/>
              <a:t>Youth-related </a:t>
            </a:r>
            <a:r>
              <a:rPr lang="en-US" sz="2200" dirty="0"/>
              <a:t>issues are more prominent</a:t>
            </a:r>
            <a:endParaRPr lang="en-US" sz="2200" dirty="0" smtClean="0"/>
          </a:p>
        </p:txBody>
      </p:sp>
    </p:spTree>
    <p:extLst>
      <p:ext uri="{BB962C8B-B14F-4D97-AF65-F5344CB8AC3E}">
        <p14:creationId xmlns:p14="http://schemas.microsoft.com/office/powerpoint/2010/main" val="18263999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BIRT Theme - Training Modules">
  <a:themeElements>
    <a:clrScheme name="Custom 3">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115684"/>
      </a:hlink>
      <a:folHlink>
        <a:srgbClr val="7F723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resentation11" id="{0A25C1F8-960B-48AB-AC56-2E8E256E4A47}" vid="{5517FC3D-BECA-479B-8405-71F7C03587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SBIRT Template - Training Modules</Template>
  <TotalTime>3372</TotalTime>
  <Words>2932</Words>
  <Application>Microsoft Office PowerPoint</Application>
  <PresentationFormat>On-screen Show (4:3)</PresentationFormat>
  <Paragraphs>261</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SBIRT Theme - Training Modules</vt:lpstr>
      <vt:lpstr>Screening, Brief Intervention, and Referral to Treatment (SBIRT): Rural Issues</vt:lpstr>
      <vt:lpstr>Goals for Today</vt:lpstr>
      <vt:lpstr>SBIRT in Rural Communities</vt:lpstr>
      <vt:lpstr>Rural Obstacles and Risks</vt:lpstr>
      <vt:lpstr>Rural Obstacles and Risks</vt:lpstr>
      <vt:lpstr>Rural Obstacles and Risks</vt:lpstr>
      <vt:lpstr>Substance Use in Rural Areas</vt:lpstr>
      <vt:lpstr>Rural Challenges: Substance Use</vt:lpstr>
      <vt:lpstr>Rural Challenges: Substance Use</vt:lpstr>
      <vt:lpstr>Rural Challenges: Substance Use</vt:lpstr>
      <vt:lpstr>Rural Challenges: Substance Use</vt:lpstr>
      <vt:lpstr>Rural Challenges: Substance Use</vt:lpstr>
      <vt:lpstr>Rural Challenges: Substance Use</vt:lpstr>
      <vt:lpstr>Rural Challenges: Best Solutions</vt:lpstr>
      <vt:lpstr>Rural Challenges: Best Solutions</vt:lpstr>
      <vt:lpstr>Rural Challenges: Best Solutions</vt:lpstr>
      <vt:lpstr>Rural Challenges: Best Solutions</vt:lpstr>
      <vt:lpstr>Rural Challenges: Best Solutions</vt:lpstr>
      <vt:lpstr>Rural Challenges: Best Solutions</vt:lpstr>
      <vt:lpstr>Rural Challenges: Best Solutions</vt:lpstr>
      <vt:lpstr>Summary</vt:lpstr>
      <vt:lpstr>Acknowledgements</vt:lpstr>
    </vt:vector>
  </TitlesOfParts>
  <Company>University of Iowa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Kosobucki, Mary A</dc:creator>
  <cp:lastModifiedBy>Kosobucki, Mary A</cp:lastModifiedBy>
  <cp:revision>285</cp:revision>
  <cp:lastPrinted>2018-04-26T19:27:25Z</cp:lastPrinted>
  <dcterms:created xsi:type="dcterms:W3CDTF">2017-12-20T18:56:29Z</dcterms:created>
  <dcterms:modified xsi:type="dcterms:W3CDTF">2018-07-23T20:48:57Z</dcterms:modified>
</cp:coreProperties>
</file>