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1"/>
  </p:notesMasterIdLst>
  <p:handoutMasterIdLst>
    <p:handoutMasterId r:id="rId22"/>
  </p:handoutMasterIdLst>
  <p:sldIdLst>
    <p:sldId id="258" r:id="rId2"/>
    <p:sldId id="259" r:id="rId3"/>
    <p:sldId id="316" r:id="rId4"/>
    <p:sldId id="317" r:id="rId5"/>
    <p:sldId id="260" r:id="rId6"/>
    <p:sldId id="288" r:id="rId7"/>
    <p:sldId id="302" r:id="rId8"/>
    <p:sldId id="303" r:id="rId9"/>
    <p:sldId id="304" r:id="rId10"/>
    <p:sldId id="305" r:id="rId11"/>
    <p:sldId id="318" r:id="rId12"/>
    <p:sldId id="306" r:id="rId13"/>
    <p:sldId id="315" r:id="rId14"/>
    <p:sldId id="307" r:id="rId15"/>
    <p:sldId id="308" r:id="rId16"/>
    <p:sldId id="309" r:id="rId17"/>
    <p:sldId id="310" r:id="rId18"/>
    <p:sldId id="297" r:id="rId19"/>
    <p:sldId id="298" r:id="rId20"/>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73B1"/>
    <a:srgbClr val="F27900"/>
    <a:srgbClr val="2F5597"/>
    <a:srgbClr val="0032CD"/>
    <a:srgbClr val="006600"/>
    <a:srgbClr val="008000"/>
    <a:srgbClr val="CC0099"/>
    <a:srgbClr val="CC3300"/>
    <a:srgbClr val="FF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0141" autoAdjust="0"/>
  </p:normalViewPr>
  <p:slideViewPr>
    <p:cSldViewPr snapToGrid="0">
      <p:cViewPr varScale="1">
        <p:scale>
          <a:sx n="93" d="100"/>
          <a:sy n="93" d="100"/>
        </p:scale>
        <p:origin x="1027" y="77"/>
      </p:cViewPr>
      <p:guideLst/>
    </p:cSldViewPr>
  </p:slideViewPr>
  <p:notesTextViewPr>
    <p:cViewPr>
      <p:scale>
        <a:sx n="150" d="100"/>
        <a:sy n="150" d="100"/>
      </p:scale>
      <p:origin x="0" y="0"/>
    </p:cViewPr>
  </p:notesTextViewPr>
  <p:notesViewPr>
    <p:cSldViewPr snapToGrid="0">
      <p:cViewPr varScale="1">
        <p:scale>
          <a:sx n="77" d="100"/>
          <a:sy n="77" d="100"/>
        </p:scale>
        <p:origin x="2789"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8EDA81-0470-4F3E-A45E-03A077B3845C}"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B2008B32-BE17-4F3F-AD0A-CD41A3417F7A}">
      <dgm:prSet phldrT="[Text]"/>
      <dgm:spPr>
        <a:solidFill>
          <a:srgbClr val="AFCAFF"/>
        </a:solidFill>
      </dgm:spPr>
      <dgm:t>
        <a:bodyPr/>
        <a:lstStyle/>
        <a:p>
          <a:pPr algn="ctr">
            <a:spcBef>
              <a:spcPct val="0"/>
            </a:spcBef>
            <a:spcAft>
              <a:spcPts val="3000"/>
            </a:spcAft>
          </a:pPr>
          <a:r>
            <a:rPr lang="en-US" b="1" dirty="0">
              <a:solidFill>
                <a:srgbClr val="0000FF"/>
              </a:solidFill>
            </a:rPr>
            <a:t>TRAUMA</a:t>
          </a:r>
        </a:p>
        <a:p>
          <a:pPr algn="l">
            <a:spcBef>
              <a:spcPts val="0"/>
            </a:spcBef>
            <a:spcAft>
              <a:spcPct val="35000"/>
            </a:spcAft>
          </a:pPr>
          <a:r>
            <a:rPr lang="en-US" b="1" dirty="0"/>
            <a:t>Psychological</a:t>
          </a:r>
        </a:p>
        <a:p>
          <a:pPr algn="l">
            <a:spcBef>
              <a:spcPct val="0"/>
            </a:spcBef>
            <a:spcAft>
              <a:spcPct val="35000"/>
            </a:spcAft>
          </a:pPr>
          <a:r>
            <a:rPr lang="en-US" b="1" dirty="0"/>
            <a:t>Physical</a:t>
          </a:r>
        </a:p>
      </dgm:t>
    </dgm:pt>
    <dgm:pt modelId="{2A739D58-5148-44B8-BD38-D0867FFD8741}" type="parTrans" cxnId="{45A3A92E-06E5-4DA5-A9C4-1782E7F45532}">
      <dgm:prSet/>
      <dgm:spPr/>
      <dgm:t>
        <a:bodyPr/>
        <a:lstStyle/>
        <a:p>
          <a:endParaRPr lang="en-US"/>
        </a:p>
      </dgm:t>
    </dgm:pt>
    <dgm:pt modelId="{BF37A993-F175-491E-9362-F143E4BED276}" type="sibTrans" cxnId="{45A3A92E-06E5-4DA5-A9C4-1782E7F45532}">
      <dgm:prSet/>
      <dgm:spPr/>
      <dgm:t>
        <a:bodyPr/>
        <a:lstStyle/>
        <a:p>
          <a:endParaRPr lang="en-US"/>
        </a:p>
      </dgm:t>
    </dgm:pt>
    <dgm:pt modelId="{DA47E843-85B2-479C-BF9B-B93741FF39A3}">
      <dgm:prSet phldrT="[Text]"/>
      <dgm:spPr>
        <a:solidFill>
          <a:srgbClr val="AFCAFF"/>
        </a:solidFill>
      </dgm:spPr>
      <dgm:t>
        <a:bodyPr/>
        <a:lstStyle/>
        <a:p>
          <a:pPr algn="ctr"/>
          <a:r>
            <a:rPr lang="en-US" b="1" dirty="0">
              <a:solidFill>
                <a:srgbClr val="0000FF"/>
              </a:solidFill>
            </a:rPr>
            <a:t>SUBSTANCE USE</a:t>
          </a:r>
        </a:p>
        <a:p>
          <a:pPr algn="l"/>
          <a:r>
            <a:rPr lang="en-US" b="1" dirty="0"/>
            <a:t>Misuse</a:t>
          </a:r>
        </a:p>
        <a:p>
          <a:pPr algn="l"/>
          <a:r>
            <a:rPr lang="en-US" b="1" dirty="0"/>
            <a:t>Harmful use</a:t>
          </a:r>
        </a:p>
        <a:p>
          <a:pPr algn="l"/>
          <a:r>
            <a:rPr lang="en-US" b="1" dirty="0"/>
            <a:t>Substance use disorder (SUD)</a:t>
          </a:r>
        </a:p>
      </dgm:t>
    </dgm:pt>
    <dgm:pt modelId="{054C1F6F-7031-47A4-9FDE-A8C76B035E01}" type="parTrans" cxnId="{0676B98C-FCDB-4A78-96FE-A680CB2F5EEF}">
      <dgm:prSet/>
      <dgm:spPr/>
      <dgm:t>
        <a:bodyPr/>
        <a:lstStyle/>
        <a:p>
          <a:endParaRPr lang="en-US"/>
        </a:p>
      </dgm:t>
    </dgm:pt>
    <dgm:pt modelId="{0687B3A1-C0B5-4B72-9E39-8FE22C9A0869}" type="sibTrans" cxnId="{0676B98C-FCDB-4A78-96FE-A680CB2F5EEF}">
      <dgm:prSet/>
      <dgm:spPr/>
      <dgm:t>
        <a:bodyPr/>
        <a:lstStyle/>
        <a:p>
          <a:endParaRPr lang="en-US"/>
        </a:p>
      </dgm:t>
    </dgm:pt>
    <dgm:pt modelId="{05805B4E-06AA-4786-A34B-2440E07B41EB}" type="pres">
      <dgm:prSet presAssocID="{0F8EDA81-0470-4F3E-A45E-03A077B3845C}" presName="Name0" presStyleCnt="0">
        <dgm:presLayoutVars>
          <dgm:chMax val="2"/>
          <dgm:chPref val="2"/>
          <dgm:animLvl val="lvl"/>
        </dgm:presLayoutVars>
      </dgm:prSet>
      <dgm:spPr/>
      <dgm:t>
        <a:bodyPr/>
        <a:lstStyle/>
        <a:p>
          <a:endParaRPr lang="en-US"/>
        </a:p>
      </dgm:t>
    </dgm:pt>
    <dgm:pt modelId="{125498D7-32E5-46E1-A073-F4F966FABA39}" type="pres">
      <dgm:prSet presAssocID="{0F8EDA81-0470-4F3E-A45E-03A077B3845C}" presName="LeftText" presStyleLbl="revTx" presStyleIdx="0" presStyleCnt="0">
        <dgm:presLayoutVars>
          <dgm:bulletEnabled val="1"/>
        </dgm:presLayoutVars>
      </dgm:prSet>
      <dgm:spPr/>
      <dgm:t>
        <a:bodyPr/>
        <a:lstStyle/>
        <a:p>
          <a:endParaRPr lang="en-US"/>
        </a:p>
      </dgm:t>
    </dgm:pt>
    <dgm:pt modelId="{4F8B46FB-6DCB-45F8-89A0-BB3241F63042}" type="pres">
      <dgm:prSet presAssocID="{0F8EDA81-0470-4F3E-A45E-03A077B3845C}" presName="LeftNode" presStyleLbl="bgImgPlace1" presStyleIdx="0" presStyleCnt="2">
        <dgm:presLayoutVars>
          <dgm:chMax val="2"/>
          <dgm:chPref val="2"/>
        </dgm:presLayoutVars>
      </dgm:prSet>
      <dgm:spPr/>
      <dgm:t>
        <a:bodyPr/>
        <a:lstStyle/>
        <a:p>
          <a:endParaRPr lang="en-US"/>
        </a:p>
      </dgm:t>
    </dgm:pt>
    <dgm:pt modelId="{05526B0A-EAF1-4983-8211-6AF1B2FFB5F9}" type="pres">
      <dgm:prSet presAssocID="{0F8EDA81-0470-4F3E-A45E-03A077B3845C}" presName="RightText" presStyleLbl="revTx" presStyleIdx="0" presStyleCnt="0">
        <dgm:presLayoutVars>
          <dgm:bulletEnabled val="1"/>
        </dgm:presLayoutVars>
      </dgm:prSet>
      <dgm:spPr/>
      <dgm:t>
        <a:bodyPr/>
        <a:lstStyle/>
        <a:p>
          <a:endParaRPr lang="en-US"/>
        </a:p>
      </dgm:t>
    </dgm:pt>
    <dgm:pt modelId="{77B0315E-E2F3-4545-9667-4969A2FAB312}" type="pres">
      <dgm:prSet presAssocID="{0F8EDA81-0470-4F3E-A45E-03A077B3845C}" presName="RightNode" presStyleLbl="bgImgPlace1" presStyleIdx="1" presStyleCnt="2">
        <dgm:presLayoutVars>
          <dgm:chMax val="0"/>
          <dgm:chPref val="0"/>
        </dgm:presLayoutVars>
      </dgm:prSet>
      <dgm:spPr/>
      <dgm:t>
        <a:bodyPr/>
        <a:lstStyle/>
        <a:p>
          <a:endParaRPr lang="en-US"/>
        </a:p>
      </dgm:t>
    </dgm:pt>
    <dgm:pt modelId="{CEDEAE8D-7993-4BED-B6F3-ED043088EDB4}" type="pres">
      <dgm:prSet presAssocID="{0F8EDA81-0470-4F3E-A45E-03A077B3845C}" presName="TopArrow" presStyleLbl="node1" presStyleIdx="0" presStyleCnt="2"/>
      <dgm:spPr>
        <a:solidFill>
          <a:srgbClr val="0000FF"/>
        </a:solidFill>
      </dgm:spPr>
    </dgm:pt>
    <dgm:pt modelId="{A9F66E13-F0CF-4B89-AB19-E401BE84BD25}" type="pres">
      <dgm:prSet presAssocID="{0F8EDA81-0470-4F3E-A45E-03A077B3845C}" presName="BottomArrow" presStyleLbl="node1" presStyleIdx="1" presStyleCnt="2"/>
      <dgm:spPr>
        <a:solidFill>
          <a:srgbClr val="0000FF"/>
        </a:solidFill>
      </dgm:spPr>
    </dgm:pt>
  </dgm:ptLst>
  <dgm:cxnLst>
    <dgm:cxn modelId="{07F7BF7B-05C0-462F-AA56-3E555EEEDCBC}" type="presOf" srcId="{DA47E843-85B2-479C-BF9B-B93741FF39A3}" destId="{77B0315E-E2F3-4545-9667-4969A2FAB312}" srcOrd="1" destOrd="0" presId="urn:microsoft.com/office/officeart/2009/layout/ReverseList"/>
    <dgm:cxn modelId="{BF4E4FC8-F7BC-4C87-B824-4875801705D8}" type="presOf" srcId="{0F8EDA81-0470-4F3E-A45E-03A077B3845C}" destId="{05805B4E-06AA-4786-A34B-2440E07B41EB}" srcOrd="0" destOrd="0" presId="urn:microsoft.com/office/officeart/2009/layout/ReverseList"/>
    <dgm:cxn modelId="{352E165B-C0CE-4CE0-936A-852D906B36DA}" type="presOf" srcId="{B2008B32-BE17-4F3F-AD0A-CD41A3417F7A}" destId="{4F8B46FB-6DCB-45F8-89A0-BB3241F63042}" srcOrd="1" destOrd="0" presId="urn:microsoft.com/office/officeart/2009/layout/ReverseList"/>
    <dgm:cxn modelId="{45A3A92E-06E5-4DA5-A9C4-1782E7F45532}" srcId="{0F8EDA81-0470-4F3E-A45E-03A077B3845C}" destId="{B2008B32-BE17-4F3F-AD0A-CD41A3417F7A}" srcOrd="0" destOrd="0" parTransId="{2A739D58-5148-44B8-BD38-D0867FFD8741}" sibTransId="{BF37A993-F175-491E-9362-F143E4BED276}"/>
    <dgm:cxn modelId="{2A5BEB6D-4694-4024-B6F9-2FD74F82D502}" type="presOf" srcId="{DA47E843-85B2-479C-BF9B-B93741FF39A3}" destId="{05526B0A-EAF1-4983-8211-6AF1B2FFB5F9}" srcOrd="0" destOrd="0" presId="urn:microsoft.com/office/officeart/2009/layout/ReverseList"/>
    <dgm:cxn modelId="{0676B98C-FCDB-4A78-96FE-A680CB2F5EEF}" srcId="{0F8EDA81-0470-4F3E-A45E-03A077B3845C}" destId="{DA47E843-85B2-479C-BF9B-B93741FF39A3}" srcOrd="1" destOrd="0" parTransId="{054C1F6F-7031-47A4-9FDE-A8C76B035E01}" sibTransId="{0687B3A1-C0B5-4B72-9E39-8FE22C9A0869}"/>
    <dgm:cxn modelId="{FEADB0E8-A3E4-4626-8F82-300AE28E71AF}" type="presOf" srcId="{B2008B32-BE17-4F3F-AD0A-CD41A3417F7A}" destId="{125498D7-32E5-46E1-A073-F4F966FABA39}" srcOrd="0" destOrd="0" presId="urn:microsoft.com/office/officeart/2009/layout/ReverseList"/>
    <dgm:cxn modelId="{44877948-D604-4C17-81E7-5C768E9D0304}" type="presParOf" srcId="{05805B4E-06AA-4786-A34B-2440E07B41EB}" destId="{125498D7-32E5-46E1-A073-F4F966FABA39}" srcOrd="0" destOrd="0" presId="urn:microsoft.com/office/officeart/2009/layout/ReverseList"/>
    <dgm:cxn modelId="{7F5206EC-9701-4A91-8994-EC6E906DBEB8}" type="presParOf" srcId="{05805B4E-06AA-4786-A34B-2440E07B41EB}" destId="{4F8B46FB-6DCB-45F8-89A0-BB3241F63042}" srcOrd="1" destOrd="0" presId="urn:microsoft.com/office/officeart/2009/layout/ReverseList"/>
    <dgm:cxn modelId="{2A470F5D-8E9D-45BB-8185-E87784F7695F}" type="presParOf" srcId="{05805B4E-06AA-4786-A34B-2440E07B41EB}" destId="{05526B0A-EAF1-4983-8211-6AF1B2FFB5F9}" srcOrd="2" destOrd="0" presId="urn:microsoft.com/office/officeart/2009/layout/ReverseList"/>
    <dgm:cxn modelId="{1BFE432F-F9CF-4A48-B53B-23324DC30ED4}" type="presParOf" srcId="{05805B4E-06AA-4786-A34B-2440E07B41EB}" destId="{77B0315E-E2F3-4545-9667-4969A2FAB312}" srcOrd="3" destOrd="0" presId="urn:microsoft.com/office/officeart/2009/layout/ReverseList"/>
    <dgm:cxn modelId="{8CC90711-3754-4AB7-85F6-A84740683EBE}" type="presParOf" srcId="{05805B4E-06AA-4786-A34B-2440E07B41EB}" destId="{CEDEAE8D-7993-4BED-B6F3-ED043088EDB4}" srcOrd="4" destOrd="0" presId="urn:microsoft.com/office/officeart/2009/layout/ReverseList"/>
    <dgm:cxn modelId="{56686034-FAA4-47B7-BE88-2652DC33768B}" type="presParOf" srcId="{05805B4E-06AA-4786-A34B-2440E07B41EB}" destId="{A9F66E13-F0CF-4B89-AB19-E401BE84BD25}"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8EDA81-0470-4F3E-A45E-03A077B3845C}"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B2008B32-BE17-4F3F-AD0A-CD41A3417F7A}">
      <dgm:prSet phldrT="[Text]"/>
      <dgm:spPr>
        <a:solidFill>
          <a:srgbClr val="AFCAFF"/>
        </a:solidFill>
      </dgm:spPr>
      <dgm:t>
        <a:bodyPr/>
        <a:lstStyle/>
        <a:p>
          <a:pPr algn="ctr">
            <a:spcBef>
              <a:spcPct val="0"/>
            </a:spcBef>
            <a:spcAft>
              <a:spcPts val="3000"/>
            </a:spcAft>
          </a:pPr>
          <a:r>
            <a:rPr lang="en-US" b="1" dirty="0" smtClean="0">
              <a:solidFill>
                <a:srgbClr val="0000FF"/>
              </a:solidFill>
            </a:rPr>
            <a:t>TRAUMA</a:t>
          </a:r>
        </a:p>
        <a:p>
          <a:pPr algn="l">
            <a:spcBef>
              <a:spcPts val="0"/>
            </a:spcBef>
            <a:spcAft>
              <a:spcPct val="35000"/>
            </a:spcAft>
          </a:pPr>
          <a:r>
            <a:rPr lang="en-US" dirty="0" smtClean="0"/>
            <a:t>Psychological</a:t>
          </a:r>
        </a:p>
        <a:p>
          <a:pPr algn="l">
            <a:spcBef>
              <a:spcPct val="0"/>
            </a:spcBef>
            <a:spcAft>
              <a:spcPct val="35000"/>
            </a:spcAft>
          </a:pPr>
          <a:r>
            <a:rPr lang="en-US" dirty="0" smtClean="0"/>
            <a:t>Physical</a:t>
          </a:r>
        </a:p>
        <a:p>
          <a:pPr algn="l">
            <a:spcBef>
              <a:spcPct val="0"/>
            </a:spcBef>
            <a:spcAft>
              <a:spcPct val="35000"/>
            </a:spcAft>
          </a:pPr>
          <a:r>
            <a:rPr lang="en-US" dirty="0" smtClean="0"/>
            <a:t>  ~Children</a:t>
          </a:r>
        </a:p>
        <a:p>
          <a:pPr algn="l">
            <a:spcBef>
              <a:spcPct val="0"/>
            </a:spcBef>
            <a:spcAft>
              <a:spcPct val="35000"/>
            </a:spcAft>
          </a:pPr>
          <a:r>
            <a:rPr lang="en-US" dirty="0" smtClean="0"/>
            <a:t>  ~Elders</a:t>
          </a:r>
        </a:p>
      </dgm:t>
    </dgm:pt>
    <dgm:pt modelId="{2A739D58-5148-44B8-BD38-D0867FFD8741}" type="parTrans" cxnId="{45A3A92E-06E5-4DA5-A9C4-1782E7F45532}">
      <dgm:prSet/>
      <dgm:spPr/>
      <dgm:t>
        <a:bodyPr/>
        <a:lstStyle/>
        <a:p>
          <a:endParaRPr lang="en-US"/>
        </a:p>
      </dgm:t>
    </dgm:pt>
    <dgm:pt modelId="{BF37A993-F175-491E-9362-F143E4BED276}" type="sibTrans" cxnId="{45A3A92E-06E5-4DA5-A9C4-1782E7F45532}">
      <dgm:prSet/>
      <dgm:spPr/>
      <dgm:t>
        <a:bodyPr/>
        <a:lstStyle/>
        <a:p>
          <a:endParaRPr lang="en-US"/>
        </a:p>
      </dgm:t>
    </dgm:pt>
    <dgm:pt modelId="{DA47E843-85B2-479C-BF9B-B93741FF39A3}">
      <dgm:prSet phldrT="[Text]"/>
      <dgm:spPr>
        <a:solidFill>
          <a:srgbClr val="AFCAFF"/>
        </a:solidFill>
      </dgm:spPr>
      <dgm:t>
        <a:bodyPr/>
        <a:lstStyle/>
        <a:p>
          <a:pPr algn="ctr"/>
          <a:r>
            <a:rPr lang="en-US" b="1" dirty="0" smtClean="0">
              <a:solidFill>
                <a:srgbClr val="0000FF"/>
              </a:solidFill>
            </a:rPr>
            <a:t>SUBSTANCE USE</a:t>
          </a:r>
        </a:p>
        <a:p>
          <a:pPr algn="l"/>
          <a:r>
            <a:rPr lang="en-US" b="0" dirty="0" smtClean="0"/>
            <a:t>Misuse</a:t>
          </a:r>
        </a:p>
        <a:p>
          <a:pPr algn="l"/>
          <a:r>
            <a:rPr lang="en-US" b="0" dirty="0" smtClean="0"/>
            <a:t>Harmful use</a:t>
          </a:r>
        </a:p>
        <a:p>
          <a:pPr algn="l"/>
          <a:r>
            <a:rPr lang="en-US" b="0" dirty="0" smtClean="0"/>
            <a:t>Substance use disorder (SUD)</a:t>
          </a:r>
          <a:endParaRPr lang="en-US" b="0" dirty="0"/>
        </a:p>
      </dgm:t>
    </dgm:pt>
    <dgm:pt modelId="{054C1F6F-7031-47A4-9FDE-A8C76B035E01}" type="parTrans" cxnId="{0676B98C-FCDB-4A78-96FE-A680CB2F5EEF}">
      <dgm:prSet/>
      <dgm:spPr/>
      <dgm:t>
        <a:bodyPr/>
        <a:lstStyle/>
        <a:p>
          <a:endParaRPr lang="en-US"/>
        </a:p>
      </dgm:t>
    </dgm:pt>
    <dgm:pt modelId="{0687B3A1-C0B5-4B72-9E39-8FE22C9A0869}" type="sibTrans" cxnId="{0676B98C-FCDB-4A78-96FE-A680CB2F5EEF}">
      <dgm:prSet/>
      <dgm:spPr/>
      <dgm:t>
        <a:bodyPr/>
        <a:lstStyle/>
        <a:p>
          <a:endParaRPr lang="en-US"/>
        </a:p>
      </dgm:t>
    </dgm:pt>
    <dgm:pt modelId="{05805B4E-06AA-4786-A34B-2440E07B41EB}" type="pres">
      <dgm:prSet presAssocID="{0F8EDA81-0470-4F3E-A45E-03A077B3845C}" presName="Name0" presStyleCnt="0">
        <dgm:presLayoutVars>
          <dgm:chMax val="2"/>
          <dgm:chPref val="2"/>
          <dgm:animLvl val="lvl"/>
        </dgm:presLayoutVars>
      </dgm:prSet>
      <dgm:spPr/>
      <dgm:t>
        <a:bodyPr/>
        <a:lstStyle/>
        <a:p>
          <a:endParaRPr lang="en-US"/>
        </a:p>
      </dgm:t>
    </dgm:pt>
    <dgm:pt modelId="{125498D7-32E5-46E1-A073-F4F966FABA39}" type="pres">
      <dgm:prSet presAssocID="{0F8EDA81-0470-4F3E-A45E-03A077B3845C}" presName="LeftText" presStyleLbl="revTx" presStyleIdx="0" presStyleCnt="0">
        <dgm:presLayoutVars>
          <dgm:bulletEnabled val="1"/>
        </dgm:presLayoutVars>
      </dgm:prSet>
      <dgm:spPr/>
      <dgm:t>
        <a:bodyPr/>
        <a:lstStyle/>
        <a:p>
          <a:endParaRPr lang="en-US"/>
        </a:p>
      </dgm:t>
    </dgm:pt>
    <dgm:pt modelId="{4F8B46FB-6DCB-45F8-89A0-BB3241F63042}" type="pres">
      <dgm:prSet presAssocID="{0F8EDA81-0470-4F3E-A45E-03A077B3845C}" presName="LeftNode" presStyleLbl="bgImgPlace1" presStyleIdx="0" presStyleCnt="2">
        <dgm:presLayoutVars>
          <dgm:chMax val="2"/>
          <dgm:chPref val="2"/>
        </dgm:presLayoutVars>
      </dgm:prSet>
      <dgm:spPr/>
      <dgm:t>
        <a:bodyPr/>
        <a:lstStyle/>
        <a:p>
          <a:endParaRPr lang="en-US"/>
        </a:p>
      </dgm:t>
    </dgm:pt>
    <dgm:pt modelId="{05526B0A-EAF1-4983-8211-6AF1B2FFB5F9}" type="pres">
      <dgm:prSet presAssocID="{0F8EDA81-0470-4F3E-A45E-03A077B3845C}" presName="RightText" presStyleLbl="revTx" presStyleIdx="0" presStyleCnt="0">
        <dgm:presLayoutVars>
          <dgm:bulletEnabled val="1"/>
        </dgm:presLayoutVars>
      </dgm:prSet>
      <dgm:spPr/>
      <dgm:t>
        <a:bodyPr/>
        <a:lstStyle/>
        <a:p>
          <a:endParaRPr lang="en-US"/>
        </a:p>
      </dgm:t>
    </dgm:pt>
    <dgm:pt modelId="{77B0315E-E2F3-4545-9667-4969A2FAB312}" type="pres">
      <dgm:prSet presAssocID="{0F8EDA81-0470-4F3E-A45E-03A077B3845C}" presName="RightNode" presStyleLbl="bgImgPlace1" presStyleIdx="1" presStyleCnt="2">
        <dgm:presLayoutVars>
          <dgm:chMax val="0"/>
          <dgm:chPref val="0"/>
        </dgm:presLayoutVars>
      </dgm:prSet>
      <dgm:spPr/>
      <dgm:t>
        <a:bodyPr/>
        <a:lstStyle/>
        <a:p>
          <a:endParaRPr lang="en-US"/>
        </a:p>
      </dgm:t>
    </dgm:pt>
    <dgm:pt modelId="{CEDEAE8D-7993-4BED-B6F3-ED043088EDB4}" type="pres">
      <dgm:prSet presAssocID="{0F8EDA81-0470-4F3E-A45E-03A077B3845C}" presName="TopArrow" presStyleLbl="node1" presStyleIdx="0" presStyleCnt="2"/>
      <dgm:spPr>
        <a:solidFill>
          <a:srgbClr val="0000FF"/>
        </a:solidFill>
      </dgm:spPr>
    </dgm:pt>
    <dgm:pt modelId="{A9F66E13-F0CF-4B89-AB19-E401BE84BD25}" type="pres">
      <dgm:prSet presAssocID="{0F8EDA81-0470-4F3E-A45E-03A077B3845C}" presName="BottomArrow" presStyleLbl="node1" presStyleIdx="1" presStyleCnt="2"/>
      <dgm:spPr>
        <a:solidFill>
          <a:srgbClr val="0000FF"/>
        </a:solidFill>
      </dgm:spPr>
    </dgm:pt>
  </dgm:ptLst>
  <dgm:cxnLst>
    <dgm:cxn modelId="{FEBE3D33-2FAB-45C6-9AD7-301505C0E2F3}" type="presOf" srcId="{B2008B32-BE17-4F3F-AD0A-CD41A3417F7A}" destId="{4F8B46FB-6DCB-45F8-89A0-BB3241F63042}" srcOrd="1" destOrd="0" presId="urn:microsoft.com/office/officeart/2009/layout/ReverseList"/>
    <dgm:cxn modelId="{CE4B7670-3372-4D42-8854-22CD9F5354C6}" type="presOf" srcId="{DA47E843-85B2-479C-BF9B-B93741FF39A3}" destId="{77B0315E-E2F3-4545-9667-4969A2FAB312}" srcOrd="1" destOrd="0" presId="urn:microsoft.com/office/officeart/2009/layout/ReverseList"/>
    <dgm:cxn modelId="{8F9ADC58-6421-4273-B291-51025CC57799}" type="presOf" srcId="{DA47E843-85B2-479C-BF9B-B93741FF39A3}" destId="{05526B0A-EAF1-4983-8211-6AF1B2FFB5F9}" srcOrd="0" destOrd="0" presId="urn:microsoft.com/office/officeart/2009/layout/ReverseList"/>
    <dgm:cxn modelId="{45A3A92E-06E5-4DA5-A9C4-1782E7F45532}" srcId="{0F8EDA81-0470-4F3E-A45E-03A077B3845C}" destId="{B2008B32-BE17-4F3F-AD0A-CD41A3417F7A}" srcOrd="0" destOrd="0" parTransId="{2A739D58-5148-44B8-BD38-D0867FFD8741}" sibTransId="{BF37A993-F175-491E-9362-F143E4BED276}"/>
    <dgm:cxn modelId="{0676B98C-FCDB-4A78-96FE-A680CB2F5EEF}" srcId="{0F8EDA81-0470-4F3E-A45E-03A077B3845C}" destId="{DA47E843-85B2-479C-BF9B-B93741FF39A3}" srcOrd="1" destOrd="0" parTransId="{054C1F6F-7031-47A4-9FDE-A8C76B035E01}" sibTransId="{0687B3A1-C0B5-4B72-9E39-8FE22C9A0869}"/>
    <dgm:cxn modelId="{91C94E91-901A-4807-8754-2298EC4E61F8}" type="presOf" srcId="{B2008B32-BE17-4F3F-AD0A-CD41A3417F7A}" destId="{125498D7-32E5-46E1-A073-F4F966FABA39}" srcOrd="0" destOrd="0" presId="urn:microsoft.com/office/officeart/2009/layout/ReverseList"/>
    <dgm:cxn modelId="{E7A0C06B-8A74-4E13-9C02-A3D6FCF90B28}" type="presOf" srcId="{0F8EDA81-0470-4F3E-A45E-03A077B3845C}" destId="{05805B4E-06AA-4786-A34B-2440E07B41EB}" srcOrd="0" destOrd="0" presId="urn:microsoft.com/office/officeart/2009/layout/ReverseList"/>
    <dgm:cxn modelId="{EBC2AEAF-8401-46CD-AE8C-AEE5D9D84E08}" type="presParOf" srcId="{05805B4E-06AA-4786-A34B-2440E07B41EB}" destId="{125498D7-32E5-46E1-A073-F4F966FABA39}" srcOrd="0" destOrd="0" presId="urn:microsoft.com/office/officeart/2009/layout/ReverseList"/>
    <dgm:cxn modelId="{F917C76C-5463-4E56-B9EE-80162B9EDD28}" type="presParOf" srcId="{05805B4E-06AA-4786-A34B-2440E07B41EB}" destId="{4F8B46FB-6DCB-45F8-89A0-BB3241F63042}" srcOrd="1" destOrd="0" presId="urn:microsoft.com/office/officeart/2009/layout/ReverseList"/>
    <dgm:cxn modelId="{62914677-9033-4887-B0D1-14FC05E78255}" type="presParOf" srcId="{05805B4E-06AA-4786-A34B-2440E07B41EB}" destId="{05526B0A-EAF1-4983-8211-6AF1B2FFB5F9}" srcOrd="2" destOrd="0" presId="urn:microsoft.com/office/officeart/2009/layout/ReverseList"/>
    <dgm:cxn modelId="{876C2B48-C24A-42C6-9BE9-CAEED0412B4F}" type="presParOf" srcId="{05805B4E-06AA-4786-A34B-2440E07B41EB}" destId="{77B0315E-E2F3-4545-9667-4969A2FAB312}" srcOrd="3" destOrd="0" presId="urn:microsoft.com/office/officeart/2009/layout/ReverseList"/>
    <dgm:cxn modelId="{0A676616-B8D8-4E4E-8EDA-755FA180BAE2}" type="presParOf" srcId="{05805B4E-06AA-4786-A34B-2440E07B41EB}" destId="{CEDEAE8D-7993-4BED-B6F3-ED043088EDB4}" srcOrd="4" destOrd="0" presId="urn:microsoft.com/office/officeart/2009/layout/ReverseList"/>
    <dgm:cxn modelId="{59AEA87B-A39B-4737-A043-22275880837E}" type="presParOf" srcId="{05805B4E-06AA-4786-A34B-2440E07B41EB}" destId="{A9F66E13-F0CF-4B89-AB19-E401BE84BD25}"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8B46FB-6DCB-45F8-89A0-BB3241F63042}">
      <dsp:nvSpPr>
        <dsp:cNvPr id="0" name=""/>
        <dsp:cNvSpPr/>
      </dsp:nvSpPr>
      <dsp:spPr>
        <a:xfrm rot="16200000">
          <a:off x="313800" y="888387"/>
          <a:ext cx="1881176" cy="1149598"/>
        </a:xfrm>
        <a:prstGeom prst="round2SameRect">
          <a:avLst>
            <a:gd name="adj1" fmla="val 16670"/>
            <a:gd name="adj2" fmla="val 0"/>
          </a:avLst>
        </a:prstGeom>
        <a:solidFill>
          <a:srgbClr val="AFCA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82550" rIns="74295" bIns="82550" numCol="1" spcCol="1270" anchor="t" anchorCtr="0">
          <a:noAutofit/>
        </a:bodyPr>
        <a:lstStyle/>
        <a:p>
          <a:pPr lvl="0" algn="ctr" defTabSz="577850">
            <a:lnSpc>
              <a:spcPct val="90000"/>
            </a:lnSpc>
            <a:spcBef>
              <a:spcPct val="0"/>
            </a:spcBef>
            <a:spcAft>
              <a:spcPts val="3000"/>
            </a:spcAft>
          </a:pPr>
          <a:r>
            <a:rPr lang="en-US" sz="1300" b="1" kern="1200" dirty="0">
              <a:solidFill>
                <a:srgbClr val="0000FF"/>
              </a:solidFill>
            </a:rPr>
            <a:t>TRAUMA</a:t>
          </a:r>
        </a:p>
        <a:p>
          <a:pPr lvl="0" algn="l" defTabSz="577850">
            <a:lnSpc>
              <a:spcPct val="90000"/>
            </a:lnSpc>
            <a:spcBef>
              <a:spcPct val="0"/>
            </a:spcBef>
            <a:spcAft>
              <a:spcPct val="35000"/>
            </a:spcAft>
          </a:pPr>
          <a:r>
            <a:rPr lang="en-US" sz="1300" b="1" kern="1200" dirty="0"/>
            <a:t>Psychological</a:t>
          </a:r>
        </a:p>
        <a:p>
          <a:pPr lvl="0" algn="l" defTabSz="577850">
            <a:lnSpc>
              <a:spcPct val="90000"/>
            </a:lnSpc>
            <a:spcBef>
              <a:spcPct val="0"/>
            </a:spcBef>
            <a:spcAft>
              <a:spcPct val="35000"/>
            </a:spcAft>
          </a:pPr>
          <a:r>
            <a:rPr lang="en-US" sz="1300" b="1" kern="1200" dirty="0"/>
            <a:t>Physical</a:t>
          </a:r>
        </a:p>
      </dsp:txBody>
      <dsp:txXfrm rot="5400000">
        <a:off x="735718" y="578728"/>
        <a:ext cx="1093469" cy="1768918"/>
      </dsp:txXfrm>
    </dsp:sp>
    <dsp:sp modelId="{77B0315E-E2F3-4545-9667-4969A2FAB312}">
      <dsp:nvSpPr>
        <dsp:cNvPr id="0" name=""/>
        <dsp:cNvSpPr/>
      </dsp:nvSpPr>
      <dsp:spPr>
        <a:xfrm rot="5400000">
          <a:off x="1515600" y="888387"/>
          <a:ext cx="1881176" cy="1149598"/>
        </a:xfrm>
        <a:prstGeom prst="round2SameRect">
          <a:avLst>
            <a:gd name="adj1" fmla="val 16670"/>
            <a:gd name="adj2" fmla="val 0"/>
          </a:avLst>
        </a:prstGeom>
        <a:solidFill>
          <a:srgbClr val="AFCA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295" tIns="82550" rIns="49530" bIns="82550" numCol="1" spcCol="1270" anchor="t" anchorCtr="0">
          <a:noAutofit/>
        </a:bodyPr>
        <a:lstStyle/>
        <a:p>
          <a:pPr lvl="0" algn="ctr" defTabSz="577850">
            <a:lnSpc>
              <a:spcPct val="90000"/>
            </a:lnSpc>
            <a:spcBef>
              <a:spcPct val="0"/>
            </a:spcBef>
            <a:spcAft>
              <a:spcPct val="35000"/>
            </a:spcAft>
          </a:pPr>
          <a:r>
            <a:rPr lang="en-US" sz="1300" b="1" kern="1200" dirty="0">
              <a:solidFill>
                <a:srgbClr val="0000FF"/>
              </a:solidFill>
            </a:rPr>
            <a:t>SUBSTANCE USE</a:t>
          </a:r>
        </a:p>
        <a:p>
          <a:pPr lvl="0" algn="l" defTabSz="577850">
            <a:lnSpc>
              <a:spcPct val="90000"/>
            </a:lnSpc>
            <a:spcBef>
              <a:spcPct val="0"/>
            </a:spcBef>
            <a:spcAft>
              <a:spcPct val="35000"/>
            </a:spcAft>
          </a:pPr>
          <a:r>
            <a:rPr lang="en-US" sz="1300" b="1" kern="1200" dirty="0"/>
            <a:t>Misuse</a:t>
          </a:r>
        </a:p>
        <a:p>
          <a:pPr lvl="0" algn="l" defTabSz="577850">
            <a:lnSpc>
              <a:spcPct val="90000"/>
            </a:lnSpc>
            <a:spcBef>
              <a:spcPct val="0"/>
            </a:spcBef>
            <a:spcAft>
              <a:spcPct val="35000"/>
            </a:spcAft>
          </a:pPr>
          <a:r>
            <a:rPr lang="en-US" sz="1300" b="1" kern="1200" dirty="0"/>
            <a:t>Harmful use</a:t>
          </a:r>
        </a:p>
        <a:p>
          <a:pPr lvl="0" algn="l" defTabSz="577850">
            <a:lnSpc>
              <a:spcPct val="90000"/>
            </a:lnSpc>
            <a:spcBef>
              <a:spcPct val="0"/>
            </a:spcBef>
            <a:spcAft>
              <a:spcPct val="35000"/>
            </a:spcAft>
          </a:pPr>
          <a:r>
            <a:rPr lang="en-US" sz="1300" b="1" kern="1200" dirty="0"/>
            <a:t>Substance use disorder (SUD)</a:t>
          </a:r>
        </a:p>
      </dsp:txBody>
      <dsp:txXfrm rot="-5400000">
        <a:off x="1881389" y="578728"/>
        <a:ext cx="1093469" cy="1768918"/>
      </dsp:txXfrm>
    </dsp:sp>
    <dsp:sp modelId="{CEDEAE8D-7993-4BED-B6F3-ED043088EDB4}">
      <dsp:nvSpPr>
        <dsp:cNvPr id="0" name=""/>
        <dsp:cNvSpPr/>
      </dsp:nvSpPr>
      <dsp:spPr>
        <a:xfrm>
          <a:off x="1254271" y="0"/>
          <a:ext cx="1201799" cy="1201741"/>
        </a:xfrm>
        <a:prstGeom prst="circularArrow">
          <a:avLst>
            <a:gd name="adj1" fmla="val 12500"/>
            <a:gd name="adj2" fmla="val 1142322"/>
            <a:gd name="adj3" fmla="val 20457678"/>
            <a:gd name="adj4" fmla="val 10800000"/>
            <a:gd name="adj5" fmla="val 12500"/>
          </a:avLst>
        </a:prstGeom>
        <a:solidFill>
          <a:srgbClr val="0000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F66E13-F0CF-4B89-AB19-E401BE84BD25}">
      <dsp:nvSpPr>
        <dsp:cNvPr id="0" name=""/>
        <dsp:cNvSpPr/>
      </dsp:nvSpPr>
      <dsp:spPr>
        <a:xfrm rot="10800000">
          <a:off x="1254271" y="1724338"/>
          <a:ext cx="1201799" cy="1201741"/>
        </a:xfrm>
        <a:prstGeom prst="circularArrow">
          <a:avLst>
            <a:gd name="adj1" fmla="val 12500"/>
            <a:gd name="adj2" fmla="val 1142322"/>
            <a:gd name="adj3" fmla="val 20457678"/>
            <a:gd name="adj4" fmla="val 10800000"/>
            <a:gd name="adj5" fmla="val 12500"/>
          </a:avLst>
        </a:prstGeom>
        <a:solidFill>
          <a:srgbClr val="0000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8B46FB-6DCB-45F8-89A0-BB3241F63042}">
      <dsp:nvSpPr>
        <dsp:cNvPr id="0" name=""/>
        <dsp:cNvSpPr/>
      </dsp:nvSpPr>
      <dsp:spPr>
        <a:xfrm rot="16200000">
          <a:off x="2184438" y="1054959"/>
          <a:ext cx="2233897" cy="1365148"/>
        </a:xfrm>
        <a:prstGeom prst="round2SameRect">
          <a:avLst>
            <a:gd name="adj1" fmla="val 16670"/>
            <a:gd name="adj2" fmla="val 0"/>
          </a:avLst>
        </a:prstGeom>
        <a:solidFill>
          <a:srgbClr val="AFCA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101600" rIns="91440" bIns="101600" numCol="1" spcCol="1270" anchor="t" anchorCtr="0">
          <a:noAutofit/>
        </a:bodyPr>
        <a:lstStyle/>
        <a:p>
          <a:pPr lvl="0" algn="ctr" defTabSz="711200">
            <a:lnSpc>
              <a:spcPct val="90000"/>
            </a:lnSpc>
            <a:spcBef>
              <a:spcPct val="0"/>
            </a:spcBef>
            <a:spcAft>
              <a:spcPts val="3000"/>
            </a:spcAft>
          </a:pPr>
          <a:r>
            <a:rPr lang="en-US" sz="1600" b="1" kern="1200" dirty="0" smtClean="0">
              <a:solidFill>
                <a:srgbClr val="0000FF"/>
              </a:solidFill>
            </a:rPr>
            <a:t>TRAUMA</a:t>
          </a:r>
        </a:p>
        <a:p>
          <a:pPr lvl="0" algn="l" defTabSz="711200">
            <a:lnSpc>
              <a:spcPct val="90000"/>
            </a:lnSpc>
            <a:spcBef>
              <a:spcPct val="0"/>
            </a:spcBef>
            <a:spcAft>
              <a:spcPct val="35000"/>
            </a:spcAft>
          </a:pPr>
          <a:r>
            <a:rPr lang="en-US" sz="1600" kern="1200" dirty="0" smtClean="0"/>
            <a:t>Psychological</a:t>
          </a:r>
        </a:p>
        <a:p>
          <a:pPr lvl="0" algn="l" defTabSz="711200">
            <a:lnSpc>
              <a:spcPct val="90000"/>
            </a:lnSpc>
            <a:spcBef>
              <a:spcPct val="0"/>
            </a:spcBef>
            <a:spcAft>
              <a:spcPct val="35000"/>
            </a:spcAft>
          </a:pPr>
          <a:r>
            <a:rPr lang="en-US" sz="1600" kern="1200" dirty="0" smtClean="0"/>
            <a:t>Physical</a:t>
          </a:r>
        </a:p>
        <a:p>
          <a:pPr lvl="0" algn="l" defTabSz="711200">
            <a:lnSpc>
              <a:spcPct val="90000"/>
            </a:lnSpc>
            <a:spcBef>
              <a:spcPct val="0"/>
            </a:spcBef>
            <a:spcAft>
              <a:spcPct val="35000"/>
            </a:spcAft>
          </a:pPr>
          <a:r>
            <a:rPr lang="en-US" sz="1600" kern="1200" dirty="0" smtClean="0"/>
            <a:t>  ~Children</a:t>
          </a:r>
        </a:p>
        <a:p>
          <a:pPr lvl="0" algn="l" defTabSz="711200">
            <a:lnSpc>
              <a:spcPct val="90000"/>
            </a:lnSpc>
            <a:spcBef>
              <a:spcPct val="0"/>
            </a:spcBef>
            <a:spcAft>
              <a:spcPct val="35000"/>
            </a:spcAft>
          </a:pPr>
          <a:r>
            <a:rPr lang="en-US" sz="1600" kern="1200" dirty="0" smtClean="0"/>
            <a:t>  ~Elders</a:t>
          </a:r>
        </a:p>
      </dsp:txBody>
      <dsp:txXfrm rot="5400000">
        <a:off x="2685466" y="687238"/>
        <a:ext cx="1298495" cy="2100591"/>
      </dsp:txXfrm>
    </dsp:sp>
    <dsp:sp modelId="{77B0315E-E2F3-4545-9667-4969A2FAB312}">
      <dsp:nvSpPr>
        <dsp:cNvPr id="0" name=""/>
        <dsp:cNvSpPr/>
      </dsp:nvSpPr>
      <dsp:spPr>
        <a:xfrm rot="5400000">
          <a:off x="3611575" y="1054959"/>
          <a:ext cx="2233897" cy="1365148"/>
        </a:xfrm>
        <a:prstGeom prst="round2SameRect">
          <a:avLst>
            <a:gd name="adj1" fmla="val 16670"/>
            <a:gd name="adj2" fmla="val 0"/>
          </a:avLst>
        </a:prstGeom>
        <a:solidFill>
          <a:srgbClr val="AFCA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01600" rIns="60960" bIns="101600" numCol="1" spcCol="1270" anchor="t" anchorCtr="0">
          <a:noAutofit/>
        </a:bodyPr>
        <a:lstStyle/>
        <a:p>
          <a:pPr lvl="0" algn="ctr" defTabSz="711200">
            <a:lnSpc>
              <a:spcPct val="90000"/>
            </a:lnSpc>
            <a:spcBef>
              <a:spcPct val="0"/>
            </a:spcBef>
            <a:spcAft>
              <a:spcPct val="35000"/>
            </a:spcAft>
          </a:pPr>
          <a:r>
            <a:rPr lang="en-US" sz="1600" b="1" kern="1200" dirty="0" smtClean="0">
              <a:solidFill>
                <a:srgbClr val="0000FF"/>
              </a:solidFill>
            </a:rPr>
            <a:t>SUBSTANCE USE</a:t>
          </a:r>
        </a:p>
        <a:p>
          <a:pPr lvl="0" algn="l" defTabSz="711200">
            <a:lnSpc>
              <a:spcPct val="90000"/>
            </a:lnSpc>
            <a:spcBef>
              <a:spcPct val="0"/>
            </a:spcBef>
            <a:spcAft>
              <a:spcPct val="35000"/>
            </a:spcAft>
          </a:pPr>
          <a:r>
            <a:rPr lang="en-US" sz="1600" b="0" kern="1200" dirty="0" smtClean="0"/>
            <a:t>Misuse</a:t>
          </a:r>
        </a:p>
        <a:p>
          <a:pPr lvl="0" algn="l" defTabSz="711200">
            <a:lnSpc>
              <a:spcPct val="90000"/>
            </a:lnSpc>
            <a:spcBef>
              <a:spcPct val="0"/>
            </a:spcBef>
            <a:spcAft>
              <a:spcPct val="35000"/>
            </a:spcAft>
          </a:pPr>
          <a:r>
            <a:rPr lang="en-US" sz="1600" b="0" kern="1200" dirty="0" smtClean="0"/>
            <a:t>Harmful use</a:t>
          </a:r>
        </a:p>
        <a:p>
          <a:pPr lvl="0" algn="l" defTabSz="711200">
            <a:lnSpc>
              <a:spcPct val="90000"/>
            </a:lnSpc>
            <a:spcBef>
              <a:spcPct val="0"/>
            </a:spcBef>
            <a:spcAft>
              <a:spcPct val="35000"/>
            </a:spcAft>
          </a:pPr>
          <a:r>
            <a:rPr lang="en-US" sz="1600" b="0" kern="1200" dirty="0" smtClean="0"/>
            <a:t>Substance use disorder (SUD)</a:t>
          </a:r>
          <a:endParaRPr lang="en-US" sz="1600" b="0" kern="1200" dirty="0"/>
        </a:p>
      </dsp:txBody>
      <dsp:txXfrm rot="-5400000">
        <a:off x="4045950" y="687238"/>
        <a:ext cx="1298495" cy="2100591"/>
      </dsp:txXfrm>
    </dsp:sp>
    <dsp:sp modelId="{CEDEAE8D-7993-4BED-B6F3-ED043088EDB4}">
      <dsp:nvSpPr>
        <dsp:cNvPr id="0" name=""/>
        <dsp:cNvSpPr/>
      </dsp:nvSpPr>
      <dsp:spPr>
        <a:xfrm>
          <a:off x="3301247" y="0"/>
          <a:ext cx="1427136" cy="1427067"/>
        </a:xfrm>
        <a:prstGeom prst="circularArrow">
          <a:avLst>
            <a:gd name="adj1" fmla="val 12500"/>
            <a:gd name="adj2" fmla="val 1142322"/>
            <a:gd name="adj3" fmla="val 20457678"/>
            <a:gd name="adj4" fmla="val 10800000"/>
            <a:gd name="adj5" fmla="val 12500"/>
          </a:avLst>
        </a:prstGeom>
        <a:solidFill>
          <a:srgbClr val="0000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F66E13-F0CF-4B89-AB19-E401BE84BD25}">
      <dsp:nvSpPr>
        <dsp:cNvPr id="0" name=""/>
        <dsp:cNvSpPr/>
      </dsp:nvSpPr>
      <dsp:spPr>
        <a:xfrm rot="10800000">
          <a:off x="3301247" y="2047652"/>
          <a:ext cx="1427136" cy="1427067"/>
        </a:xfrm>
        <a:prstGeom prst="circularArrow">
          <a:avLst>
            <a:gd name="adj1" fmla="val 12500"/>
            <a:gd name="adj2" fmla="val 1142322"/>
            <a:gd name="adj3" fmla="val 20457678"/>
            <a:gd name="adj4" fmla="val 10800000"/>
            <a:gd name="adj5" fmla="val 12500"/>
          </a:avLst>
        </a:prstGeom>
        <a:solidFill>
          <a:srgbClr val="0000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681376" cy="466912"/>
          </a:xfrm>
          <a:prstGeom prst="rect">
            <a:avLst/>
          </a:prstGeom>
        </p:spPr>
        <p:txBody>
          <a:bodyPr vert="horz" lIns="93287" tIns="46644" rIns="93287" bIns="46644" rtlCol="0"/>
          <a:lstStyle>
            <a:lvl1pPr algn="l">
              <a:defRPr sz="1200"/>
            </a:lvl1pPr>
          </a:lstStyle>
          <a:p>
            <a:r>
              <a:rPr lang="en-US" smtClean="0">
                <a:latin typeface="Arial" panose="020B0604020202020204" pitchFamily="34" charset="0"/>
                <a:cs typeface="Arial" panose="020B0604020202020204" pitchFamily="34" charset="0"/>
              </a:rPr>
              <a:t>Screening, Brief Intervention, and Referral to Treatment (SBIRT): Psychosocial Issues</a:t>
            </a: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3976333" y="8839014"/>
            <a:ext cx="3041968" cy="466911"/>
          </a:xfrm>
          <a:prstGeom prst="rect">
            <a:avLst/>
          </a:prstGeom>
        </p:spPr>
        <p:txBody>
          <a:bodyPr vert="horz" lIns="93287" tIns="46644" rIns="93287" bIns="46644" rtlCol="0" anchor="b"/>
          <a:lstStyle>
            <a:lvl1pPr algn="r">
              <a:defRPr sz="1200"/>
            </a:lvl1pPr>
          </a:lstStyle>
          <a:p>
            <a:fld id="{86B257FF-A16A-4CD6-933B-40EDF0BD3B58}" type="slidenum">
              <a:rPr lang="en-US" smtClean="0"/>
              <a:t>‹#›</a:t>
            </a:fld>
            <a:endParaRPr lang="en-US"/>
          </a:p>
        </p:txBody>
      </p:sp>
    </p:spTree>
    <p:extLst>
      <p:ext uri="{BB962C8B-B14F-4D97-AF65-F5344CB8AC3E}">
        <p14:creationId xmlns:p14="http://schemas.microsoft.com/office/powerpoint/2010/main" val="175515714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452356" cy="466912"/>
          </a:xfrm>
          <a:prstGeom prst="rect">
            <a:avLst/>
          </a:prstGeom>
        </p:spPr>
        <p:txBody>
          <a:bodyPr vert="horz" lIns="93287" tIns="46644" rIns="93287" bIns="46644" rtlCol="0"/>
          <a:lstStyle>
            <a:lvl1pPr algn="l">
              <a:defRPr sz="1200">
                <a:latin typeface="Arial" panose="020B0604020202020204" pitchFamily="34" charset="0"/>
                <a:cs typeface="Arial" panose="020B0604020202020204" pitchFamily="34" charset="0"/>
              </a:defRPr>
            </a:lvl1pPr>
          </a:lstStyle>
          <a:p>
            <a:r>
              <a:rPr lang="en-US" smtClean="0"/>
              <a:t>Screening, Brief Intervention, and Referral to Treatment (SBIRT): Psychosocial Issues</a:t>
            </a:r>
            <a:endParaRPr lang="en-US" dirty="0"/>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B5212E20-193A-47A8-9887-933A1E81EC68}" type="slidenum">
              <a:rPr lang="en-US" smtClean="0"/>
              <a:t>‹#›</a:t>
            </a:fld>
            <a:endParaRPr lang="en-US"/>
          </a:p>
        </p:txBody>
      </p:sp>
    </p:spTree>
    <p:extLst>
      <p:ext uri="{BB962C8B-B14F-4D97-AF65-F5344CB8AC3E}">
        <p14:creationId xmlns:p14="http://schemas.microsoft.com/office/powerpoint/2010/main" val="415150364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our program about psychosocial issues that relate to using SBIRT. </a:t>
            </a:r>
          </a:p>
          <a:p>
            <a:endParaRPr lang="en-US" dirty="0"/>
          </a:p>
        </p:txBody>
      </p:sp>
      <p:sp>
        <p:nvSpPr>
          <p:cNvPr id="4" name="Slide Number Placeholder 3"/>
          <p:cNvSpPr>
            <a:spLocks noGrp="1"/>
          </p:cNvSpPr>
          <p:nvPr>
            <p:ph type="sldNum" sz="quarter" idx="10"/>
          </p:nvPr>
        </p:nvSpPr>
        <p:spPr/>
        <p:txBody>
          <a:bodyPr/>
          <a:lstStyle/>
          <a:p>
            <a:fld id="{ADA505B3-6DBD-499E-BA03-EFC757D9F337}" type="slidenum">
              <a:rPr lang="en-US" smtClean="0"/>
              <a:t>1</a:t>
            </a:fld>
            <a:endParaRPr lang="en-US"/>
          </a:p>
        </p:txBody>
      </p:sp>
      <p:sp>
        <p:nvSpPr>
          <p:cNvPr id="5" name="Header Placeholder 4"/>
          <p:cNvSpPr>
            <a:spLocks noGrp="1"/>
          </p:cNvSpPr>
          <p:nvPr>
            <p:ph type="hdr" sz="quarter" idx="11"/>
          </p:nvPr>
        </p:nvSpPr>
        <p:spPr/>
        <p:txBody>
          <a:bodyPr/>
          <a:lstStyle/>
          <a:p>
            <a:r>
              <a:rPr lang="en-US" smtClean="0"/>
              <a:t>Screening, Brief Intervention, and Referral to Treatment (SBIRT): Psychosocial Issues</a:t>
            </a:r>
            <a:endParaRPr lang="en-US" dirty="0"/>
          </a:p>
        </p:txBody>
      </p:sp>
    </p:spTree>
    <p:extLst>
      <p:ext uri="{BB962C8B-B14F-4D97-AF65-F5344CB8AC3E}">
        <p14:creationId xmlns:p14="http://schemas.microsoft.com/office/powerpoint/2010/main" val="280318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6"/>
            <a:ext cx="5615940" cy="4360538"/>
          </a:xfrm>
        </p:spPr>
        <p:txBody>
          <a:bodyPr/>
          <a:lstStyle/>
          <a:p>
            <a:r>
              <a:rPr lang="en-US" dirty="0" smtClean="0"/>
              <a:t>Individuals with alcohol use disorder – commonly called alcoholics – are more likely to commit domestic violence – even wh</a:t>
            </a:r>
            <a:r>
              <a:rPr lang="en-US" baseline="0" dirty="0" smtClean="0"/>
              <a:t>en sober – and are</a:t>
            </a:r>
            <a:r>
              <a:rPr lang="en-US" dirty="0" smtClean="0"/>
              <a:t> also more likely to be </a:t>
            </a:r>
            <a:r>
              <a:rPr lang="en-US" baseline="0" dirty="0" smtClean="0"/>
              <a:t>violent. Alcohol</a:t>
            </a:r>
            <a:r>
              <a:rPr lang="en-US" dirty="0" smtClean="0"/>
              <a:t> may reduce inhibitions, leading to abuse, but may also be </a:t>
            </a:r>
            <a:r>
              <a:rPr lang="en-US" baseline="0" dirty="0" smtClean="0"/>
              <a:t>used as a</a:t>
            </a:r>
            <a:r>
              <a:rPr lang="en-US" dirty="0" smtClean="0"/>
              <a:t> justification or </a:t>
            </a:r>
            <a:r>
              <a:rPr lang="en-US" baseline="0" dirty="0" smtClean="0"/>
              <a:t>an </a:t>
            </a:r>
            <a:r>
              <a:rPr lang="en-US" u="sng" baseline="0" dirty="0" smtClean="0"/>
              <a:t>excuse</a:t>
            </a:r>
            <a:r>
              <a:rPr lang="en-US" baseline="0" dirty="0" smtClean="0"/>
              <a:t> for the violence. </a:t>
            </a:r>
          </a:p>
          <a:p>
            <a:pPr defTabSz="947410">
              <a:defRPr/>
            </a:pPr>
            <a:endParaRPr lang="en-US" baseline="0" dirty="0" smtClean="0"/>
          </a:p>
          <a:p>
            <a:pPr defTabSz="947410">
              <a:defRPr/>
            </a:pPr>
            <a:r>
              <a:rPr lang="en-US" baseline="0" dirty="0" smtClean="0"/>
              <a:t>As the slide </a:t>
            </a:r>
            <a:r>
              <a:rPr lang="en-US" dirty="0" smtClean="0"/>
              <a:t>notes, victims </a:t>
            </a:r>
            <a:r>
              <a:rPr lang="en-US" baseline="0" dirty="0" smtClean="0"/>
              <a:t>of domestic violence may turn to drugs and alcohol to cope with abuse. </a:t>
            </a:r>
            <a:endParaRPr lang="en-US" dirty="0" smtClean="0"/>
          </a:p>
          <a:p>
            <a:r>
              <a:rPr lang="en-US" dirty="0" smtClean="0"/>
              <a:t>_________________________</a:t>
            </a:r>
          </a:p>
          <a:p>
            <a:endParaRPr lang="en-US" dirty="0" smtClean="0"/>
          </a:p>
          <a:p>
            <a:r>
              <a:rPr lang="en-US" dirty="0" smtClean="0"/>
              <a:t>References:</a:t>
            </a:r>
          </a:p>
          <a:p>
            <a:pPr defTabSz="966473" eaLnBrk="0" fontAlgn="base" hangingPunct="0">
              <a:defRPr/>
            </a:pPr>
            <a:r>
              <a:rPr lang="en-US" baseline="0" dirty="0" smtClean="0"/>
              <a:t>The Dangers of Domestic Violence and Substance Abuse (https://www.futuresofpalmbeach.com/womens-health/domestic-violence/)</a:t>
            </a:r>
          </a:p>
          <a:p>
            <a:pPr defTabSz="966473" eaLnBrk="0" fontAlgn="base" hangingPunct="0">
              <a:defRPr/>
            </a:pPr>
            <a:endParaRPr lang="en-US" baseline="0" dirty="0" smtClean="0"/>
          </a:p>
          <a:p>
            <a:pPr defTabSz="966473" eaLnBrk="0" fontAlgn="base" hangingPunct="0">
              <a:defRPr/>
            </a:pPr>
            <a:r>
              <a:rPr lang="en-US" baseline="0" dirty="0" smtClean="0"/>
              <a:t>Domestic Violence and Substance Abuse (https://www.addiction.com/3322/domestic-violence-substance-abuse/)</a:t>
            </a:r>
          </a:p>
          <a:p>
            <a:pPr defTabSz="966473" eaLnBrk="0" fontAlgn="base" hangingPunct="0">
              <a:defRPr/>
            </a:pPr>
            <a:endParaRPr lang="en-US" baseline="0" dirty="0" smtClean="0"/>
          </a:p>
          <a:p>
            <a:pPr defTabSz="966473" eaLnBrk="0" fontAlgn="base" hangingPunct="0">
              <a:defRPr/>
            </a:pPr>
            <a:r>
              <a:rPr lang="en-US" baseline="0" dirty="0" smtClean="0"/>
              <a:t>Practical Implications of Current Domestic Violence Research (https://www.ncjrs.gov/pdffiles1/nij/225722.pdf) </a:t>
            </a:r>
          </a:p>
          <a:p>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10</a:t>
            </a:fld>
            <a:endParaRPr lang="en-US"/>
          </a:p>
        </p:txBody>
      </p:sp>
    </p:spTree>
    <p:extLst>
      <p:ext uri="{BB962C8B-B14F-4D97-AF65-F5344CB8AC3E}">
        <p14:creationId xmlns:p14="http://schemas.microsoft.com/office/powerpoint/2010/main" val="3365137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5"/>
            <a:ext cx="5615940" cy="3949907"/>
          </a:xfrm>
        </p:spPr>
        <p:txBody>
          <a:bodyPr/>
          <a:lstStyle/>
          <a:p>
            <a:pPr marL="0" marR="0" lvl="0" indent="0" algn="l" defTabSz="914400" rtl="0" eaLnBrk="1" fontAlgn="auto" latinLnBrk="0" hangingPunct="1">
              <a:buClrTx/>
              <a:buSzTx/>
              <a:buFontTx/>
              <a:buNone/>
              <a:tabLst/>
              <a:defRPr/>
            </a:pPr>
            <a:r>
              <a:rPr lang="en-US" dirty="0" smtClean="0"/>
              <a:t>Since</a:t>
            </a:r>
            <a:r>
              <a:rPr lang="en-US" baseline="0" dirty="0" smtClean="0"/>
              <a:t> childhood experiences can have a tremendous impact on health and social consequences, it’s important to prevent </a:t>
            </a:r>
            <a:r>
              <a:rPr lang="en-US" u="sng" dirty="0" smtClean="0"/>
              <a:t>adverse</a:t>
            </a:r>
            <a:r>
              <a:rPr lang="en-US" dirty="0" smtClean="0"/>
              <a:t> childhood experiences – or ACEs. In addition to ACEs having lasting effects on an individual’s health</a:t>
            </a:r>
            <a:r>
              <a:rPr lang="en-US" baseline="0" dirty="0" smtClean="0"/>
              <a:t> and life potential, they can also impact behaviors such as alcohol and drug use.</a:t>
            </a:r>
          </a:p>
          <a:p>
            <a:pPr marL="0" marR="0" lvl="0" indent="0" algn="l" defTabSz="914400" rtl="0" eaLnBrk="1" fontAlgn="auto" latinLnBrk="0" hangingPunct="1">
              <a:buClrTx/>
              <a:buSzTx/>
              <a:buFontTx/>
              <a:buNone/>
              <a:tabLst/>
              <a:defRPr/>
            </a:pPr>
            <a:endParaRPr lang="en-US" baseline="0" dirty="0" smtClean="0"/>
          </a:p>
          <a:p>
            <a:pPr marL="0" marR="0" lvl="0" indent="0" algn="l" defTabSz="914400" rtl="0" eaLnBrk="1" fontAlgn="auto" latinLnBrk="0" hangingPunct="1">
              <a:buClrTx/>
              <a:buSzTx/>
              <a:buFontTx/>
              <a:buNone/>
              <a:tabLst/>
              <a:defRPr/>
            </a:pPr>
            <a:r>
              <a:rPr lang="en-US" baseline="0" dirty="0" smtClean="0"/>
              <a:t>Information on ACEs, including the original study and resources, can be found on the CDC website noted on this slide. </a:t>
            </a:r>
            <a:endParaRPr lang="en-US" dirty="0" smtClean="0"/>
          </a:p>
          <a:p>
            <a:pPr marL="0" marR="0" lvl="0" indent="0" algn="l" defTabSz="914400" rtl="0" eaLnBrk="1" fontAlgn="auto" latinLnBrk="0" hangingPunct="1">
              <a:buClrTx/>
              <a:buSzTx/>
              <a:buFontTx/>
              <a:buNone/>
              <a:tabLst/>
              <a:defRPr/>
            </a:pPr>
            <a:r>
              <a:rPr lang="en-US" dirty="0" smtClean="0"/>
              <a:t>_________________________</a:t>
            </a:r>
          </a:p>
          <a:p>
            <a:endParaRPr lang="en-US" dirty="0" smtClean="0"/>
          </a:p>
          <a:p>
            <a:r>
              <a:rPr lang="en-US" dirty="0" smtClean="0"/>
              <a:t>References:</a:t>
            </a:r>
          </a:p>
          <a:p>
            <a:r>
              <a:rPr lang="en-US" dirty="0" smtClean="0"/>
              <a:t>CDC – Violence</a:t>
            </a:r>
            <a:r>
              <a:rPr lang="en-US" baseline="0" dirty="0" smtClean="0"/>
              <a:t> Prevention – ACE Study (</a:t>
            </a:r>
            <a:r>
              <a:rPr lang="en-US" dirty="0" smtClean="0"/>
              <a:t>https://www.cdc.gov/violenceprevention/acestudy/index.html)</a:t>
            </a:r>
          </a:p>
          <a:p>
            <a:endParaRPr lang="en-US" dirty="0" smtClean="0"/>
          </a:p>
          <a:p>
            <a:r>
              <a:rPr lang="en-US" dirty="0" smtClean="0"/>
              <a:t>Addressing Adverse Childhood Experiences</a:t>
            </a:r>
            <a:r>
              <a:rPr lang="en-US" baseline="0" dirty="0" smtClean="0"/>
              <a:t> and Other Types of Trauma in the Primary Care Setting (</a:t>
            </a:r>
            <a:r>
              <a:rPr lang="en-US" dirty="0" smtClean="0"/>
              <a:t>https://www.aap.org/en-us/Documents/ttb_addressing_aces.pdf)</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11</a:t>
            </a:fld>
            <a:endParaRPr lang="en-US"/>
          </a:p>
        </p:txBody>
      </p:sp>
    </p:spTree>
    <p:extLst>
      <p:ext uri="{BB962C8B-B14F-4D97-AF65-F5344CB8AC3E}">
        <p14:creationId xmlns:p14="http://schemas.microsoft.com/office/powerpoint/2010/main" val="92447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6"/>
            <a:ext cx="5615940" cy="4360538"/>
          </a:xfrm>
        </p:spPr>
        <p:txBody>
          <a:bodyPr/>
          <a:lstStyle/>
          <a:p>
            <a:r>
              <a:rPr lang="en-US" sz="1400" dirty="0" smtClean="0"/>
              <a:t>Substance use is associated with child abuse that, in turn, has long-term consequences for the child. </a:t>
            </a:r>
            <a:r>
              <a:rPr lang="en-US" sz="1400" baseline="0" dirty="0" smtClean="0"/>
              <a:t>According to a Harvard University study, child abuse-related</a:t>
            </a:r>
            <a:r>
              <a:rPr lang="en-US" sz="1400" dirty="0" smtClean="0"/>
              <a:t> brain </a:t>
            </a:r>
            <a:r>
              <a:rPr lang="en-US" sz="1400" baseline="0" dirty="0" smtClean="0"/>
              <a:t>changes are linked to depression, drug addiction, schizophrenia, mental health problems, and developmental issues.</a:t>
            </a:r>
          </a:p>
          <a:p>
            <a:endParaRPr lang="en-US" sz="1400" baseline="0" dirty="0" smtClean="0"/>
          </a:p>
          <a:p>
            <a:r>
              <a:rPr lang="en-US" sz="1400" baseline="0" dirty="0" smtClean="0"/>
              <a:t>For children who experience family violence, they are at greater risk to develop substance use problems later in life than those who are raised in non-violent homes. Some children run away to escape the violence at home. In such cases, evidence has shown that these children are at risk of developing substance use problems.</a:t>
            </a:r>
          </a:p>
          <a:p>
            <a:r>
              <a:rPr lang="en-US" sz="1400" dirty="0" smtClean="0"/>
              <a:t>_________________________</a:t>
            </a:r>
          </a:p>
          <a:p>
            <a:endParaRPr lang="en-US" sz="1400" dirty="0" smtClean="0"/>
          </a:p>
          <a:p>
            <a:r>
              <a:rPr lang="en-US" sz="1400" dirty="0" smtClean="0"/>
              <a:t>References:</a:t>
            </a:r>
          </a:p>
          <a:p>
            <a:pPr defTabSz="966473" eaLnBrk="0" fontAlgn="base" hangingPunct="0">
              <a:defRPr/>
            </a:pPr>
            <a:r>
              <a:rPr lang="en-US" sz="1400" baseline="0" dirty="0" smtClean="0"/>
              <a:t>Child Abuse Linked to Alcoholism, Drug Addiction (https://www.elementsbehavioralhealth.com/addiction/child-abuse-alcoholism-drug-addiction/) </a:t>
            </a:r>
          </a:p>
          <a:p>
            <a:pPr defTabSz="966473" eaLnBrk="0" fontAlgn="base" hangingPunct="0">
              <a:defRPr/>
            </a:pPr>
            <a:endParaRPr lang="en-US" sz="1400" baseline="0" dirty="0" smtClean="0"/>
          </a:p>
          <a:p>
            <a:pPr defTabSz="966473" eaLnBrk="0" fontAlgn="base" hangingPunct="0">
              <a:defRPr/>
            </a:pPr>
            <a:r>
              <a:rPr lang="en-US" sz="1400" baseline="0" dirty="0" smtClean="0"/>
              <a:t>Domestic Violence and Substance Abuse (https://www.addiction.com/3322/domestic-violence-substance-abuse/)</a:t>
            </a:r>
          </a:p>
          <a:p>
            <a:pPr defTabSz="966473" eaLnBrk="0" fontAlgn="base" hangingPunct="0">
              <a:defRPr/>
            </a:pPr>
            <a:endParaRPr lang="en-US" sz="1400" baseline="0" dirty="0" smtClean="0"/>
          </a:p>
          <a:p>
            <a:endParaRPr lang="en-US" sz="1400" baseline="0" dirty="0" smtClean="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12</a:t>
            </a:fld>
            <a:endParaRPr lang="en-US"/>
          </a:p>
        </p:txBody>
      </p:sp>
    </p:spTree>
    <p:extLst>
      <p:ext uri="{BB962C8B-B14F-4D97-AF65-F5344CB8AC3E}">
        <p14:creationId xmlns:p14="http://schemas.microsoft.com/office/powerpoint/2010/main" val="4052734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6"/>
            <a:ext cx="5615940" cy="4089054"/>
          </a:xfrm>
        </p:spPr>
        <p:txBody>
          <a:bodyPr/>
          <a:lstStyle/>
          <a:p>
            <a:r>
              <a:rPr lang="en-US" sz="1400" baseline="0" dirty="0" smtClean="0"/>
              <a:t>Substance use has been identified as the</a:t>
            </a:r>
            <a:r>
              <a:rPr lang="en-US" sz="1400" dirty="0" smtClean="0"/>
              <a:t> most </a:t>
            </a:r>
            <a:r>
              <a:rPr lang="en-US" sz="1400" baseline="0" dirty="0" smtClean="0"/>
              <a:t>frequently-cited risk factor</a:t>
            </a:r>
            <a:r>
              <a:rPr lang="en-US" sz="1400" dirty="0" smtClean="0"/>
              <a:t> </a:t>
            </a:r>
            <a:r>
              <a:rPr lang="en-US" sz="1400" baseline="0" dirty="0" smtClean="0"/>
              <a:t>associated with elder abuse and neglect, and is a factor in all types of</a:t>
            </a:r>
            <a:r>
              <a:rPr lang="en-US" sz="1400" dirty="0" smtClean="0"/>
              <a:t> abuse</a:t>
            </a:r>
            <a:r>
              <a:rPr lang="en-US" sz="1400" baseline="0" dirty="0" smtClean="0"/>
              <a:t>. Individuals</a:t>
            </a:r>
            <a:r>
              <a:rPr lang="en-US" sz="1400" dirty="0" smtClean="0"/>
              <a:t> who have substance use problems may view older adults as easy targets for financial exploitation. Patterns observed in domestic violence are also common in elder mistreatment. </a:t>
            </a:r>
          </a:p>
          <a:p>
            <a:endParaRPr lang="en-US" sz="1400" dirty="0" smtClean="0"/>
          </a:p>
          <a:p>
            <a:r>
              <a:rPr lang="en-US" sz="1400" dirty="0" smtClean="0"/>
              <a:t>Alcohol may rationalize abuse, or be a misguided coping mechanism. It</a:t>
            </a:r>
            <a:r>
              <a:rPr lang="en-US" sz="1400" baseline="0" dirty="0" smtClean="0"/>
              <a:t> </a:t>
            </a:r>
            <a:r>
              <a:rPr lang="en-US" sz="1400" dirty="0" smtClean="0"/>
              <a:t>may be used to make victims more compliant, easier to care for, or easier to exploit. In addition, some victims may use alcohol as a coping mechanism to relieve anxiety and fear. </a:t>
            </a:r>
          </a:p>
          <a:p>
            <a:r>
              <a:rPr lang="en-US" sz="1400" dirty="0" smtClean="0"/>
              <a:t>_________________________</a:t>
            </a:r>
          </a:p>
          <a:p>
            <a:endParaRPr lang="en-US" sz="1400" dirty="0" smtClean="0"/>
          </a:p>
          <a:p>
            <a:r>
              <a:rPr lang="en-US" sz="1400" dirty="0" smtClean="0"/>
              <a:t>References:</a:t>
            </a:r>
          </a:p>
          <a:p>
            <a:pPr defTabSz="966473" eaLnBrk="0" fontAlgn="base" hangingPunct="0">
              <a:defRPr/>
            </a:pPr>
            <a:r>
              <a:rPr lang="en-US" sz="1400" baseline="0" dirty="0" smtClean="0"/>
              <a:t>Domestic Violence and Substance Abuse (https://www.addiction.com/3322/domestic-violence-substance-abuse/)</a:t>
            </a:r>
            <a:br>
              <a:rPr lang="en-US" sz="1400" baseline="0" dirty="0" smtClean="0"/>
            </a:br>
            <a:endParaRPr lang="en-US" sz="1400" baseline="0" dirty="0" smtClean="0"/>
          </a:p>
          <a:p>
            <a:r>
              <a:rPr lang="en-US" sz="1400" baseline="0" dirty="0" smtClean="0"/>
              <a:t>Elder Abuse and Substance Abuse (http://www.preventelderabuse.org/elderabuse/issues/substance.html)</a:t>
            </a:r>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13</a:t>
            </a:fld>
            <a:endParaRPr lang="en-US"/>
          </a:p>
        </p:txBody>
      </p:sp>
    </p:spTree>
    <p:extLst>
      <p:ext uri="{BB962C8B-B14F-4D97-AF65-F5344CB8AC3E}">
        <p14:creationId xmlns:p14="http://schemas.microsoft.com/office/powerpoint/2010/main" val="3509043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6"/>
            <a:ext cx="5615940" cy="3751124"/>
          </a:xfrm>
        </p:spPr>
        <p:txBody>
          <a:bodyPr/>
          <a:lstStyle/>
          <a:p>
            <a:r>
              <a:rPr lang="en-US" dirty="0" smtClean="0"/>
              <a:t>Bullying is another common cause of psychological trauma that has a correlation with substance use.</a:t>
            </a:r>
            <a:r>
              <a:rPr lang="en-US" baseline="0" dirty="0" smtClean="0"/>
              <a:t> </a:t>
            </a:r>
            <a:r>
              <a:rPr lang="en-US" dirty="0" smtClean="0"/>
              <a:t>An Ohio</a:t>
            </a:r>
            <a:r>
              <a:rPr lang="en-US" baseline="0" dirty="0" smtClean="0"/>
              <a:t> State University study found that adolescents who bully others </a:t>
            </a:r>
            <a:r>
              <a:rPr lang="en-US" dirty="0" smtClean="0"/>
              <a:t>were </a:t>
            </a:r>
            <a:r>
              <a:rPr lang="en-US" baseline="0" dirty="0" smtClean="0"/>
              <a:t>more likely to engage in substance use. This study found the reverse was also true: teens</a:t>
            </a:r>
            <a:r>
              <a:rPr lang="en-US" dirty="0" smtClean="0"/>
              <a:t> </a:t>
            </a:r>
            <a:r>
              <a:rPr lang="en-US" baseline="0" dirty="0" smtClean="0"/>
              <a:t>who used substances were more likely to bully others. </a:t>
            </a:r>
          </a:p>
          <a:p>
            <a:r>
              <a:rPr lang="en-US" dirty="0" smtClean="0"/>
              <a:t>_________________________</a:t>
            </a:r>
          </a:p>
          <a:p>
            <a:endParaRPr lang="en-US" dirty="0" smtClean="0"/>
          </a:p>
          <a:p>
            <a:r>
              <a:rPr lang="en-US" dirty="0" smtClean="0"/>
              <a:t>References:</a:t>
            </a:r>
          </a:p>
          <a:p>
            <a:r>
              <a:rPr lang="en-US" dirty="0" smtClean="0"/>
              <a:t>Study</a:t>
            </a:r>
            <a:r>
              <a:rPr lang="en-US" baseline="0" dirty="0" smtClean="0"/>
              <a:t> Finds Link Between School Bullies and Substance Use (http://www.drugfree.org/news-service/study-finds-link-between-school-bullies-and-substance-use/)</a:t>
            </a:r>
          </a:p>
          <a:p>
            <a:endParaRPr lang="en-US" baseline="0" dirty="0" smtClean="0"/>
          </a:p>
          <a:p>
            <a:r>
              <a:rPr lang="en-US" baseline="0" dirty="0" smtClean="0"/>
              <a:t>School Bullies More Likely to Be Substance Users, Study Finds </a:t>
            </a:r>
            <a:r>
              <a:rPr lang="en-US" baseline="0" dirty="0" smtClean="0"/>
              <a:t>(https://ehe.osu.edu/news/listing/school-bullies-more-likely-be-substance-users-study-finds)</a:t>
            </a:r>
            <a:endParaRPr lang="en-US" baseline="0" dirty="0" smtClean="0"/>
          </a:p>
          <a:p>
            <a:endParaRPr lang="en-US" baseline="0" dirty="0" smtClean="0"/>
          </a:p>
          <a:p>
            <a:r>
              <a:rPr lang="en-US" baseline="0" dirty="0" smtClean="0"/>
              <a:t>Bullying Statistics (http://www.pacer.org/bullying/resources/stats.asp) </a:t>
            </a:r>
          </a:p>
          <a:p>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14</a:t>
            </a:fld>
            <a:endParaRPr lang="en-US"/>
          </a:p>
        </p:txBody>
      </p:sp>
    </p:spTree>
    <p:extLst>
      <p:ext uri="{BB962C8B-B14F-4D97-AF65-F5344CB8AC3E}">
        <p14:creationId xmlns:p14="http://schemas.microsoft.com/office/powerpoint/2010/main" val="3093105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5"/>
            <a:ext cx="5615940" cy="4696697"/>
          </a:xfrm>
        </p:spPr>
        <p:txBody>
          <a:bodyPr/>
          <a:lstStyle/>
          <a:p>
            <a:r>
              <a:rPr lang="en-US" dirty="0" smtClean="0"/>
              <a:t>The researchers didn’t find as strong</a:t>
            </a:r>
            <a:r>
              <a:rPr lang="en-US" baseline="0" dirty="0" smtClean="0"/>
              <a:t> of a link between victims of bullying and substance use. However, they did learn that bullying was more common among middle school students than those in high school, and substance use was more prevalent among high school students. </a:t>
            </a:r>
          </a:p>
          <a:p>
            <a:endParaRPr lang="en-US" baseline="0" dirty="0" smtClean="0"/>
          </a:p>
          <a:p>
            <a:r>
              <a:rPr lang="en-US" baseline="0" dirty="0" smtClean="0"/>
              <a:t>Also, their findings showed that bullies and bully-victims – those that bully others and are also bullied – had much higher than expected levels of substance use. The thought is that intervention with bullies while they’re in middle school may be able to stop them from experimenting with substance use later in life.</a:t>
            </a:r>
            <a:endParaRPr lang="en-US" dirty="0" smtClean="0"/>
          </a:p>
          <a:p>
            <a:r>
              <a:rPr lang="en-US" dirty="0" smtClean="0"/>
              <a:t>_________________________</a:t>
            </a:r>
          </a:p>
          <a:p>
            <a:endParaRPr lang="en-US" dirty="0" smtClean="0"/>
          </a:p>
          <a:p>
            <a:r>
              <a:rPr lang="en-US" dirty="0" smtClean="0"/>
              <a:t>References:</a:t>
            </a:r>
          </a:p>
          <a:p>
            <a:r>
              <a:rPr lang="en-US" dirty="0" smtClean="0"/>
              <a:t>Study</a:t>
            </a:r>
            <a:r>
              <a:rPr lang="en-US" baseline="0" dirty="0" smtClean="0"/>
              <a:t> Finds Link Between School Bullies and Substance Use (http://www.drugfree.org/news-service/study-finds-link-between-school-bullies-and-substance-use/)</a:t>
            </a:r>
          </a:p>
          <a:p>
            <a:endParaRPr lang="en-US" baseline="0" dirty="0" smtClean="0"/>
          </a:p>
          <a:p>
            <a:r>
              <a:rPr lang="en-US" baseline="0" dirty="0" smtClean="0"/>
              <a:t>School Bullies More Likely to Be Substance Users, Study Finds </a:t>
            </a:r>
            <a:r>
              <a:rPr lang="en-US" baseline="0" dirty="0" smtClean="0"/>
              <a:t>(https://ehe.osu.edu/news/listing/school-bullies-more-likely-be-substance-users-study-finds)</a:t>
            </a:r>
            <a:endParaRPr lang="en-US" baseline="0" dirty="0" smtClean="0"/>
          </a:p>
          <a:p>
            <a:endParaRPr lang="en-US" baseline="0" dirty="0" smtClean="0"/>
          </a:p>
          <a:p>
            <a:r>
              <a:rPr lang="en-US" baseline="0" dirty="0" smtClean="0"/>
              <a:t>Bullying Statistics (http://www.pacer.org/bullying/resources/stats.asp) </a:t>
            </a:r>
          </a:p>
          <a:p>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15</a:t>
            </a:fld>
            <a:endParaRPr lang="en-US"/>
          </a:p>
        </p:txBody>
      </p:sp>
    </p:spTree>
    <p:extLst>
      <p:ext uri="{BB962C8B-B14F-4D97-AF65-F5344CB8AC3E}">
        <p14:creationId xmlns:p14="http://schemas.microsoft.com/office/powerpoint/2010/main" val="38756804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5"/>
            <a:ext cx="5615940" cy="4516437"/>
          </a:xfrm>
        </p:spPr>
        <p:txBody>
          <a:bodyPr/>
          <a:lstStyle/>
          <a:p>
            <a:r>
              <a:rPr lang="en-US" sz="1200" dirty="0" smtClean="0"/>
              <a:t>Pain and substance use often</a:t>
            </a:r>
            <a:r>
              <a:rPr lang="en-US" sz="1200" baseline="0" dirty="0" smtClean="0"/>
              <a:t> co-occur. Sometimes the overuse of pain medications can lead to addiction. Causes for this include misunderstanding how the opioids are supposed to be used, wanting to avoid withdrawal symptoms, and desiring the euphoria induced by the drugs.</a:t>
            </a:r>
          </a:p>
          <a:p>
            <a:endParaRPr lang="en-US" sz="1200" baseline="0" dirty="0" smtClean="0"/>
          </a:p>
          <a:p>
            <a:r>
              <a:rPr lang="en-US" sz="1200" baseline="0" dirty="0" smtClean="0"/>
              <a:t>The rate of occurrences of opioid addiction is uncertain. To date, no studies have examined this issue prospectively, and most pain studies exclude individuals with addictive disorders. However, one </a:t>
            </a:r>
            <a:r>
              <a:rPr lang="en-US" sz="1200" dirty="0" smtClean="0"/>
              <a:t>study reports </a:t>
            </a:r>
            <a:r>
              <a:rPr lang="en-US" sz="1200" baseline="0" dirty="0" smtClean="0"/>
              <a:t>that 47% of people treated for opioid addiction first took drugs as part of pain treatment. </a:t>
            </a:r>
          </a:p>
          <a:p>
            <a:endParaRPr lang="en-US" sz="1200" baseline="0" dirty="0" smtClean="0"/>
          </a:p>
          <a:p>
            <a:r>
              <a:rPr lang="en-US" sz="1200" baseline="0" dirty="0" smtClean="0"/>
              <a:t>Limited evidence also suggests</a:t>
            </a:r>
            <a:r>
              <a:rPr lang="en-US" sz="1200" dirty="0" smtClean="0"/>
              <a:t> that </a:t>
            </a:r>
            <a:r>
              <a:rPr lang="en-US" sz="1200" baseline="0" dirty="0" smtClean="0"/>
              <a:t>individuals who have difficulty obtaining prescribed opioids</a:t>
            </a:r>
            <a:r>
              <a:rPr lang="en-US" sz="1200" dirty="0" smtClean="0"/>
              <a:t> </a:t>
            </a:r>
            <a:r>
              <a:rPr lang="en-US" sz="1200" baseline="0" dirty="0" smtClean="0"/>
              <a:t>may transition to heroin, which is cheaper and – in some communities – easier to get than prescription opioids.</a:t>
            </a:r>
            <a:endParaRPr lang="en-US" sz="1200" dirty="0" smtClean="0"/>
          </a:p>
          <a:p>
            <a:r>
              <a:rPr lang="en-US" sz="1200" dirty="0" smtClean="0"/>
              <a:t>_________________________</a:t>
            </a:r>
          </a:p>
          <a:p>
            <a:r>
              <a:rPr lang="en-US" sz="1200" dirty="0" smtClean="0"/>
              <a:t>References:</a:t>
            </a:r>
            <a:r>
              <a:rPr lang="en-US" sz="1200" baseline="0" dirty="0" smtClean="0"/>
              <a:t> </a:t>
            </a:r>
          </a:p>
          <a:p>
            <a:r>
              <a:rPr lang="en-US" sz="1200" baseline="0" dirty="0" smtClean="0"/>
              <a:t>Challenges in Using Opioids to Treat Pain in Persons with Substance Use Disorders (https://www.ncbi.nlm.nih.gov/pmc/articles/PMC2797112/)</a:t>
            </a:r>
          </a:p>
          <a:p>
            <a:endParaRPr lang="en-US" sz="1200" baseline="0" dirty="0" smtClean="0"/>
          </a:p>
          <a:p>
            <a:r>
              <a:rPr lang="en-US" sz="1200" baseline="0" dirty="0" smtClean="0"/>
              <a:t>Pain Medication: Are You Addicted? (http://www.webmd.com/pain-management/features/pain-medication-addiction#2)</a:t>
            </a:r>
          </a:p>
          <a:p>
            <a:endParaRPr lang="en-US" sz="1200" baseline="0" dirty="0" smtClean="0"/>
          </a:p>
          <a:p>
            <a:r>
              <a:rPr lang="en-US" sz="1200" baseline="0" dirty="0" smtClean="0"/>
              <a:t>America’s Addiction to Opioids: Heroin and Prescription Drug Abuse (https://</a:t>
            </a:r>
            <a:r>
              <a:rPr lang="en-US" sz="1200" baseline="0" dirty="0" smtClean="0"/>
              <a:t>www.drugabuse.gov/about-nida/legislative-activities/testimony-to-congress/2014/americas-addiction-to-opioids-heroin-prescription-drug-abuse</a:t>
            </a:r>
            <a:r>
              <a:rPr lang="en-US" sz="1200" baseline="0" dirty="0" smtClean="0"/>
              <a:t>)</a:t>
            </a:r>
          </a:p>
          <a:p>
            <a:endParaRPr lang="en-US" sz="1200"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16</a:t>
            </a:fld>
            <a:endParaRPr lang="en-US"/>
          </a:p>
        </p:txBody>
      </p:sp>
    </p:spTree>
    <p:extLst>
      <p:ext uri="{BB962C8B-B14F-4D97-AF65-F5344CB8AC3E}">
        <p14:creationId xmlns:p14="http://schemas.microsoft.com/office/powerpoint/2010/main" val="1925617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5"/>
            <a:ext cx="5615940" cy="3920089"/>
          </a:xfrm>
        </p:spPr>
        <p:txBody>
          <a:bodyPr/>
          <a:lstStyle/>
          <a:p>
            <a:r>
              <a:rPr lang="en-US" dirty="0" smtClean="0"/>
              <a:t>Excessive and/or persistent levels of stress may also contribute to substance use as a coping method. Feeling </a:t>
            </a:r>
            <a:r>
              <a:rPr lang="en-US" baseline="0" dirty="0" smtClean="0"/>
              <a:t>overwhelmed or defeated – and unable to cope using </a:t>
            </a:r>
            <a:r>
              <a:rPr lang="en-US" dirty="0" smtClean="0"/>
              <a:t>usual methods –</a:t>
            </a:r>
            <a:r>
              <a:rPr lang="en-US" baseline="0" dirty="0" smtClean="0"/>
              <a:t> may </a:t>
            </a:r>
            <a:r>
              <a:rPr lang="en-US" dirty="0" smtClean="0"/>
              <a:t>lead to substance use.</a:t>
            </a:r>
          </a:p>
          <a:p>
            <a:r>
              <a:rPr lang="en-US" dirty="0" smtClean="0"/>
              <a:t> </a:t>
            </a:r>
          </a:p>
          <a:p>
            <a:r>
              <a:rPr lang="en-US" baseline="0" dirty="0" smtClean="0"/>
              <a:t>On</a:t>
            </a:r>
            <a:r>
              <a:rPr lang="en-US" dirty="0" smtClean="0"/>
              <a:t> the “flip” side, stressful situations and problems may also be the trigger for relapse among substance users. Therefore, it’s important for</a:t>
            </a:r>
            <a:r>
              <a:rPr lang="en-US" baseline="0" dirty="0" smtClean="0"/>
              <a:t> healthcare providers to be alert to their patients’ situations and intervene – either by providing effective support or referring to treatment, if necessary.</a:t>
            </a:r>
            <a:endParaRPr lang="en-US" dirty="0" smtClean="0"/>
          </a:p>
          <a:p>
            <a:r>
              <a:rPr lang="en-US" dirty="0" smtClean="0"/>
              <a:t>_________________________</a:t>
            </a:r>
          </a:p>
          <a:p>
            <a:endParaRPr lang="en-US" dirty="0" smtClean="0"/>
          </a:p>
          <a:p>
            <a:r>
              <a:rPr lang="en-US" dirty="0" smtClean="0"/>
              <a:t>References: </a:t>
            </a:r>
          </a:p>
          <a:p>
            <a:r>
              <a:rPr lang="en-US" dirty="0" smtClean="0"/>
              <a:t>NIDA Community Drug Alert Bulletin – Stress &amp; Substance Abuse </a:t>
            </a:r>
            <a:r>
              <a:rPr lang="en-US" dirty="0" smtClean="0"/>
              <a:t>(https://archives.drugabuse.gov/publications/community-drug-alert-bulletin-stress-substance-abuse)</a:t>
            </a:r>
            <a:endParaRPr lang="en-US" dirty="0" smtClean="0"/>
          </a:p>
          <a:p>
            <a:endParaRPr lang="en-US" dirty="0" smtClean="0"/>
          </a:p>
          <a:p>
            <a:r>
              <a:rPr lang="en-US" dirty="0" smtClean="0"/>
              <a:t>The Insidious</a:t>
            </a:r>
            <a:r>
              <a:rPr lang="en-US" baseline="0" dirty="0" smtClean="0"/>
              <a:t> Connection Between Substance Abuse and Stress (https://www.elementsbehavioralhealth.com/addiction/the-insidious-connection-between-substance-abuse-and-stress/) </a:t>
            </a:r>
            <a:r>
              <a:rPr lang="en-US" dirty="0" smtClean="0"/>
              <a:t>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17</a:t>
            </a:fld>
            <a:endParaRPr lang="en-US"/>
          </a:p>
        </p:txBody>
      </p:sp>
    </p:spTree>
    <p:extLst>
      <p:ext uri="{BB962C8B-B14F-4D97-AF65-F5344CB8AC3E}">
        <p14:creationId xmlns:p14="http://schemas.microsoft.com/office/powerpoint/2010/main" val="9611810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In summary, there are lots of things to keep in mind as you evaluate substance</a:t>
            </a:r>
            <a:r>
              <a:rPr lang="en-US" b="0" baseline="0" dirty="0" smtClean="0"/>
              <a:t> use risks and disorders</a:t>
            </a:r>
            <a:r>
              <a:rPr lang="en-US" b="0" dirty="0" smtClean="0"/>
              <a:t>. </a:t>
            </a:r>
          </a:p>
          <a:p>
            <a:endParaRPr lang="en-US" b="1" dirty="0" smtClean="0"/>
          </a:p>
          <a:p>
            <a:r>
              <a:rPr lang="en-US" b="0" dirty="0" smtClean="0"/>
              <a:t>Today we talked about some special psychosocial issues, but also keep in mind what we’ve discussed in other modules. These include mental health challenges, health-related problems, and rural issues, just to name a few. Think broadly about the range of factors that may come into play when exploring substance</a:t>
            </a:r>
            <a:r>
              <a:rPr lang="en-US" b="0" baseline="0" dirty="0" smtClean="0"/>
              <a:t> use</a:t>
            </a:r>
            <a:r>
              <a:rPr lang="en-US" b="0" dirty="0" smtClean="0"/>
              <a:t>.</a:t>
            </a:r>
          </a:p>
          <a:p>
            <a:endParaRPr lang="en-US" b="0" dirty="0" smtClean="0"/>
          </a:p>
          <a:p>
            <a:r>
              <a:rPr lang="en-US" b="0" dirty="0" smtClean="0"/>
              <a:t>Thank you for your attention.</a:t>
            </a:r>
            <a:endParaRPr lang="en-US" b="0"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18</a:t>
            </a:fld>
            <a:endParaRPr lang="en-US"/>
          </a:p>
        </p:txBody>
      </p:sp>
    </p:spTree>
    <p:extLst>
      <p:ext uri="{BB962C8B-B14F-4D97-AF65-F5344CB8AC3E}">
        <p14:creationId xmlns:p14="http://schemas.microsoft.com/office/powerpoint/2010/main" val="14711787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19</a:t>
            </a:fld>
            <a:endParaRPr lang="en-US"/>
          </a:p>
        </p:txBody>
      </p:sp>
    </p:spTree>
    <p:extLst>
      <p:ext uri="{BB962C8B-B14F-4D97-AF65-F5344CB8AC3E}">
        <p14:creationId xmlns:p14="http://schemas.microsoft.com/office/powerpoint/2010/main" val="2345038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b="0" dirty="0" smtClean="0"/>
              <a:t>As outlined on the slide, we have two main goals for today. First, we’ll discuss substance use issues that center around the LGBTQ community, and then we’ll turn our focus to</a:t>
            </a:r>
            <a:r>
              <a:rPr lang="en-US" b="0" baseline="0" dirty="0" smtClean="0"/>
              <a:t> various traumatic life experiences and </a:t>
            </a:r>
            <a:r>
              <a:rPr lang="en-US" b="0" u="none" baseline="0" dirty="0" smtClean="0"/>
              <a:t>their</a:t>
            </a:r>
            <a:r>
              <a:rPr lang="en-US" b="0" baseline="0" dirty="0" smtClean="0"/>
              <a:t> relationship to substance use.</a:t>
            </a:r>
            <a:endParaRPr lang="en-US" b="0" dirty="0" smtClean="0"/>
          </a:p>
          <a:p>
            <a:pPr eaLnBrk="1" hangingPunct="1">
              <a:spcBef>
                <a:spcPct val="0"/>
              </a:spcBef>
            </a:pPr>
            <a:endParaRPr lang="en-US" altLang="en-US" baseline="0"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a:t>
            </a:fld>
            <a:endParaRPr lang="en-US"/>
          </a:p>
        </p:txBody>
      </p:sp>
    </p:spTree>
    <p:extLst>
      <p:ext uri="{BB962C8B-B14F-4D97-AF65-F5344CB8AC3E}">
        <p14:creationId xmlns:p14="http://schemas.microsoft.com/office/powerpoint/2010/main" val="2010723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2" y="4478475"/>
            <a:ext cx="5750363" cy="4605890"/>
          </a:xfrm>
        </p:spPr>
        <p:txBody>
          <a:bodyPr/>
          <a:lstStyle/>
          <a:p>
            <a:r>
              <a:rPr lang="en-US" sz="1200" dirty="0" smtClean="0"/>
              <a:t>LGBTQ people, when compared with the general population,</a:t>
            </a:r>
            <a:r>
              <a:rPr lang="en-US" sz="1200" baseline="0" dirty="0" smtClean="0"/>
              <a:t> have higher risks when it comes to substance use. </a:t>
            </a:r>
            <a:r>
              <a:rPr lang="en-US" sz="1200" dirty="0" smtClean="0"/>
              <a:t>Studies indicate that</a:t>
            </a:r>
            <a:r>
              <a:rPr lang="en-US" sz="1200" baseline="0" dirty="0" smtClean="0"/>
              <a:t> they are more likely to use alcohol and drugs, have higher rates of substance use, are less likely to abstain from substance use, and are more likely to continue heavy drinking into later life.</a:t>
            </a:r>
          </a:p>
          <a:p>
            <a:endParaRPr lang="en-US" sz="1200" baseline="0" dirty="0" smtClean="0"/>
          </a:p>
          <a:p>
            <a:r>
              <a:rPr lang="en-US" sz="1200" baseline="0" dirty="0" smtClean="0"/>
              <a:t>The connection between gender identity and addiction stems from societal pressure of conformity. Transgender people may self-medicate to cope with their inability to safely live their gender identity in a society that is consistently sending messages that who they are is a pathological condition, which it is not.</a:t>
            </a:r>
          </a:p>
          <a:p>
            <a:endParaRPr lang="en-US" sz="1200" baseline="0" dirty="0" smtClean="0"/>
          </a:p>
          <a:p>
            <a:r>
              <a:rPr lang="en-US" sz="1200" baseline="0" dirty="0" smtClean="0"/>
              <a:t>Heterosexism – which resembles racism or sexism – can affect LGBTQ people by causing internalized homophobia, shame, and a negative self-concept. These feelings are often dealt with through the use of mind-altering substances.</a:t>
            </a:r>
            <a:endParaRPr lang="en-US" sz="1200" dirty="0" smtClean="0"/>
          </a:p>
          <a:p>
            <a:r>
              <a:rPr lang="en-US" sz="1200" dirty="0" smtClean="0"/>
              <a:t>_________________________</a:t>
            </a:r>
          </a:p>
          <a:p>
            <a:endParaRPr lang="en-US" sz="1200" dirty="0" smtClean="0"/>
          </a:p>
          <a:p>
            <a:r>
              <a:rPr lang="en-US" sz="1100" dirty="0" smtClean="0"/>
              <a:t>References:</a:t>
            </a:r>
          </a:p>
          <a:p>
            <a:r>
              <a:rPr lang="en-US" sz="1100" dirty="0" smtClean="0"/>
              <a:t>Why the Gay and Transgender Population Experiences Higher Rates of Substance Use</a:t>
            </a:r>
            <a:r>
              <a:rPr lang="en-US" sz="1100" baseline="0" dirty="0" smtClean="0"/>
              <a:t> (https://www.americanprogress.org/issues/lgbt/reports/2012/03/09/11228/why-the-gay-and-transgender-population-experiences-higher-rates-of-substance-use/)</a:t>
            </a:r>
          </a:p>
          <a:p>
            <a:endParaRPr lang="en-US" sz="1100" baseline="0" dirty="0" smtClean="0"/>
          </a:p>
          <a:p>
            <a:pPr defTabSz="966473" eaLnBrk="0" fontAlgn="base" hangingPunct="0">
              <a:defRPr/>
            </a:pPr>
            <a:r>
              <a:rPr lang="en-US" sz="1100" dirty="0" smtClean="0"/>
              <a:t>Gender Identity Disorder and Addiction (http://lgbtdrugrehab.com/addictions/gender-identity-disorder-and-addiction/)</a:t>
            </a:r>
          </a:p>
          <a:p>
            <a:endParaRPr lang="en-US" sz="1100" baseline="0" dirty="0" smtClean="0"/>
          </a:p>
          <a:p>
            <a:r>
              <a:rPr lang="en-US" sz="1100" baseline="0" dirty="0" smtClean="0"/>
              <a:t>A Provider’s Introduction to Substance Abuse Treatment for Lesbian, Gay, Bisexual, and Transgender Individuals (https://store.samhsa.gov/shin/content/SMA12-4104/SMA12-4104.pdf)</a:t>
            </a:r>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a:t>
            </a:fld>
            <a:endParaRPr lang="en-US"/>
          </a:p>
        </p:txBody>
      </p:sp>
    </p:spTree>
    <p:extLst>
      <p:ext uri="{BB962C8B-B14F-4D97-AF65-F5344CB8AC3E}">
        <p14:creationId xmlns:p14="http://schemas.microsoft.com/office/powerpoint/2010/main" val="2313044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5"/>
            <a:ext cx="5615940" cy="4468098"/>
          </a:xfrm>
        </p:spPr>
        <p:txBody>
          <a:bodyPr/>
          <a:lstStyle/>
          <a:p>
            <a:r>
              <a:rPr lang="en-US" dirty="0" smtClean="0"/>
              <a:t>The</a:t>
            </a:r>
            <a:r>
              <a:rPr lang="en-US" baseline="0" dirty="0" smtClean="0"/>
              <a:t> three factors for using substances, shown here, are the main ones cited by gay and transgender people. It’s important to be aware of these factors in order to understand what issues may be impacting the use of substances by individuals in the LGBTQ community.</a:t>
            </a:r>
            <a:endParaRPr lang="en-US" dirty="0" smtClean="0"/>
          </a:p>
          <a:p>
            <a:r>
              <a:rPr lang="en-US" dirty="0" smtClean="0"/>
              <a:t>_________________________</a:t>
            </a:r>
          </a:p>
          <a:p>
            <a:endParaRPr lang="en-US" dirty="0" smtClean="0"/>
          </a:p>
          <a:p>
            <a:r>
              <a:rPr lang="en-US" dirty="0" smtClean="0"/>
              <a:t>References:</a:t>
            </a:r>
          </a:p>
          <a:p>
            <a:r>
              <a:rPr lang="en-US" dirty="0" smtClean="0"/>
              <a:t>Gender Identity Disorder and Addiction (http://lgbtdrugrehab.com/addictions/gender-identity-disorder-and-addiction/)</a:t>
            </a:r>
          </a:p>
          <a:p>
            <a:endParaRPr lang="en-US" dirty="0" smtClean="0"/>
          </a:p>
          <a:p>
            <a:r>
              <a:rPr lang="en-US" dirty="0" smtClean="0"/>
              <a:t>Why the Gay and Transgender Population Experiences Higher Rates of Substance Use</a:t>
            </a:r>
            <a:r>
              <a:rPr lang="en-US" baseline="0" dirty="0" smtClean="0"/>
              <a:t> (https://www.americanprogress.org/issues/lgbt/reports/2012/03/09/11228/why-the-gay-and-transgender-population-experiences-higher-rates-of-substance-use/)</a:t>
            </a:r>
          </a:p>
          <a:p>
            <a:endParaRPr lang="en-US" baseline="0" dirty="0" smtClean="0"/>
          </a:p>
          <a:p>
            <a:r>
              <a:rPr lang="en-US" baseline="0" dirty="0" smtClean="0"/>
              <a:t>A Provider’s Introduction to Substance Abuse Treatment for Lesbian, Gay, Bisexual, and Transgender Individuals (https://store.samhsa.gov/shin/content/SMA12-4104/SMA12-4104.pdf)</a:t>
            </a:r>
          </a:p>
          <a:p>
            <a:endParaRPr lang="en-US" dirty="0" smtClean="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4</a:t>
            </a:fld>
            <a:endParaRPr lang="en-US"/>
          </a:p>
        </p:txBody>
      </p:sp>
    </p:spTree>
    <p:extLst>
      <p:ext uri="{BB962C8B-B14F-4D97-AF65-F5344CB8AC3E}">
        <p14:creationId xmlns:p14="http://schemas.microsoft.com/office/powerpoint/2010/main" val="1099066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Now let’s shift our focus and talk about various traumatic life experiences and how they relate to substance use. The list shown here includes the experiences we’ll address in today’s program, beginning with psychological trauma. </a:t>
            </a:r>
          </a:p>
          <a:p>
            <a:endParaRPr lang="en-US" dirty="0" smtClean="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5</a:t>
            </a:fld>
            <a:endParaRPr lang="en-US"/>
          </a:p>
        </p:txBody>
      </p:sp>
    </p:spTree>
    <p:extLst>
      <p:ext uri="{BB962C8B-B14F-4D97-AF65-F5344CB8AC3E}">
        <p14:creationId xmlns:p14="http://schemas.microsoft.com/office/powerpoint/2010/main" val="2846033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negative life experiences that can cause psychological trauma. Here</a:t>
            </a:r>
            <a:r>
              <a:rPr lang="en-US" baseline="0" dirty="0" smtClean="0"/>
              <a:t> we see a partial list, a few of which we’ll cover in more detail. In general, psychological trauma is associated with a higher risk of substance use.</a:t>
            </a:r>
            <a:endParaRPr lang="en-US" dirty="0" smtClean="0"/>
          </a:p>
          <a:p>
            <a:r>
              <a:rPr lang="en-US" dirty="0" smtClean="0"/>
              <a:t>_________________________</a:t>
            </a:r>
          </a:p>
          <a:p>
            <a:endParaRPr lang="en-US" dirty="0" smtClean="0"/>
          </a:p>
          <a:p>
            <a:r>
              <a:rPr lang="en-US" dirty="0" smtClean="0"/>
              <a:t>Reference:</a:t>
            </a:r>
          </a:p>
          <a:p>
            <a:r>
              <a:rPr lang="en-US" dirty="0" smtClean="0"/>
              <a:t>Psychological Trauma and Drug Addiction (http://www.dualdiagnosis.org/psychological-trauma-drug-addiction/)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6</a:t>
            </a:fld>
            <a:endParaRPr lang="en-US"/>
          </a:p>
        </p:txBody>
      </p:sp>
    </p:spTree>
    <p:extLst>
      <p:ext uri="{BB962C8B-B14F-4D97-AF65-F5344CB8AC3E}">
        <p14:creationId xmlns:p14="http://schemas.microsoft.com/office/powerpoint/2010/main" val="1895686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psychological</a:t>
            </a:r>
            <a:r>
              <a:rPr lang="en-US" baseline="0" dirty="0" smtClean="0"/>
              <a:t> trauma, people often turn to alcohol or drugs in order to cope. For some, adverse childhood experiences – or ACEs – can affect substance use later in life. We’ll address ACEs in more detail shortly.</a:t>
            </a:r>
            <a:endParaRPr lang="en-US" dirty="0" smtClean="0"/>
          </a:p>
          <a:p>
            <a:r>
              <a:rPr lang="en-US" dirty="0" smtClean="0"/>
              <a:t>_________________________</a:t>
            </a:r>
          </a:p>
          <a:p>
            <a:endParaRPr lang="en-US" dirty="0" smtClean="0"/>
          </a:p>
          <a:p>
            <a:r>
              <a:rPr lang="en-US" dirty="0" smtClean="0"/>
              <a:t>Reference:</a:t>
            </a:r>
          </a:p>
          <a:p>
            <a:r>
              <a:rPr lang="en-US" dirty="0" smtClean="0"/>
              <a:t>Psychological Trauma and Drug Addiction (http://www.dualdiagnosis.org/psychological-trauma-drug-addiction/) </a:t>
            </a:r>
          </a:p>
          <a:p>
            <a:endParaRPr lang="en-US" dirty="0" smtClean="0"/>
          </a:p>
          <a:p>
            <a:r>
              <a:rPr lang="en-US" dirty="0" smtClean="0"/>
              <a:t>CDC – Violence</a:t>
            </a:r>
            <a:r>
              <a:rPr lang="en-US" baseline="0" dirty="0" smtClean="0"/>
              <a:t> Prevention – ACE Study (</a:t>
            </a:r>
            <a:r>
              <a:rPr lang="en-US" dirty="0" smtClean="0"/>
              <a:t>https://www.cdc.gov/violenceprevention/acestudy/index.html)</a:t>
            </a:r>
          </a:p>
          <a:p>
            <a:endParaRPr lang="en-US" dirty="0" smtClean="0"/>
          </a:p>
          <a:p>
            <a:r>
              <a:rPr lang="en-US" dirty="0" smtClean="0"/>
              <a:t>Addressing Adverse Childhood Experiences</a:t>
            </a:r>
            <a:r>
              <a:rPr lang="en-US" baseline="0" dirty="0" smtClean="0"/>
              <a:t> and Other Types of Trauma in the Primary Care Setting (</a:t>
            </a:r>
            <a:r>
              <a:rPr lang="en-US" dirty="0" smtClean="0"/>
              <a:t>https://www.aap.org/en-us/Documents/ttb_addressing_aces.pdf)</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7</a:t>
            </a:fld>
            <a:endParaRPr lang="en-US"/>
          </a:p>
        </p:txBody>
      </p:sp>
    </p:spTree>
    <p:extLst>
      <p:ext uri="{BB962C8B-B14F-4D97-AF65-F5344CB8AC3E}">
        <p14:creationId xmlns:p14="http://schemas.microsoft.com/office/powerpoint/2010/main" val="1574092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risk of substance use among individuals who have experienced psychological trauma means that primary care providers need to pay special attention to both identifying use </a:t>
            </a:r>
            <a:r>
              <a:rPr lang="en-US" u="sng" dirty="0" smtClean="0"/>
              <a:t>and</a:t>
            </a:r>
            <a:r>
              <a:rPr lang="en-US" dirty="0" smtClean="0"/>
              <a:t> trauma. Next,</a:t>
            </a:r>
            <a:r>
              <a:rPr lang="en-US" baseline="0" dirty="0" smtClean="0"/>
              <a:t> they need to make </a:t>
            </a:r>
            <a:r>
              <a:rPr lang="en-US" dirty="0" smtClean="0"/>
              <a:t>sure the person gets treatment for </a:t>
            </a:r>
            <a:r>
              <a:rPr lang="en-US" u="sng" dirty="0" smtClean="0"/>
              <a:t>both</a:t>
            </a:r>
            <a:r>
              <a:rPr lang="en-US" dirty="0" smtClean="0"/>
              <a:t>. </a:t>
            </a:r>
          </a:p>
          <a:p>
            <a:r>
              <a:rPr lang="en-US" dirty="0" smtClean="0"/>
              <a:t>_________________________</a:t>
            </a:r>
          </a:p>
          <a:p>
            <a:endParaRPr lang="en-US" dirty="0" smtClean="0"/>
          </a:p>
          <a:p>
            <a:r>
              <a:rPr lang="en-US" dirty="0" smtClean="0"/>
              <a:t>Reference:</a:t>
            </a:r>
          </a:p>
          <a:p>
            <a:r>
              <a:rPr lang="en-US" dirty="0" smtClean="0"/>
              <a:t>Psychological Trauma and Drug Addiction (http://www.dualdiagnosis.org/psychological-trauma-drug-addiction/)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8</a:t>
            </a:fld>
            <a:endParaRPr lang="en-US"/>
          </a:p>
        </p:txBody>
      </p:sp>
    </p:spTree>
    <p:extLst>
      <p:ext uri="{BB962C8B-B14F-4D97-AF65-F5344CB8AC3E}">
        <p14:creationId xmlns:p14="http://schemas.microsoft.com/office/powerpoint/2010/main" val="760769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6"/>
            <a:ext cx="5615940" cy="4360538"/>
          </a:xfrm>
        </p:spPr>
        <p:txBody>
          <a:bodyPr/>
          <a:lstStyle/>
          <a:p>
            <a:r>
              <a:rPr lang="en-US" dirty="0" smtClean="0"/>
              <a:t>While substance use does</a:t>
            </a:r>
            <a:r>
              <a:rPr lang="en-US" baseline="0" dirty="0" smtClean="0"/>
              <a:t> not cause domestic violence, there is a statistical correlation. Studies have found that there is frequent high incidence of substance use by perpetrators during domestic abuse. Department of Justice findings show that over half of domestic violence offenders have substance use problems, with around one-third of victims having the same problems.</a:t>
            </a:r>
            <a:endParaRPr lang="en-US" dirty="0" smtClean="0"/>
          </a:p>
          <a:p>
            <a:r>
              <a:rPr lang="en-US" dirty="0" smtClean="0"/>
              <a:t>_________________________</a:t>
            </a:r>
          </a:p>
          <a:p>
            <a:endParaRPr lang="en-US" dirty="0" smtClean="0"/>
          </a:p>
          <a:p>
            <a:r>
              <a:rPr lang="en-US" dirty="0" smtClean="0"/>
              <a:t>References:</a:t>
            </a:r>
          </a:p>
          <a:p>
            <a:pPr defTabSz="966473" eaLnBrk="0" fontAlgn="base" hangingPunct="0">
              <a:defRPr/>
            </a:pPr>
            <a:r>
              <a:rPr lang="en-US" baseline="0" dirty="0" smtClean="0"/>
              <a:t>The Dangers of Domestic Violence and Substance Abuse (https://www.futuresofpalmbeach.com/womens-health/domestic-violence/)</a:t>
            </a:r>
          </a:p>
          <a:p>
            <a:pPr defTabSz="966473" eaLnBrk="0" fontAlgn="base" hangingPunct="0">
              <a:defRPr/>
            </a:pPr>
            <a:endParaRPr lang="en-US" baseline="0" dirty="0" smtClean="0"/>
          </a:p>
          <a:p>
            <a:pPr defTabSz="966473" eaLnBrk="0" fontAlgn="base" hangingPunct="0">
              <a:defRPr/>
            </a:pPr>
            <a:r>
              <a:rPr lang="en-US" baseline="0" dirty="0" smtClean="0"/>
              <a:t>Domestic Violence and Substance Abuse (https://www.addiction.com/3322/domestic-violence-substance-abuse/)</a:t>
            </a:r>
          </a:p>
          <a:p>
            <a:pPr defTabSz="966473" eaLnBrk="0" fontAlgn="base" hangingPunct="0">
              <a:defRPr/>
            </a:pPr>
            <a:endParaRPr lang="en-US" baseline="0" dirty="0" smtClean="0"/>
          </a:p>
          <a:p>
            <a:pPr defTabSz="966473" eaLnBrk="0" fontAlgn="base" hangingPunct="0">
              <a:defRPr/>
            </a:pPr>
            <a:r>
              <a:rPr lang="en-US" baseline="0" dirty="0" smtClean="0"/>
              <a:t>Practical Implications of Current Domestic Violence Research (https://www.ncjrs.gov/pdffiles1/nij/225722.pdf) </a:t>
            </a:r>
            <a:endParaRPr lang="en-US" baseline="0" dirty="0"/>
          </a:p>
        </p:txBody>
      </p:sp>
      <p:sp>
        <p:nvSpPr>
          <p:cNvPr id="4" name="Header Placeholder 3"/>
          <p:cNvSpPr>
            <a:spLocks noGrp="1"/>
          </p:cNvSpPr>
          <p:nvPr>
            <p:ph type="hdr" sz="quarter" idx="10"/>
          </p:nvPr>
        </p:nvSpPr>
        <p:spPr/>
        <p:txBody>
          <a:bodyPr/>
          <a:lstStyle/>
          <a:p>
            <a:r>
              <a:rPr lang="en-US" smtClean="0"/>
              <a:t>Screening, Brief Intervention, and Referral to Treatment (SBIRT): Psychosocial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9</a:t>
            </a:fld>
            <a:endParaRPr lang="en-US"/>
          </a:p>
        </p:txBody>
      </p:sp>
    </p:spTree>
    <p:extLst>
      <p:ext uri="{BB962C8B-B14F-4D97-AF65-F5344CB8AC3E}">
        <p14:creationId xmlns:p14="http://schemas.microsoft.com/office/powerpoint/2010/main" val="34652312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2"/>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4" y="914401"/>
            <a:ext cx="6947127" cy="3488266"/>
          </a:xfrm>
        </p:spPr>
        <p:txBody>
          <a:bodyPr anchor="b">
            <a:normAutofit/>
          </a:bodyPr>
          <a:lstStyle>
            <a:lvl1pPr algn="r">
              <a:defRPr sz="4000">
                <a:effectLst/>
              </a:defRPr>
            </a:lvl1pPr>
          </a:lstStyle>
          <a:p>
            <a:r>
              <a:rPr lang="en-US" dirty="0"/>
              <a:t>Click to edit Master title style</a:t>
            </a:r>
          </a:p>
        </p:txBody>
      </p:sp>
      <p:sp>
        <p:nvSpPr>
          <p:cNvPr id="3" name="Subtitle 2"/>
          <p:cNvSpPr>
            <a:spLocks noGrp="1"/>
          </p:cNvSpPr>
          <p:nvPr>
            <p:ph type="subTitle" idx="1"/>
          </p:nvPr>
        </p:nvSpPr>
        <p:spPr>
          <a:xfrm>
            <a:off x="2924239" y="4402668"/>
            <a:ext cx="5762563" cy="1364531"/>
          </a:xfrm>
        </p:spPr>
        <p:txBody>
          <a:bodyPr anchor="t">
            <a:normAutofit/>
          </a:bodyPr>
          <a:lstStyle>
            <a:lvl1pPr marL="0" indent="0" algn="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a:xfrm>
            <a:off x="3623733" y="6117338"/>
            <a:ext cx="3609438" cy="365125"/>
          </a:xfrm>
        </p:spPr>
        <p:txBody>
          <a:bodyPr/>
          <a:lstStyle/>
          <a:p>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9"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6054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4732865"/>
            <a:ext cx="7515991" cy="566738"/>
          </a:xfrm>
        </p:spPr>
        <p:txBody>
          <a:bodyPr anchor="b">
            <a:normAutofit/>
          </a:bodyPr>
          <a:lstStyle>
            <a:lvl1pPr algn="ctr">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6"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3524" y="5299603"/>
            <a:ext cx="7515991" cy="493712"/>
          </a:xfrm>
        </p:spPr>
        <p:txBody>
          <a:bodyPr>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8EF1120-42C5-4B26-88B4-E8994A7FE229}" type="datetimeFigureOut">
              <a:rPr lang="en-US" smtClean="0"/>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3333054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0"/>
            <a:ext cx="7515991" cy="3048000"/>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525" y="4343400"/>
            <a:ext cx="7515992" cy="14478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3388244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2" y="863023"/>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2198" y="2819399"/>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426742" y="685801"/>
            <a:ext cx="6974115" cy="27431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35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4" y="4343400"/>
            <a:ext cx="7515991" cy="14478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94166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6" y="3308581"/>
            <a:ext cx="7515989" cy="1468800"/>
          </a:xfrm>
        </p:spPr>
        <p:txBody>
          <a:bodyPr anchor="b">
            <a:normAutofit/>
          </a:bodyPr>
          <a:lstStyle>
            <a:lvl1pPr algn="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883399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2" y="863023"/>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2198" y="2819399"/>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426742" y="685801"/>
            <a:ext cx="6974115" cy="27431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1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1348369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6" y="685803"/>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5" y="3505200"/>
            <a:ext cx="7515992" cy="838200"/>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5" y="4343400"/>
            <a:ext cx="7515992" cy="14478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981076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462000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4"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5"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45853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4" y="457201"/>
            <a:ext cx="7704667" cy="1554480"/>
          </a:xfrm>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a:xfrm>
            <a:off x="982134" y="2194560"/>
            <a:ext cx="7704667" cy="3332816"/>
          </a:xfrm>
        </p:spPr>
        <p:txBody>
          <a:bodyPr anchor="ctr"/>
          <a:lstStyle>
            <a:lvl1pPr>
              <a:buClrTx/>
              <a:buSzPct val="100000"/>
              <a:defRPr/>
            </a:lvl1pPr>
            <a:lvl2pPr>
              <a:buClrTx/>
              <a:buSzPct val="100000"/>
              <a:defRPr/>
            </a:lvl2pPr>
            <a:lvl3pPr>
              <a:buClrTx/>
              <a:buSzPct val="100000"/>
              <a:defRPr/>
            </a:lvl3pPr>
            <a:lvl4pPr>
              <a:buClrTx/>
              <a:buSzPct val="100000"/>
              <a:defRPr/>
            </a:lvl4pPr>
            <a:lvl5pPr>
              <a:buClrTx/>
              <a:buSzPct val="10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1972648" y="6108175"/>
            <a:ext cx="5314517" cy="365125"/>
          </a:xfrm>
        </p:spPr>
        <p:txBody>
          <a:bodyPr/>
          <a:lstStyle/>
          <a:p>
            <a:endParaRPr lang="en-US"/>
          </a:p>
        </p:txBody>
      </p:sp>
      <p:sp>
        <p:nvSpPr>
          <p:cNvPr id="6" name="Slide Number Placeholder 5"/>
          <p:cNvSpPr>
            <a:spLocks noGrp="1"/>
          </p:cNvSpPr>
          <p:nvPr>
            <p:ph type="sldNum" sz="quarter" idx="12"/>
          </p:nvPr>
        </p:nvSpPr>
        <p:spPr>
          <a:xfrm>
            <a:off x="1544815" y="6108174"/>
            <a:ext cx="427833" cy="365125"/>
          </a:xfrm>
        </p:spPr>
        <p:txBody>
          <a:bodyPr/>
          <a:lstStyle/>
          <a:p>
            <a:fld id="{00D8B892-0D3A-4DC0-B3B2-B8CD40FC5413}" type="slidenum">
              <a:rPr lang="en-US" smtClean="0"/>
              <a:t>‹#›</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08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6" y="2667000"/>
            <a:ext cx="6699805" cy="2360071"/>
          </a:xfrm>
        </p:spPr>
        <p:txBody>
          <a:bodyPr anchor="b"/>
          <a:lstStyle>
            <a:lvl1pPr algn="r">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986999" y="5027070"/>
            <a:ext cx="6699802" cy="8604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587733" y="6116072"/>
            <a:ext cx="413483" cy="365125"/>
          </a:xfrm>
        </p:spPr>
        <p:txBody>
          <a:bodyPr/>
          <a:lstStyle/>
          <a:p>
            <a:fld id="{00D8B892-0D3A-4DC0-B3B2-B8CD40FC5413}" type="slidenum">
              <a:rPr lang="en-US" smtClean="0"/>
              <a:t>‹#›</a:t>
            </a:fld>
            <a:endParaRPr lang="en-US"/>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3716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4" y="685803"/>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573515" y="6116072"/>
            <a:ext cx="413483" cy="365125"/>
          </a:xfrm>
        </p:spPr>
        <p:txBody>
          <a:bodyPr/>
          <a:lstStyle/>
          <a:p>
            <a:fld id="{00D8B892-0D3A-4DC0-B3B2-B8CD40FC5413}" type="slidenum">
              <a:rPr lang="en-US" smtClean="0"/>
              <a:t>‹#›</a:t>
            </a:fld>
            <a:endParaRPr lang="en-US"/>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2445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2" y="2658533"/>
            <a:ext cx="3456291" cy="576262"/>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113523" y="3335338"/>
            <a:ext cx="3672248" cy="266525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57267" y="3335338"/>
            <a:ext cx="3672248" cy="266525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1573515" y="6116071"/>
            <a:ext cx="413483" cy="365125"/>
          </a:xfrm>
        </p:spPr>
        <p:txBody>
          <a:bodyPr/>
          <a:lstStyle/>
          <a:p>
            <a:fld id="{00D8B892-0D3A-4DC0-B3B2-B8CD40FC5413}" type="slidenum">
              <a:rPr lang="en-US" smtClean="0"/>
              <a:t>‹#›</a:t>
            </a:fld>
            <a:endParaRPr lang="en-US"/>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573515" y="6116072"/>
            <a:ext cx="413483" cy="365125"/>
          </a:xfrm>
        </p:spPr>
        <p:txBody>
          <a:bodyPr/>
          <a:lstStyle/>
          <a:p>
            <a:fld id="{00D8B892-0D3A-4DC0-B3B2-B8CD40FC5413}" type="slidenum">
              <a:rPr lang="en-US" smtClean="0"/>
              <a:t>‹#›</a:t>
            </a:fld>
            <a:endParaRPr lang="en-US"/>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388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1573515" y="6116072"/>
            <a:ext cx="413483" cy="365125"/>
          </a:xfrm>
        </p:spPr>
        <p:txBody>
          <a:bodyPr/>
          <a:lstStyle/>
          <a:p>
            <a:fld id="{00D8B892-0D3A-4DC0-B3B2-B8CD40FC5413}" type="slidenum">
              <a:rPr lang="en-US" smtClean="0"/>
              <a:t>‹#›</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9261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5" y="1600200"/>
            <a:ext cx="2662534" cy="1371600"/>
          </a:xfrm>
        </p:spPr>
        <p:txBody>
          <a:bodyPr anchor="b">
            <a:normAutofit/>
          </a:bodyPr>
          <a:lstStyle>
            <a:lvl1pPr algn="ctr">
              <a:defRPr sz="1800" b="0"/>
            </a:lvl1pPr>
          </a:lstStyle>
          <a:p>
            <a:r>
              <a:rPr lang="en-US"/>
              <a:t>Click to edit Master title style</a:t>
            </a:r>
            <a:endParaRPr lang="en-US" dirty="0"/>
          </a:p>
        </p:txBody>
      </p:sp>
      <p:sp>
        <p:nvSpPr>
          <p:cNvPr id="3" name="Content Placeholder 2"/>
          <p:cNvSpPr>
            <a:spLocks noGrp="1"/>
          </p:cNvSpPr>
          <p:nvPr>
            <p:ph idx="1"/>
          </p:nvPr>
        </p:nvSpPr>
        <p:spPr>
          <a:xfrm>
            <a:off x="3947553" y="685802"/>
            <a:ext cx="4681962" cy="5105401"/>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5" y="2971800"/>
            <a:ext cx="2662534" cy="18288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587735" y="6116072"/>
            <a:ext cx="413483" cy="365125"/>
          </a:xfrm>
        </p:spPr>
        <p:txBody>
          <a:bodyPr/>
          <a:lstStyle/>
          <a:p>
            <a:fld id="{00D8B892-0D3A-4DC0-B3B2-B8CD40FC5413}" type="slidenum">
              <a:rPr lang="en-US" smtClean="0"/>
              <a:t>‹#›</a:t>
            </a:fld>
            <a:endParaRPr lang="en-US"/>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2002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3" y="1752599"/>
            <a:ext cx="4070679" cy="1371600"/>
          </a:xfrm>
        </p:spPr>
        <p:txBody>
          <a:bodyPr anchor="b">
            <a:normAutofit/>
          </a:bodyPr>
          <a:lstStyle>
            <a:lvl1pPr algn="ctr">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6"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2333" y="3124199"/>
            <a:ext cx="4070679" cy="1828800"/>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8EF1120-42C5-4B26-88B4-E8994A7FE229}" type="datetimeFigureOut">
              <a:rPr lang="en-US" smtClean="0"/>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3179235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1" y="2"/>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4"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2"/>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80" y="6116072"/>
            <a:ext cx="857473" cy="3651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08EF1120-42C5-4B26-88B4-E8994A7FE229}" type="datetimeFigureOut">
              <a:rPr lang="en-US" smtClean="0"/>
              <a:t>7/23/2018</a:t>
            </a:fld>
            <a:endParaRPr lang="en-US"/>
          </a:p>
        </p:txBody>
      </p:sp>
      <p:sp>
        <p:nvSpPr>
          <p:cNvPr id="5" name="Footer Placeholder 4"/>
          <p:cNvSpPr>
            <a:spLocks noGrp="1"/>
          </p:cNvSpPr>
          <p:nvPr>
            <p:ph type="ftr" sz="quarter" idx="3"/>
          </p:nvPr>
        </p:nvSpPr>
        <p:spPr>
          <a:xfrm>
            <a:off x="1986998" y="6116072"/>
            <a:ext cx="5314517" cy="3651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8" y="6116072"/>
            <a:ext cx="413483" cy="3651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00D8B892-0D3A-4DC0-B3B2-B8CD40FC5413}" type="slidenum">
              <a:rPr lang="en-US" smtClean="0"/>
              <a:t>‹#›</a:t>
            </a:fld>
            <a:endParaRPr lang="en-US"/>
          </a:p>
        </p:txBody>
      </p:sp>
    </p:spTree>
    <p:extLst>
      <p:ext uri="{BB962C8B-B14F-4D97-AF65-F5344CB8AC3E}">
        <p14:creationId xmlns:p14="http://schemas.microsoft.com/office/powerpoint/2010/main" val="343715678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342900" rtl="0" eaLnBrk="1" latinLnBrk="0" hangingPunct="1">
        <a:spcBef>
          <a:spcPct val="0"/>
        </a:spcBef>
        <a:buNone/>
        <a:defRPr sz="3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accent1">
            <a:lumMod val="75000"/>
          </a:schemeClr>
        </a:buClr>
        <a:buSzPct val="145000"/>
        <a:buFont typeface="Arial"/>
        <a:buChar char="•"/>
        <a:defRPr sz="150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accent1">
            <a:lumMod val="75000"/>
          </a:schemeClr>
        </a:buClr>
        <a:buSzPct val="145000"/>
        <a:buFont typeface="Arial"/>
        <a:buChar char="•"/>
        <a:defRPr sz="135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c.gov/violenceprevention/acestudy/"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3526" y="914401"/>
            <a:ext cx="7153276" cy="3488266"/>
          </a:xfrm>
        </p:spPr>
        <p:txBody>
          <a:bodyPr/>
          <a:lstStyle/>
          <a:p>
            <a:r>
              <a:rPr lang="en-US" sz="4000" dirty="0"/>
              <a:t>Screening, Brief Intervention, and Referral to Treatment (SBIRT): </a:t>
            </a:r>
            <a:r>
              <a:rPr lang="en-US" sz="4000" dirty="0">
                <a:solidFill>
                  <a:srgbClr val="C00000"/>
                </a:solidFill>
              </a:rPr>
              <a:t>Psychosocial Issues</a:t>
            </a:r>
          </a:p>
        </p:txBody>
      </p:sp>
      <p:sp>
        <p:nvSpPr>
          <p:cNvPr id="3" name="Subtitle 2"/>
          <p:cNvSpPr>
            <a:spLocks noGrp="1"/>
          </p:cNvSpPr>
          <p:nvPr>
            <p:ph type="subTitle" idx="1"/>
          </p:nvPr>
        </p:nvSpPr>
        <p:spPr/>
        <p:txBody>
          <a:bodyPr/>
          <a:lstStyle/>
          <a:p>
            <a:r>
              <a:rPr lang="en-US" sz="1800" dirty="0"/>
              <a:t>The University of Iowa College of Nursing</a:t>
            </a:r>
          </a:p>
          <a:p>
            <a:r>
              <a:rPr lang="en-US" sz="1800" i="1" dirty="0"/>
              <a:t>With funding from the Substance Abuse and Mental Health Services Administration (SAMHSA)</a:t>
            </a:r>
          </a:p>
          <a:p>
            <a:endParaRPr lang="en-US" dirty="0"/>
          </a:p>
        </p:txBody>
      </p:sp>
    </p:spTree>
    <p:extLst>
      <p:ext uri="{BB962C8B-B14F-4D97-AF65-F5344CB8AC3E}">
        <p14:creationId xmlns:p14="http://schemas.microsoft.com/office/powerpoint/2010/main" val="1185462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Violence</a:t>
            </a:r>
            <a:endParaRPr lang="en-US" dirty="0"/>
          </a:p>
        </p:txBody>
      </p:sp>
      <p:sp>
        <p:nvSpPr>
          <p:cNvPr id="3" name="Content Placeholder 2"/>
          <p:cNvSpPr>
            <a:spLocks noGrp="1"/>
          </p:cNvSpPr>
          <p:nvPr>
            <p:ph idx="1"/>
          </p:nvPr>
        </p:nvSpPr>
        <p:spPr>
          <a:xfrm>
            <a:off x="982134" y="2194560"/>
            <a:ext cx="7704667" cy="3332816"/>
          </a:xfrm>
        </p:spPr>
        <p:txBody>
          <a:bodyPr/>
          <a:lstStyle/>
          <a:p>
            <a:pPr marL="0" indent="0">
              <a:lnSpc>
                <a:spcPct val="90000"/>
              </a:lnSpc>
              <a:spcBef>
                <a:spcPts val="0"/>
              </a:spcBef>
              <a:spcAft>
                <a:spcPts val="1200"/>
              </a:spcAft>
              <a:buNone/>
            </a:pPr>
            <a:r>
              <a:rPr lang="en-US" sz="2800" b="1" dirty="0">
                <a:solidFill>
                  <a:srgbClr val="0032CD"/>
                </a:solidFill>
              </a:rPr>
              <a:t>Domestic Violence and Substance Use </a:t>
            </a:r>
          </a:p>
          <a:p>
            <a:pPr>
              <a:lnSpc>
                <a:spcPct val="90000"/>
              </a:lnSpc>
              <a:spcBef>
                <a:spcPts val="0"/>
              </a:spcBef>
              <a:spcAft>
                <a:spcPts val="1200"/>
              </a:spcAft>
            </a:pPr>
            <a:r>
              <a:rPr lang="en-US" sz="2600" dirty="0"/>
              <a:t>Alcoholics, even when sober, are more likely to commit spousal or partner abus</a:t>
            </a:r>
            <a:r>
              <a:rPr lang="en-US" sz="2600" dirty="0" smtClean="0"/>
              <a:t>e</a:t>
            </a:r>
            <a:endParaRPr lang="en-US" sz="2600" dirty="0" smtClean="0">
              <a:sym typeface="Wingdings" panose="05000000000000000000" pitchFamily="2" charset="2"/>
            </a:endParaRPr>
          </a:p>
          <a:p>
            <a:pPr>
              <a:lnSpc>
                <a:spcPct val="90000"/>
              </a:lnSpc>
              <a:spcBef>
                <a:spcPts val="0"/>
              </a:spcBef>
              <a:spcAft>
                <a:spcPts val="1200"/>
              </a:spcAft>
              <a:buClr>
                <a:schemeClr val="tx1"/>
              </a:buClr>
            </a:pPr>
            <a:r>
              <a:rPr lang="en-US" sz="2600" dirty="0"/>
              <a:t>Alcohol and drug use is a way to </a:t>
            </a:r>
            <a:r>
              <a:rPr lang="en-US" sz="2600" b="1" dirty="0">
                <a:solidFill>
                  <a:srgbClr val="F27900"/>
                </a:solidFill>
              </a:rPr>
              <a:t>rationalize</a:t>
            </a:r>
            <a:r>
              <a:rPr lang="en-US" sz="2600" dirty="0"/>
              <a:t> abusive </a:t>
            </a:r>
            <a:r>
              <a:rPr lang="en-US" sz="2600" dirty="0" smtClean="0"/>
              <a:t>behavior</a:t>
            </a:r>
          </a:p>
          <a:p>
            <a:pPr>
              <a:lnSpc>
                <a:spcPct val="90000"/>
              </a:lnSpc>
              <a:spcBef>
                <a:spcPts val="0"/>
              </a:spcBef>
              <a:spcAft>
                <a:spcPts val="1200"/>
              </a:spcAft>
              <a:buClr>
                <a:schemeClr val="tx1"/>
              </a:buClr>
            </a:pPr>
            <a:r>
              <a:rPr lang="en-US" sz="2600" dirty="0"/>
              <a:t>Domestic violence can lead to substance use by victims as a </a:t>
            </a:r>
            <a:r>
              <a:rPr lang="en-US" sz="2600" b="1" dirty="0">
                <a:solidFill>
                  <a:srgbClr val="C00000"/>
                </a:solidFill>
              </a:rPr>
              <a:t>coping mechanism </a:t>
            </a:r>
            <a:r>
              <a:rPr lang="en-US" sz="2600" dirty="0"/>
              <a:t>for the </a:t>
            </a:r>
            <a:r>
              <a:rPr lang="en-US" sz="2600" dirty="0" smtClean="0"/>
              <a:t>violence</a:t>
            </a:r>
            <a:endParaRPr lang="en-US" sz="2600" dirty="0"/>
          </a:p>
        </p:txBody>
      </p:sp>
    </p:spTree>
    <p:extLst>
      <p:ext uri="{BB962C8B-B14F-4D97-AF65-F5344CB8AC3E}">
        <p14:creationId xmlns:p14="http://schemas.microsoft.com/office/powerpoint/2010/main" val="589313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Childhood Experiences (ACEs)</a:t>
            </a:r>
            <a:endParaRPr lang="en-US" dirty="0"/>
          </a:p>
        </p:txBody>
      </p:sp>
      <p:sp>
        <p:nvSpPr>
          <p:cNvPr id="3" name="Content Placeholder 2"/>
          <p:cNvSpPr>
            <a:spLocks noGrp="1"/>
          </p:cNvSpPr>
          <p:nvPr>
            <p:ph idx="1"/>
          </p:nvPr>
        </p:nvSpPr>
        <p:spPr>
          <a:xfrm>
            <a:off x="982134" y="2252928"/>
            <a:ext cx="7704667" cy="3332816"/>
          </a:xfrm>
        </p:spPr>
        <p:txBody>
          <a:bodyPr/>
          <a:lstStyle/>
          <a:p>
            <a:pPr>
              <a:lnSpc>
                <a:spcPct val="90000"/>
              </a:lnSpc>
              <a:spcBef>
                <a:spcPts val="0"/>
              </a:spcBef>
              <a:spcAft>
                <a:spcPts val="600"/>
              </a:spcAft>
              <a:buClr>
                <a:schemeClr val="tx1"/>
              </a:buClr>
              <a:buFont typeface="Arial" panose="020B0604020202020204" pitchFamily="34" charset="0"/>
              <a:buChar char="•"/>
            </a:pPr>
            <a:r>
              <a:rPr lang="en-US" sz="2600" dirty="0" smtClean="0"/>
              <a:t>Both positive and negative experiences during childhood can have an impact on:</a:t>
            </a:r>
          </a:p>
          <a:p>
            <a:pPr marL="796925" lvl="1" indent="-339725">
              <a:lnSpc>
                <a:spcPct val="90000"/>
              </a:lnSpc>
              <a:spcBef>
                <a:spcPts val="0"/>
              </a:spcBef>
              <a:spcAft>
                <a:spcPts val="600"/>
              </a:spcAft>
              <a:buClr>
                <a:schemeClr val="tx1"/>
              </a:buClr>
              <a:buFont typeface="Wingdings" panose="05000000000000000000" pitchFamily="2" charset="2"/>
              <a:buChar char="ü"/>
            </a:pPr>
            <a:r>
              <a:rPr lang="en-US" sz="2200" dirty="0" smtClean="0"/>
              <a:t>Future violence victimization and perpetration</a:t>
            </a:r>
          </a:p>
          <a:p>
            <a:pPr marL="796925" lvl="1" indent="-339725">
              <a:lnSpc>
                <a:spcPct val="90000"/>
              </a:lnSpc>
              <a:spcBef>
                <a:spcPts val="0"/>
              </a:spcBef>
              <a:spcAft>
                <a:spcPts val="600"/>
              </a:spcAft>
              <a:buClr>
                <a:schemeClr val="tx1"/>
              </a:buClr>
              <a:buFont typeface="Wingdings" panose="05000000000000000000" pitchFamily="2" charset="2"/>
              <a:buChar char="ü"/>
            </a:pPr>
            <a:r>
              <a:rPr lang="en-US" sz="2200" dirty="0" smtClean="0"/>
              <a:t>Lifelong health and opportunity</a:t>
            </a:r>
            <a:endParaRPr lang="en-US" sz="2200" dirty="0"/>
          </a:p>
          <a:p>
            <a:pPr>
              <a:lnSpc>
                <a:spcPct val="90000"/>
              </a:lnSpc>
              <a:spcBef>
                <a:spcPts val="1200"/>
              </a:spcBef>
              <a:spcAft>
                <a:spcPts val="600"/>
              </a:spcAft>
              <a:buClr>
                <a:schemeClr val="tx1"/>
              </a:buClr>
            </a:pPr>
            <a:r>
              <a:rPr lang="en-US" sz="2600" dirty="0" smtClean="0"/>
              <a:t>ACEs information and resources can </a:t>
            </a:r>
            <a:r>
              <a:rPr lang="en-US" sz="2600" dirty="0"/>
              <a:t>be found </a:t>
            </a:r>
            <a:r>
              <a:rPr lang="en-US" sz="2600" dirty="0" smtClean="0"/>
              <a:t>at: </a:t>
            </a:r>
            <a:r>
              <a:rPr lang="en-US" sz="2200" dirty="0">
                <a:solidFill>
                  <a:srgbClr val="1773B1"/>
                </a:solidFill>
                <a:hlinkClick r:id="rId3"/>
              </a:rPr>
              <a:t>https://www.cdc.gov/violenceprevention/acestudy</a:t>
            </a:r>
            <a:r>
              <a:rPr lang="en-US" sz="2200" dirty="0" smtClean="0">
                <a:solidFill>
                  <a:srgbClr val="1773B1"/>
                </a:solidFill>
                <a:hlinkClick r:id="rId3"/>
              </a:rPr>
              <a:t>/</a:t>
            </a:r>
            <a:r>
              <a:rPr lang="en-US" sz="2200" dirty="0" smtClean="0"/>
              <a:t> </a:t>
            </a:r>
          </a:p>
        </p:txBody>
      </p:sp>
    </p:spTree>
    <p:extLst>
      <p:ext uri="{BB962C8B-B14F-4D97-AF65-F5344CB8AC3E}">
        <p14:creationId xmlns:p14="http://schemas.microsoft.com/office/powerpoint/2010/main" val="3506349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Maltreatment</a:t>
            </a:r>
            <a:endParaRPr lang="en-US" dirty="0"/>
          </a:p>
        </p:txBody>
      </p:sp>
      <p:sp>
        <p:nvSpPr>
          <p:cNvPr id="3" name="Content Placeholder 2"/>
          <p:cNvSpPr>
            <a:spLocks noGrp="1"/>
          </p:cNvSpPr>
          <p:nvPr>
            <p:ph idx="1"/>
          </p:nvPr>
        </p:nvSpPr>
        <p:spPr>
          <a:xfrm>
            <a:off x="982134" y="2257620"/>
            <a:ext cx="7860114" cy="3332816"/>
          </a:xfrm>
        </p:spPr>
        <p:txBody>
          <a:bodyPr/>
          <a:lstStyle/>
          <a:p>
            <a:pPr marL="0" indent="0">
              <a:lnSpc>
                <a:spcPct val="90000"/>
              </a:lnSpc>
              <a:spcBef>
                <a:spcPts val="0"/>
              </a:spcBef>
              <a:spcAft>
                <a:spcPts val="600"/>
              </a:spcAft>
              <a:buNone/>
            </a:pPr>
            <a:r>
              <a:rPr lang="en-US" sz="2800" b="1" dirty="0" smtClean="0">
                <a:solidFill>
                  <a:srgbClr val="F27900"/>
                </a:solidFill>
              </a:rPr>
              <a:t>Children and Substance Use</a:t>
            </a:r>
          </a:p>
          <a:p>
            <a:pPr>
              <a:lnSpc>
                <a:spcPct val="90000"/>
              </a:lnSpc>
              <a:spcBef>
                <a:spcPts val="0"/>
              </a:spcBef>
              <a:spcAft>
                <a:spcPts val="300"/>
              </a:spcAft>
            </a:pPr>
            <a:r>
              <a:rPr lang="en-US" sz="2600" dirty="0" smtClean="0"/>
              <a:t>Changes </a:t>
            </a:r>
            <a:r>
              <a:rPr lang="en-US" sz="2600" dirty="0"/>
              <a:t>in a child’s brain due to abuse is linked </a:t>
            </a:r>
            <a:r>
              <a:rPr lang="en-US" sz="2600" dirty="0" smtClean="0"/>
              <a:t>to:</a:t>
            </a:r>
          </a:p>
          <a:p>
            <a:pPr marL="798513" lvl="1" indent="-336550">
              <a:lnSpc>
                <a:spcPct val="90000"/>
              </a:lnSpc>
              <a:spcBef>
                <a:spcPts val="0"/>
              </a:spcBef>
              <a:spcAft>
                <a:spcPts val="300"/>
              </a:spcAft>
              <a:buFont typeface="Wingdings" panose="05000000000000000000" pitchFamily="2" charset="2"/>
              <a:buChar char="ü"/>
            </a:pPr>
            <a:r>
              <a:rPr lang="en-US" sz="2200" dirty="0" smtClean="0">
                <a:sym typeface="Wingdings" panose="05000000000000000000" pitchFamily="2" charset="2"/>
              </a:rPr>
              <a:t>Depression</a:t>
            </a:r>
          </a:p>
          <a:p>
            <a:pPr marL="798513" lvl="1" indent="-336550">
              <a:lnSpc>
                <a:spcPct val="90000"/>
              </a:lnSpc>
              <a:spcBef>
                <a:spcPts val="0"/>
              </a:spcBef>
              <a:spcAft>
                <a:spcPts val="300"/>
              </a:spcAft>
              <a:buFont typeface="Wingdings" panose="05000000000000000000" pitchFamily="2" charset="2"/>
              <a:buChar char="ü"/>
            </a:pPr>
            <a:r>
              <a:rPr lang="en-US" sz="2200" dirty="0" smtClean="0">
                <a:sym typeface="Wingdings" panose="05000000000000000000" pitchFamily="2" charset="2"/>
              </a:rPr>
              <a:t>Drug addiction</a:t>
            </a:r>
          </a:p>
          <a:p>
            <a:pPr marL="798513" lvl="1" indent="-336550">
              <a:lnSpc>
                <a:spcPct val="90000"/>
              </a:lnSpc>
              <a:spcBef>
                <a:spcPts val="0"/>
              </a:spcBef>
              <a:spcAft>
                <a:spcPts val="300"/>
              </a:spcAft>
              <a:buFont typeface="Wingdings" panose="05000000000000000000" pitchFamily="2" charset="2"/>
              <a:buChar char="ü"/>
            </a:pPr>
            <a:r>
              <a:rPr lang="en-US" sz="2200" dirty="0" smtClean="0">
                <a:sym typeface="Wingdings" panose="05000000000000000000" pitchFamily="2" charset="2"/>
              </a:rPr>
              <a:t>Mental health problems</a:t>
            </a:r>
          </a:p>
          <a:p>
            <a:pPr marL="798513" lvl="1" indent="-336550">
              <a:lnSpc>
                <a:spcPct val="90000"/>
              </a:lnSpc>
              <a:spcBef>
                <a:spcPts val="0"/>
              </a:spcBef>
              <a:spcAft>
                <a:spcPts val="300"/>
              </a:spcAft>
              <a:buFont typeface="Wingdings" panose="05000000000000000000" pitchFamily="2" charset="2"/>
              <a:buChar char="ü"/>
            </a:pPr>
            <a:r>
              <a:rPr lang="en-US" sz="2200" dirty="0" smtClean="0">
                <a:sym typeface="Wingdings" panose="05000000000000000000" pitchFamily="2" charset="2"/>
              </a:rPr>
              <a:t>Developmental issues</a:t>
            </a:r>
          </a:p>
          <a:p>
            <a:pPr marL="234950" lvl="1" indent="-234950">
              <a:lnSpc>
                <a:spcPct val="90000"/>
              </a:lnSpc>
              <a:spcBef>
                <a:spcPts val="600"/>
              </a:spcBef>
              <a:spcAft>
                <a:spcPts val="300"/>
              </a:spcAft>
            </a:pPr>
            <a:r>
              <a:rPr lang="en-US" sz="2600" dirty="0" smtClean="0">
                <a:sym typeface="Wingdings" panose="05000000000000000000" pitchFamily="2" charset="2"/>
              </a:rPr>
              <a:t>The effect of domestic violence on children includes:</a:t>
            </a:r>
          </a:p>
          <a:p>
            <a:pPr marL="803275" lvl="2" indent="-342900">
              <a:lnSpc>
                <a:spcPct val="90000"/>
              </a:lnSpc>
              <a:spcBef>
                <a:spcPts val="0"/>
              </a:spcBef>
              <a:spcAft>
                <a:spcPts val="300"/>
              </a:spcAft>
              <a:buFont typeface="Wingdings" panose="05000000000000000000" pitchFamily="2" charset="2"/>
              <a:buChar char="ü"/>
            </a:pPr>
            <a:r>
              <a:rPr lang="en-US" sz="2200" dirty="0" smtClean="0">
                <a:sym typeface="Wingdings" panose="05000000000000000000" pitchFamily="2" charset="2"/>
              </a:rPr>
              <a:t>Greater risk for children to develop alcohol and/or drug problems later in life</a:t>
            </a:r>
          </a:p>
          <a:p>
            <a:pPr marL="803275" lvl="2" indent="-342900">
              <a:lnSpc>
                <a:spcPct val="90000"/>
              </a:lnSpc>
              <a:spcBef>
                <a:spcPts val="0"/>
              </a:spcBef>
              <a:spcAft>
                <a:spcPts val="300"/>
              </a:spcAft>
              <a:buFont typeface="Wingdings" panose="05000000000000000000" pitchFamily="2" charset="2"/>
              <a:buChar char="ü"/>
            </a:pPr>
            <a:r>
              <a:rPr lang="en-US" sz="2200" dirty="0" smtClean="0">
                <a:sym typeface="Wingdings" panose="05000000000000000000" pitchFamily="2" charset="2"/>
              </a:rPr>
              <a:t>Risk of runaway children developing substance use problems</a:t>
            </a:r>
          </a:p>
        </p:txBody>
      </p:sp>
    </p:spTree>
    <p:extLst>
      <p:ext uri="{BB962C8B-B14F-4D97-AF65-F5344CB8AC3E}">
        <p14:creationId xmlns:p14="http://schemas.microsoft.com/office/powerpoint/2010/main" val="246886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Elder Maltreatment</a:t>
            </a:r>
            <a:endParaRPr lang="en-US" dirty="0"/>
          </a:p>
        </p:txBody>
      </p:sp>
      <p:sp>
        <p:nvSpPr>
          <p:cNvPr id="3" name="Content Placeholder 2"/>
          <p:cNvSpPr>
            <a:spLocks noGrp="1"/>
          </p:cNvSpPr>
          <p:nvPr>
            <p:ph idx="1"/>
          </p:nvPr>
        </p:nvSpPr>
        <p:spPr>
          <a:xfrm>
            <a:off x="982134" y="2257620"/>
            <a:ext cx="7704667" cy="3332816"/>
          </a:xfrm>
        </p:spPr>
        <p:txBody>
          <a:bodyPr/>
          <a:lstStyle/>
          <a:p>
            <a:pPr marL="0" indent="0">
              <a:lnSpc>
                <a:spcPct val="90000"/>
              </a:lnSpc>
              <a:spcBef>
                <a:spcPts val="0"/>
              </a:spcBef>
              <a:spcAft>
                <a:spcPts val="600"/>
              </a:spcAft>
              <a:buClr>
                <a:schemeClr val="tx1"/>
              </a:buClr>
              <a:buNone/>
            </a:pPr>
            <a:r>
              <a:rPr lang="en-US" sz="2800" b="1" dirty="0" smtClean="0">
                <a:solidFill>
                  <a:srgbClr val="7030A0"/>
                </a:solidFill>
              </a:rPr>
              <a:t>Older Adults and Substance Use</a:t>
            </a:r>
          </a:p>
          <a:p>
            <a:pPr>
              <a:lnSpc>
                <a:spcPct val="90000"/>
              </a:lnSpc>
              <a:spcBef>
                <a:spcPts val="0"/>
              </a:spcBef>
              <a:spcAft>
                <a:spcPts val="600"/>
              </a:spcAft>
              <a:buClr>
                <a:schemeClr val="tx1"/>
              </a:buClr>
            </a:pPr>
            <a:r>
              <a:rPr lang="en-US" sz="2600" dirty="0" smtClean="0"/>
              <a:t>Substance </a:t>
            </a:r>
            <a:r>
              <a:rPr lang="en-US" sz="2600" dirty="0"/>
              <a:t>use </a:t>
            </a:r>
            <a:r>
              <a:rPr lang="en-US" sz="2600" dirty="0" smtClean="0">
                <a:latin typeface="Calibri" panose="020F0502020204030204" pitchFamily="34" charset="0"/>
                <a:sym typeface="Wingdings" panose="05000000000000000000" pitchFamily="2" charset="2"/>
              </a:rPr>
              <a:t>→</a:t>
            </a:r>
            <a:r>
              <a:rPr lang="en-US" sz="2600" dirty="0" smtClean="0">
                <a:sym typeface="Wingdings" panose="05000000000000000000" pitchFamily="2" charset="2"/>
              </a:rPr>
              <a:t> </a:t>
            </a:r>
            <a:r>
              <a:rPr lang="en-US" sz="2600" dirty="0"/>
              <a:t>High risk for elder </a:t>
            </a:r>
            <a:r>
              <a:rPr lang="en-US" sz="2600" dirty="0" smtClean="0"/>
              <a:t>mistreatment</a:t>
            </a:r>
          </a:p>
          <a:p>
            <a:pPr marL="798513" lvl="1" indent="-336550">
              <a:lnSpc>
                <a:spcPct val="90000"/>
              </a:lnSpc>
              <a:spcBef>
                <a:spcPts val="0"/>
              </a:spcBef>
              <a:spcAft>
                <a:spcPts val="600"/>
              </a:spcAft>
              <a:buClr>
                <a:schemeClr val="tx1"/>
              </a:buClr>
              <a:buFont typeface="Wingdings" panose="05000000000000000000" pitchFamily="2" charset="2"/>
              <a:buChar char="ü"/>
            </a:pPr>
            <a:r>
              <a:rPr lang="en-US" sz="2200" dirty="0" smtClean="0"/>
              <a:t>Physical mistreatment</a:t>
            </a:r>
          </a:p>
          <a:p>
            <a:pPr marL="798513" lvl="1" indent="-336550">
              <a:lnSpc>
                <a:spcPct val="90000"/>
              </a:lnSpc>
              <a:spcBef>
                <a:spcPts val="0"/>
              </a:spcBef>
              <a:spcAft>
                <a:spcPts val="600"/>
              </a:spcAft>
              <a:buClr>
                <a:schemeClr val="tx1"/>
              </a:buClr>
              <a:buFont typeface="Wingdings" panose="05000000000000000000" pitchFamily="2" charset="2"/>
              <a:buChar char="ü"/>
            </a:pPr>
            <a:r>
              <a:rPr lang="en-US" sz="2200" dirty="0" smtClean="0"/>
              <a:t>Emotional abuse</a:t>
            </a:r>
          </a:p>
          <a:p>
            <a:pPr marL="798513" lvl="1" indent="-336550">
              <a:lnSpc>
                <a:spcPct val="90000"/>
              </a:lnSpc>
              <a:spcBef>
                <a:spcPts val="0"/>
              </a:spcBef>
              <a:spcAft>
                <a:spcPts val="600"/>
              </a:spcAft>
              <a:buClr>
                <a:schemeClr val="tx1"/>
              </a:buClr>
              <a:buFont typeface="Wingdings" panose="05000000000000000000" pitchFamily="2" charset="2"/>
              <a:buChar char="ü"/>
            </a:pPr>
            <a:r>
              <a:rPr lang="en-US" sz="2200" dirty="0" smtClean="0"/>
              <a:t>Financial exploitation</a:t>
            </a:r>
          </a:p>
          <a:p>
            <a:pPr marL="798513" lvl="1" indent="-336550">
              <a:lnSpc>
                <a:spcPct val="90000"/>
              </a:lnSpc>
              <a:spcBef>
                <a:spcPts val="0"/>
              </a:spcBef>
              <a:spcAft>
                <a:spcPts val="600"/>
              </a:spcAft>
              <a:buClr>
                <a:schemeClr val="tx1"/>
              </a:buClr>
              <a:buFont typeface="Wingdings" panose="05000000000000000000" pitchFamily="2" charset="2"/>
              <a:buChar char="ü"/>
            </a:pPr>
            <a:r>
              <a:rPr lang="en-US" sz="2200" dirty="0" smtClean="0"/>
              <a:t>Neglect and self-neglect</a:t>
            </a:r>
          </a:p>
          <a:p>
            <a:pPr marL="234950" lvl="1" indent="-234950">
              <a:lnSpc>
                <a:spcPct val="90000"/>
              </a:lnSpc>
              <a:spcBef>
                <a:spcPts val="600"/>
              </a:spcBef>
              <a:spcAft>
                <a:spcPts val="600"/>
              </a:spcAft>
              <a:buClr>
                <a:schemeClr val="tx1"/>
              </a:buClr>
              <a:buFont typeface="Arial" panose="020B0604020202020204" pitchFamily="34" charset="0"/>
              <a:buChar char="•"/>
            </a:pPr>
            <a:r>
              <a:rPr lang="en-US" sz="2600" dirty="0" smtClean="0"/>
              <a:t>Alcohol use </a:t>
            </a:r>
            <a:r>
              <a:rPr lang="en-US" sz="2600" dirty="0" smtClean="0">
                <a:latin typeface="Calibri" panose="020F0502020204030204" pitchFamily="34" charset="0"/>
              </a:rPr>
              <a:t>→ Effects on older adults	</a:t>
            </a:r>
          </a:p>
          <a:p>
            <a:pPr marL="803275" lvl="2" indent="-342900">
              <a:lnSpc>
                <a:spcPct val="90000"/>
              </a:lnSpc>
              <a:spcBef>
                <a:spcPts val="0"/>
              </a:spcBef>
              <a:spcAft>
                <a:spcPts val="600"/>
              </a:spcAft>
              <a:buClr>
                <a:schemeClr val="tx1"/>
              </a:buClr>
              <a:buFont typeface="Wingdings" panose="05000000000000000000" pitchFamily="2" charset="2"/>
              <a:buChar char="ü"/>
            </a:pPr>
            <a:r>
              <a:rPr lang="en-US" sz="2200" dirty="0" smtClean="0">
                <a:latin typeface="Calibri" panose="020F0502020204030204" pitchFamily="34" charset="0"/>
              </a:rPr>
              <a:t>Easier to exploit</a:t>
            </a:r>
          </a:p>
          <a:p>
            <a:pPr marL="803275" lvl="2" indent="-342900">
              <a:lnSpc>
                <a:spcPct val="90000"/>
              </a:lnSpc>
              <a:spcBef>
                <a:spcPts val="0"/>
              </a:spcBef>
              <a:spcAft>
                <a:spcPts val="600"/>
              </a:spcAft>
              <a:buClr>
                <a:schemeClr val="tx1"/>
              </a:buClr>
              <a:buFont typeface="Wingdings" panose="05000000000000000000" pitchFamily="2" charset="2"/>
              <a:buChar char="ü"/>
            </a:pPr>
            <a:r>
              <a:rPr lang="en-US" sz="2200" dirty="0" smtClean="0">
                <a:latin typeface="Calibri" panose="020F0502020204030204" pitchFamily="34" charset="0"/>
              </a:rPr>
              <a:t>Used as a coping mechanism</a:t>
            </a:r>
            <a:endParaRPr lang="en-US" sz="2200" dirty="0"/>
          </a:p>
        </p:txBody>
      </p:sp>
    </p:spTree>
    <p:extLst>
      <p:ext uri="{BB962C8B-B14F-4D97-AF65-F5344CB8AC3E}">
        <p14:creationId xmlns:p14="http://schemas.microsoft.com/office/powerpoint/2010/main" val="93883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Bullying</a:t>
            </a:r>
            <a:endParaRPr lang="en-US" dirty="0"/>
          </a:p>
        </p:txBody>
      </p:sp>
      <p:sp>
        <p:nvSpPr>
          <p:cNvPr id="3" name="Content Placeholder 2"/>
          <p:cNvSpPr>
            <a:spLocks noGrp="1"/>
          </p:cNvSpPr>
          <p:nvPr>
            <p:ph idx="1"/>
          </p:nvPr>
        </p:nvSpPr>
        <p:spPr>
          <a:xfrm>
            <a:off x="982133" y="2257620"/>
            <a:ext cx="7962169" cy="3332816"/>
          </a:xfrm>
        </p:spPr>
        <p:txBody>
          <a:bodyPr/>
          <a:lstStyle/>
          <a:p>
            <a:pPr marL="0" indent="0">
              <a:lnSpc>
                <a:spcPct val="90000"/>
              </a:lnSpc>
              <a:spcBef>
                <a:spcPts val="0"/>
              </a:spcBef>
              <a:spcAft>
                <a:spcPts val="1200"/>
              </a:spcAft>
              <a:buNone/>
            </a:pPr>
            <a:r>
              <a:rPr lang="en-US" sz="2800" b="1" dirty="0">
                <a:solidFill>
                  <a:srgbClr val="006600"/>
                </a:solidFill>
              </a:rPr>
              <a:t>Two-way relationship with bullies and substance </a:t>
            </a:r>
            <a:r>
              <a:rPr lang="en-US" sz="2800" b="1" dirty="0" smtClean="0">
                <a:solidFill>
                  <a:srgbClr val="006600"/>
                </a:solidFill>
              </a:rPr>
              <a:t>use </a:t>
            </a:r>
            <a:endParaRPr lang="en-US" sz="2800" b="1" dirty="0">
              <a:solidFill>
                <a:srgbClr val="006600"/>
              </a:solidFill>
            </a:endParaRPr>
          </a:p>
          <a:p>
            <a:pPr>
              <a:lnSpc>
                <a:spcPct val="90000"/>
              </a:lnSpc>
              <a:spcBef>
                <a:spcPts val="0"/>
              </a:spcBef>
              <a:spcAft>
                <a:spcPts val="300"/>
              </a:spcAft>
              <a:buClr>
                <a:schemeClr val="tx1"/>
              </a:buClr>
            </a:pPr>
            <a:r>
              <a:rPr lang="en-US" sz="2600" dirty="0"/>
              <a:t>Bullies are more likely to use alcohol and </a:t>
            </a:r>
            <a:r>
              <a:rPr lang="en-US" sz="2600" dirty="0" smtClean="0"/>
              <a:t>drugs</a:t>
            </a:r>
          </a:p>
          <a:p>
            <a:pPr>
              <a:lnSpc>
                <a:spcPct val="90000"/>
              </a:lnSpc>
              <a:spcBef>
                <a:spcPts val="0"/>
              </a:spcBef>
              <a:spcAft>
                <a:spcPts val="300"/>
              </a:spcAft>
              <a:buClr>
                <a:schemeClr val="tx1"/>
              </a:buClr>
            </a:pPr>
            <a:r>
              <a:rPr lang="en-US" sz="2600" dirty="0"/>
              <a:t>Alcohol and drug use increases risk of </a:t>
            </a:r>
            <a:r>
              <a:rPr lang="en-US" sz="2600" dirty="0" smtClean="0"/>
              <a:t>bullying</a:t>
            </a:r>
          </a:p>
          <a:p>
            <a:pPr>
              <a:lnSpc>
                <a:spcPct val="90000"/>
              </a:lnSpc>
              <a:spcBef>
                <a:spcPts val="0"/>
              </a:spcBef>
              <a:spcAft>
                <a:spcPts val="300"/>
              </a:spcAft>
              <a:buClr>
                <a:schemeClr val="tx1"/>
              </a:buClr>
            </a:pPr>
            <a:r>
              <a:rPr lang="en-US" sz="2600" dirty="0"/>
              <a:t>Two-way relationship, but </a:t>
            </a:r>
            <a:r>
              <a:rPr lang="en-US" sz="2600" b="1" dirty="0">
                <a:solidFill>
                  <a:srgbClr val="7030A0"/>
                </a:solidFill>
              </a:rPr>
              <a:t>not yet proven to be </a:t>
            </a:r>
            <a:r>
              <a:rPr lang="en-US" sz="2600" b="1" dirty="0" smtClean="0">
                <a:solidFill>
                  <a:srgbClr val="7030A0"/>
                </a:solidFill>
              </a:rPr>
              <a:t>causal</a:t>
            </a:r>
          </a:p>
          <a:p>
            <a:pPr marL="798513" lvl="1" indent="-336550">
              <a:lnSpc>
                <a:spcPct val="90000"/>
              </a:lnSpc>
              <a:spcBef>
                <a:spcPts val="0"/>
              </a:spcBef>
              <a:spcAft>
                <a:spcPts val="300"/>
              </a:spcAft>
              <a:buClr>
                <a:schemeClr val="tx1"/>
              </a:buClr>
              <a:buFont typeface="Wingdings" panose="05000000000000000000" pitchFamily="2" charset="2"/>
              <a:buChar char="ü"/>
            </a:pPr>
            <a:r>
              <a:rPr lang="en-US" sz="2400" dirty="0"/>
              <a:t>Substance use decreases inhibition to allow </a:t>
            </a:r>
            <a:r>
              <a:rPr lang="en-US" sz="2400" dirty="0" smtClean="0"/>
              <a:t>bullying</a:t>
            </a:r>
            <a:endParaRPr lang="en-US" sz="2300" dirty="0" smtClean="0"/>
          </a:p>
          <a:p>
            <a:pPr marL="798513" lvl="1" indent="-336550">
              <a:lnSpc>
                <a:spcPct val="90000"/>
              </a:lnSpc>
              <a:spcBef>
                <a:spcPts val="0"/>
              </a:spcBef>
              <a:spcAft>
                <a:spcPts val="300"/>
              </a:spcAft>
              <a:buClr>
                <a:schemeClr val="tx1"/>
              </a:buClr>
              <a:buFont typeface="Wingdings" panose="05000000000000000000" pitchFamily="2" charset="2"/>
              <a:buChar char="ü"/>
            </a:pPr>
            <a:r>
              <a:rPr lang="en-US" sz="2400" dirty="0"/>
              <a:t>Risk-taking behavior causes both substance use and </a:t>
            </a:r>
            <a:r>
              <a:rPr lang="en-US" sz="2400" dirty="0" smtClean="0"/>
              <a:t>bullying</a:t>
            </a:r>
            <a:endParaRPr lang="en-US" sz="2300" dirty="0"/>
          </a:p>
          <a:p>
            <a:pPr marL="52388" lvl="1" indent="0">
              <a:lnSpc>
                <a:spcPct val="90000"/>
              </a:lnSpc>
              <a:spcBef>
                <a:spcPts val="0"/>
              </a:spcBef>
              <a:spcAft>
                <a:spcPts val="300"/>
              </a:spcAft>
              <a:buClr>
                <a:schemeClr val="tx1"/>
              </a:buClr>
              <a:buNone/>
            </a:pPr>
            <a:endParaRPr lang="en-US" sz="2300" dirty="0" smtClean="0">
              <a:solidFill>
                <a:srgbClr val="006600"/>
              </a:solidFill>
              <a:latin typeface="Lucida Calligraphy" panose="03010101010101010101" pitchFamily="66" charset="0"/>
            </a:endParaRPr>
          </a:p>
          <a:p>
            <a:pPr marL="52388" lvl="1" indent="0" algn="ctr">
              <a:lnSpc>
                <a:spcPct val="90000"/>
              </a:lnSpc>
              <a:spcBef>
                <a:spcPts val="0"/>
              </a:spcBef>
              <a:spcAft>
                <a:spcPts val="300"/>
              </a:spcAft>
              <a:buClr>
                <a:schemeClr val="tx1"/>
              </a:buClr>
              <a:buNone/>
            </a:pPr>
            <a:r>
              <a:rPr lang="en-US" sz="2400" b="1" dirty="0" smtClean="0">
                <a:solidFill>
                  <a:srgbClr val="C00000"/>
                </a:solidFill>
                <a:latin typeface="Lucida Calligraphy" panose="03010101010101010101" pitchFamily="66" charset="0"/>
              </a:rPr>
              <a:t>Either </a:t>
            </a:r>
            <a:r>
              <a:rPr lang="en-US" sz="2400" b="1" dirty="0">
                <a:solidFill>
                  <a:srgbClr val="C00000"/>
                </a:solidFill>
                <a:latin typeface="Lucida Calligraphy" panose="03010101010101010101" pitchFamily="66" charset="0"/>
              </a:rPr>
              <a:t>way, an important consideration </a:t>
            </a:r>
            <a:r>
              <a:rPr lang="en-US" sz="2400" b="1" dirty="0" smtClean="0">
                <a:solidFill>
                  <a:srgbClr val="C00000"/>
                </a:solidFill>
                <a:latin typeface="Lucida Calligraphy" panose="03010101010101010101" pitchFamily="66" charset="0"/>
              </a:rPr>
              <a:t/>
            </a:r>
            <a:br>
              <a:rPr lang="en-US" sz="2400" b="1" dirty="0" smtClean="0">
                <a:solidFill>
                  <a:srgbClr val="C00000"/>
                </a:solidFill>
                <a:latin typeface="Lucida Calligraphy" panose="03010101010101010101" pitchFamily="66" charset="0"/>
              </a:rPr>
            </a:br>
            <a:r>
              <a:rPr lang="en-US" sz="2400" b="1" dirty="0" smtClean="0">
                <a:solidFill>
                  <a:srgbClr val="C00000"/>
                </a:solidFill>
                <a:latin typeface="Lucida Calligraphy" panose="03010101010101010101" pitchFamily="66" charset="0"/>
              </a:rPr>
              <a:t>in </a:t>
            </a:r>
            <a:r>
              <a:rPr lang="en-US" sz="2400" b="1" dirty="0">
                <a:solidFill>
                  <a:srgbClr val="C00000"/>
                </a:solidFill>
                <a:latin typeface="Lucida Calligraphy" panose="03010101010101010101" pitchFamily="66" charset="0"/>
              </a:rPr>
              <a:t>treating youth</a:t>
            </a:r>
            <a:r>
              <a:rPr lang="en-US" sz="2400" b="1" dirty="0" smtClean="0">
                <a:solidFill>
                  <a:srgbClr val="C00000"/>
                </a:solidFill>
                <a:latin typeface="Lucida Calligraphy" panose="03010101010101010101" pitchFamily="66" charset="0"/>
              </a:rPr>
              <a:t>!</a:t>
            </a:r>
            <a:endParaRPr lang="en-US" sz="2400" b="1" dirty="0" smtClean="0">
              <a:solidFill>
                <a:srgbClr val="C00000"/>
              </a:solidFill>
            </a:endParaRPr>
          </a:p>
        </p:txBody>
      </p:sp>
    </p:spTree>
    <p:extLst>
      <p:ext uri="{BB962C8B-B14F-4D97-AF65-F5344CB8AC3E}">
        <p14:creationId xmlns:p14="http://schemas.microsoft.com/office/powerpoint/2010/main" val="4151595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Bullying</a:t>
            </a:r>
            <a:endParaRPr lang="en-US" dirty="0"/>
          </a:p>
        </p:txBody>
      </p:sp>
      <p:sp>
        <p:nvSpPr>
          <p:cNvPr id="3" name="Content Placeholder 2"/>
          <p:cNvSpPr>
            <a:spLocks noGrp="1"/>
          </p:cNvSpPr>
          <p:nvPr>
            <p:ph idx="1"/>
          </p:nvPr>
        </p:nvSpPr>
        <p:spPr>
          <a:xfrm>
            <a:off x="982133" y="2257620"/>
            <a:ext cx="7962169" cy="3332816"/>
          </a:xfrm>
        </p:spPr>
        <p:txBody>
          <a:bodyPr/>
          <a:lstStyle/>
          <a:p>
            <a:pPr marL="0" indent="0">
              <a:lnSpc>
                <a:spcPct val="90000"/>
              </a:lnSpc>
              <a:spcBef>
                <a:spcPts val="0"/>
              </a:spcBef>
              <a:spcAft>
                <a:spcPts val="1200"/>
              </a:spcAft>
              <a:buNone/>
            </a:pPr>
            <a:r>
              <a:rPr lang="en-US" sz="2800" b="1" dirty="0">
                <a:solidFill>
                  <a:srgbClr val="0032CD"/>
                </a:solidFill>
              </a:rPr>
              <a:t>The relationship between bullying and substance use changes over </a:t>
            </a:r>
            <a:r>
              <a:rPr lang="en-US" sz="2800" b="1" dirty="0" smtClean="0">
                <a:solidFill>
                  <a:srgbClr val="0032CD"/>
                </a:solidFill>
              </a:rPr>
              <a:t>time </a:t>
            </a:r>
            <a:endParaRPr lang="en-US" sz="2800" b="1" dirty="0">
              <a:solidFill>
                <a:srgbClr val="0032CD"/>
              </a:solidFill>
            </a:endParaRPr>
          </a:p>
          <a:p>
            <a:pPr>
              <a:lnSpc>
                <a:spcPct val="90000"/>
              </a:lnSpc>
              <a:spcBef>
                <a:spcPts val="0"/>
              </a:spcBef>
              <a:spcAft>
                <a:spcPts val="1200"/>
              </a:spcAft>
              <a:buClr>
                <a:schemeClr val="tx1"/>
              </a:buClr>
            </a:pPr>
            <a:r>
              <a:rPr lang="en-US" sz="2600" dirty="0"/>
              <a:t>Risks cluster in high school vs. middle </a:t>
            </a:r>
            <a:r>
              <a:rPr lang="en-US" sz="2600" dirty="0" smtClean="0"/>
              <a:t>school</a:t>
            </a:r>
          </a:p>
          <a:p>
            <a:pPr>
              <a:lnSpc>
                <a:spcPct val="90000"/>
              </a:lnSpc>
              <a:spcBef>
                <a:spcPts val="0"/>
              </a:spcBef>
              <a:spcAft>
                <a:spcPts val="1200"/>
              </a:spcAft>
              <a:buClr>
                <a:schemeClr val="tx1"/>
              </a:buClr>
            </a:pPr>
            <a:r>
              <a:rPr lang="en-US" sz="2600" dirty="0"/>
              <a:t>Use patterns persist into </a:t>
            </a:r>
            <a:r>
              <a:rPr lang="en-US" sz="2600" dirty="0" smtClean="0"/>
              <a:t>adulthood</a:t>
            </a:r>
          </a:p>
          <a:p>
            <a:pPr>
              <a:lnSpc>
                <a:spcPct val="90000"/>
              </a:lnSpc>
              <a:spcBef>
                <a:spcPts val="0"/>
              </a:spcBef>
              <a:spcAft>
                <a:spcPts val="1200"/>
              </a:spcAft>
              <a:buClr>
                <a:schemeClr val="tx1"/>
              </a:buClr>
            </a:pPr>
            <a:r>
              <a:rPr lang="en-US" sz="2600" dirty="0"/>
              <a:t>Early intervention (at middle school level) to reduce deviant behavior (substance use, bullying) may be more successful in preventing substance use in high school or later in </a:t>
            </a:r>
            <a:r>
              <a:rPr lang="en-US" sz="2600" dirty="0" smtClean="0"/>
              <a:t>life</a:t>
            </a:r>
          </a:p>
          <a:p>
            <a:pPr marL="52388" lvl="1" indent="0">
              <a:lnSpc>
                <a:spcPct val="90000"/>
              </a:lnSpc>
              <a:spcBef>
                <a:spcPts val="0"/>
              </a:spcBef>
              <a:spcAft>
                <a:spcPts val="300"/>
              </a:spcAft>
              <a:buClr>
                <a:schemeClr val="tx1"/>
              </a:buClr>
              <a:buNone/>
            </a:pPr>
            <a:endParaRPr lang="en-US" sz="2300" dirty="0" smtClean="0">
              <a:solidFill>
                <a:srgbClr val="006600"/>
              </a:solidFill>
              <a:latin typeface="Lucida Calligraphy" panose="03010101010101010101" pitchFamily="66" charset="0"/>
            </a:endParaRPr>
          </a:p>
        </p:txBody>
      </p:sp>
    </p:spTree>
    <p:extLst>
      <p:ext uri="{BB962C8B-B14F-4D97-AF65-F5344CB8AC3E}">
        <p14:creationId xmlns:p14="http://schemas.microsoft.com/office/powerpoint/2010/main" val="2662530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Trauma</a:t>
            </a:r>
            <a:endParaRPr lang="en-US" dirty="0"/>
          </a:p>
        </p:txBody>
      </p:sp>
      <p:sp>
        <p:nvSpPr>
          <p:cNvPr id="3" name="Content Placeholder 2"/>
          <p:cNvSpPr>
            <a:spLocks noGrp="1"/>
          </p:cNvSpPr>
          <p:nvPr>
            <p:ph idx="1"/>
          </p:nvPr>
        </p:nvSpPr>
        <p:spPr>
          <a:xfrm>
            <a:off x="982133" y="2299660"/>
            <a:ext cx="7962169" cy="3332816"/>
          </a:xfrm>
        </p:spPr>
        <p:txBody>
          <a:bodyPr/>
          <a:lstStyle/>
          <a:p>
            <a:pPr marL="0" indent="0">
              <a:lnSpc>
                <a:spcPct val="85000"/>
              </a:lnSpc>
              <a:spcBef>
                <a:spcPts val="0"/>
              </a:spcBef>
              <a:spcAft>
                <a:spcPts val="600"/>
              </a:spcAft>
              <a:buNone/>
            </a:pPr>
            <a:r>
              <a:rPr lang="en-US" sz="2800" b="1" dirty="0">
                <a:solidFill>
                  <a:srgbClr val="2F5597"/>
                </a:solidFill>
              </a:rPr>
              <a:t>Physical trauma alone, or as a trigger to psychological distress, is associated with greater substance </a:t>
            </a:r>
            <a:r>
              <a:rPr lang="en-US" sz="2800" b="1" dirty="0" smtClean="0">
                <a:solidFill>
                  <a:srgbClr val="2F5597"/>
                </a:solidFill>
              </a:rPr>
              <a:t>use</a:t>
            </a:r>
            <a:r>
              <a:rPr lang="en-US" sz="2800" b="1" dirty="0" smtClean="0">
                <a:solidFill>
                  <a:srgbClr val="0032CD"/>
                </a:solidFill>
              </a:rPr>
              <a:t> </a:t>
            </a:r>
            <a:endParaRPr lang="en-US" sz="2800" b="1" dirty="0">
              <a:solidFill>
                <a:srgbClr val="0032CD"/>
              </a:solidFill>
            </a:endParaRPr>
          </a:p>
          <a:p>
            <a:pPr>
              <a:lnSpc>
                <a:spcPct val="90000"/>
              </a:lnSpc>
              <a:spcBef>
                <a:spcPts val="0"/>
              </a:spcBef>
              <a:spcAft>
                <a:spcPts val="600"/>
              </a:spcAft>
              <a:buClr>
                <a:schemeClr val="tx1"/>
              </a:buClr>
            </a:pPr>
            <a:r>
              <a:rPr lang="en-US" sz="2600" dirty="0"/>
              <a:t>Serious accident, illness, or medical </a:t>
            </a:r>
            <a:r>
              <a:rPr lang="en-US" sz="2600" dirty="0" smtClean="0"/>
              <a:t>procedure</a:t>
            </a:r>
          </a:p>
          <a:p>
            <a:pPr marL="798513" lvl="1" indent="-336550">
              <a:lnSpc>
                <a:spcPct val="90000"/>
              </a:lnSpc>
              <a:spcBef>
                <a:spcPts val="0"/>
              </a:spcBef>
              <a:spcAft>
                <a:spcPts val="600"/>
              </a:spcAft>
              <a:buClr>
                <a:schemeClr val="tx1"/>
              </a:buClr>
              <a:buFont typeface="Wingdings" panose="05000000000000000000" pitchFamily="2" charset="2"/>
              <a:buChar char="ü"/>
            </a:pPr>
            <a:r>
              <a:rPr lang="en-US" sz="2200" dirty="0"/>
              <a:t>Substance use as “coping </a:t>
            </a:r>
            <a:r>
              <a:rPr lang="en-US" sz="2200" dirty="0" smtClean="0"/>
              <a:t>method”</a:t>
            </a:r>
          </a:p>
          <a:p>
            <a:pPr marL="798513" lvl="1" indent="-336550">
              <a:lnSpc>
                <a:spcPct val="90000"/>
              </a:lnSpc>
              <a:spcBef>
                <a:spcPts val="0"/>
              </a:spcBef>
              <a:spcAft>
                <a:spcPts val="1200"/>
              </a:spcAft>
              <a:buClr>
                <a:schemeClr val="tx1"/>
              </a:buClr>
              <a:buFont typeface="Wingdings" panose="05000000000000000000" pitchFamily="2" charset="2"/>
              <a:buChar char="ü"/>
            </a:pPr>
            <a:r>
              <a:rPr lang="en-US" sz="2200" dirty="0"/>
              <a:t>Used to manage pain, fear, anxiety, reactions to </a:t>
            </a:r>
            <a:r>
              <a:rPr lang="en-US" sz="2200" dirty="0" smtClean="0"/>
              <a:t>disability</a:t>
            </a:r>
          </a:p>
          <a:p>
            <a:pPr>
              <a:lnSpc>
                <a:spcPct val="90000"/>
              </a:lnSpc>
              <a:spcBef>
                <a:spcPts val="0"/>
              </a:spcBef>
              <a:spcAft>
                <a:spcPts val="1200"/>
              </a:spcAft>
              <a:buClr>
                <a:schemeClr val="tx1"/>
              </a:buClr>
            </a:pPr>
            <a:r>
              <a:rPr lang="en-US" sz="2600" dirty="0"/>
              <a:t>Pain treatment can contribute to the development of </a:t>
            </a:r>
            <a:r>
              <a:rPr lang="en-US" sz="2600" dirty="0" smtClean="0"/>
              <a:t>addiction</a:t>
            </a:r>
          </a:p>
          <a:p>
            <a:pPr>
              <a:lnSpc>
                <a:spcPct val="90000"/>
              </a:lnSpc>
              <a:spcBef>
                <a:spcPts val="0"/>
              </a:spcBef>
              <a:spcAft>
                <a:spcPts val="1200"/>
              </a:spcAft>
              <a:buClr>
                <a:schemeClr val="tx1"/>
              </a:buClr>
            </a:pPr>
            <a:r>
              <a:rPr lang="en-US" sz="2600" dirty="0"/>
              <a:t>Difficulty in obtaining prescribed opioids can lead to the abuse of </a:t>
            </a:r>
            <a:r>
              <a:rPr lang="en-US" sz="2600" dirty="0" smtClean="0"/>
              <a:t>heroin</a:t>
            </a:r>
            <a:endParaRPr lang="en-US" sz="2300" dirty="0" smtClean="0">
              <a:solidFill>
                <a:srgbClr val="006600"/>
              </a:solidFill>
              <a:latin typeface="Lucida Calligraphy" panose="03010101010101010101" pitchFamily="66" charset="0"/>
            </a:endParaRPr>
          </a:p>
        </p:txBody>
      </p:sp>
    </p:spTree>
    <p:extLst>
      <p:ext uri="{BB962C8B-B14F-4D97-AF65-F5344CB8AC3E}">
        <p14:creationId xmlns:p14="http://schemas.microsoft.com/office/powerpoint/2010/main" val="4225400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Acute and Chronic</a:t>
            </a:r>
            <a:endParaRPr lang="en-US" dirty="0"/>
          </a:p>
        </p:txBody>
      </p:sp>
      <p:sp>
        <p:nvSpPr>
          <p:cNvPr id="3" name="Content Placeholder 2"/>
          <p:cNvSpPr>
            <a:spLocks noGrp="1"/>
          </p:cNvSpPr>
          <p:nvPr>
            <p:ph idx="1"/>
          </p:nvPr>
        </p:nvSpPr>
        <p:spPr>
          <a:xfrm>
            <a:off x="982133" y="2299660"/>
            <a:ext cx="7962169" cy="3332816"/>
          </a:xfrm>
        </p:spPr>
        <p:txBody>
          <a:bodyPr/>
          <a:lstStyle/>
          <a:p>
            <a:pPr>
              <a:spcBef>
                <a:spcPts val="0"/>
              </a:spcBef>
              <a:spcAft>
                <a:spcPts val="1200"/>
              </a:spcAft>
              <a:buClr>
                <a:schemeClr val="tx1"/>
              </a:buClr>
            </a:pPr>
            <a:r>
              <a:rPr lang="en-US" sz="2600" dirty="0"/>
              <a:t>Chronic stress is a substance use risk </a:t>
            </a:r>
            <a:r>
              <a:rPr lang="en-US" sz="2600" dirty="0" smtClean="0"/>
              <a:t>factor</a:t>
            </a:r>
          </a:p>
          <a:p>
            <a:pPr marL="798513" lvl="1" indent="-336550">
              <a:spcBef>
                <a:spcPts val="0"/>
              </a:spcBef>
              <a:spcAft>
                <a:spcPts val="1200"/>
              </a:spcAft>
              <a:buClr>
                <a:schemeClr val="tx1"/>
              </a:buClr>
              <a:buFont typeface="Wingdings" panose="05000000000000000000" pitchFamily="2" charset="2"/>
              <a:buChar char="ü"/>
            </a:pPr>
            <a:r>
              <a:rPr lang="en-US" sz="2200" dirty="0"/>
              <a:t>Individuals may use substances to deal with stress </a:t>
            </a:r>
            <a:r>
              <a:rPr lang="en-US" sz="2200" dirty="0" smtClean="0"/>
              <a:t/>
            </a:r>
            <a:br>
              <a:rPr lang="en-US" sz="2200" dirty="0" smtClean="0"/>
            </a:br>
            <a:r>
              <a:rPr lang="en-US" sz="2200" dirty="0" smtClean="0"/>
              <a:t>(</a:t>
            </a:r>
            <a:r>
              <a:rPr lang="en-US" sz="2200" dirty="0"/>
              <a:t>e.g., as a coping </a:t>
            </a:r>
            <a:r>
              <a:rPr lang="en-US" sz="2200" dirty="0" smtClean="0"/>
              <a:t>method)</a:t>
            </a:r>
          </a:p>
          <a:p>
            <a:pPr>
              <a:spcBef>
                <a:spcPts val="0"/>
              </a:spcBef>
              <a:spcAft>
                <a:spcPts val="1200"/>
              </a:spcAft>
              <a:buClr>
                <a:schemeClr val="tx1"/>
              </a:buClr>
            </a:pPr>
            <a:r>
              <a:rPr lang="en-US" sz="2600" dirty="0" smtClean="0"/>
              <a:t>Stress </a:t>
            </a:r>
            <a:r>
              <a:rPr lang="en-US" sz="2600" dirty="0"/>
              <a:t>affects the success of substance use </a:t>
            </a:r>
            <a:r>
              <a:rPr lang="en-US" sz="2600" dirty="0" smtClean="0"/>
              <a:t>recovery</a:t>
            </a:r>
          </a:p>
          <a:p>
            <a:pPr marL="798513" lvl="1" indent="-336550">
              <a:spcBef>
                <a:spcPts val="0"/>
              </a:spcBef>
              <a:spcAft>
                <a:spcPts val="1200"/>
              </a:spcAft>
              <a:buClr>
                <a:schemeClr val="tx1"/>
              </a:buClr>
              <a:buFont typeface="Wingdings" panose="05000000000000000000" pitchFamily="2" charset="2"/>
              <a:buChar char="ü"/>
            </a:pPr>
            <a:r>
              <a:rPr lang="en-US" sz="2200" dirty="0"/>
              <a:t>Stress often triggers relapse to substance </a:t>
            </a:r>
            <a:r>
              <a:rPr lang="en-US" sz="2200" dirty="0" smtClean="0"/>
              <a:t>use</a:t>
            </a:r>
          </a:p>
          <a:p>
            <a:pPr marL="798513" lvl="1" indent="-336550">
              <a:spcBef>
                <a:spcPts val="0"/>
              </a:spcBef>
              <a:spcAft>
                <a:spcPts val="1200"/>
              </a:spcAft>
              <a:buClr>
                <a:schemeClr val="tx1"/>
              </a:buClr>
              <a:buFont typeface="Wingdings" panose="05000000000000000000" pitchFamily="2" charset="2"/>
              <a:buChar char="ü"/>
            </a:pPr>
            <a:r>
              <a:rPr lang="en-US" sz="2200" dirty="0"/>
              <a:t>Healthcare providers need to be alert to patients’ stress </a:t>
            </a:r>
            <a:r>
              <a:rPr lang="en-US" sz="2200" dirty="0" smtClean="0"/>
              <a:t>levels</a:t>
            </a:r>
          </a:p>
        </p:txBody>
      </p:sp>
    </p:spTree>
    <p:extLst>
      <p:ext uri="{BB962C8B-B14F-4D97-AF65-F5344CB8AC3E}">
        <p14:creationId xmlns:p14="http://schemas.microsoft.com/office/powerpoint/2010/main" val="3900798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Autofit/>
          </a:bodyPr>
          <a:lstStyle/>
          <a:p>
            <a:pPr marL="0" indent="0">
              <a:lnSpc>
                <a:spcPct val="90000"/>
              </a:lnSpc>
              <a:spcBef>
                <a:spcPts val="0"/>
              </a:spcBef>
              <a:spcAft>
                <a:spcPts val="600"/>
              </a:spcAft>
              <a:buNone/>
            </a:pPr>
            <a:r>
              <a:rPr lang="en-US" sz="2800" dirty="0"/>
              <a:t>Many </a:t>
            </a:r>
            <a:r>
              <a:rPr lang="en-US" sz="2800" dirty="0" smtClean="0"/>
              <a:t>psychosocial issues to consider when evaluating </a:t>
            </a:r>
            <a:r>
              <a:rPr lang="en-US" sz="2800" dirty="0"/>
              <a:t>substance use </a:t>
            </a:r>
            <a:r>
              <a:rPr lang="en-US" sz="2800" dirty="0" smtClean="0"/>
              <a:t>risk/disorders</a:t>
            </a:r>
          </a:p>
          <a:p>
            <a:pPr marL="230188" lvl="1" indent="-227013">
              <a:spcBef>
                <a:spcPts val="0"/>
              </a:spcBef>
              <a:spcAft>
                <a:spcPts val="300"/>
              </a:spcAft>
              <a:buClr>
                <a:schemeClr val="tx1"/>
              </a:buClr>
              <a:buFont typeface="Arial" panose="020B0604020202020204" pitchFamily="34" charset="0"/>
              <a:buChar char="•"/>
            </a:pPr>
            <a:r>
              <a:rPr lang="en-US" sz="2600" b="1" dirty="0" smtClean="0">
                <a:solidFill>
                  <a:srgbClr val="F27900"/>
                </a:solidFill>
              </a:rPr>
              <a:t>Gender </a:t>
            </a:r>
            <a:r>
              <a:rPr lang="en-US" sz="2600" b="1" dirty="0">
                <a:solidFill>
                  <a:srgbClr val="F27900"/>
                </a:solidFill>
              </a:rPr>
              <a:t>identity: </a:t>
            </a:r>
            <a:r>
              <a:rPr lang="en-US" sz="2600" dirty="0"/>
              <a:t>LGBTQ</a:t>
            </a:r>
          </a:p>
          <a:p>
            <a:pPr marL="230188" lvl="1" indent="-227013">
              <a:spcBef>
                <a:spcPts val="0"/>
              </a:spcBef>
              <a:spcAft>
                <a:spcPts val="300"/>
              </a:spcAft>
              <a:buClr>
                <a:schemeClr val="tx1"/>
              </a:buClr>
              <a:buFont typeface="Arial" panose="020B0604020202020204" pitchFamily="34" charset="0"/>
              <a:buChar char="•"/>
            </a:pPr>
            <a:r>
              <a:rPr lang="en-US" sz="2600" b="1" dirty="0" smtClean="0">
                <a:solidFill>
                  <a:srgbClr val="006600"/>
                </a:solidFill>
              </a:rPr>
              <a:t>Trauma</a:t>
            </a:r>
            <a:r>
              <a:rPr lang="en-US" sz="2600" b="1" dirty="0">
                <a:solidFill>
                  <a:srgbClr val="006600"/>
                </a:solidFill>
              </a:rPr>
              <a:t>:</a:t>
            </a:r>
            <a:r>
              <a:rPr lang="en-US" sz="2600" dirty="0"/>
              <a:t> Psychological, physical, </a:t>
            </a:r>
            <a:r>
              <a:rPr lang="en-US" sz="2600" dirty="0" smtClean="0"/>
              <a:t>stress-related</a:t>
            </a:r>
          </a:p>
          <a:p>
            <a:pPr marL="230188" lvl="1" indent="-227013">
              <a:spcBef>
                <a:spcPts val="0"/>
              </a:spcBef>
              <a:spcAft>
                <a:spcPts val="300"/>
              </a:spcAft>
              <a:buClr>
                <a:schemeClr val="tx1"/>
              </a:buClr>
              <a:buFont typeface="Arial" panose="020B0604020202020204" pitchFamily="34" charset="0"/>
              <a:buChar char="•"/>
            </a:pPr>
            <a:r>
              <a:rPr lang="en-US" sz="2600" b="1" dirty="0" smtClean="0">
                <a:solidFill>
                  <a:srgbClr val="0033CC"/>
                </a:solidFill>
              </a:rPr>
              <a:t>Age</a:t>
            </a:r>
            <a:r>
              <a:rPr lang="en-US" sz="2600" b="1" dirty="0">
                <a:solidFill>
                  <a:srgbClr val="0033CC"/>
                </a:solidFill>
              </a:rPr>
              <a:t>:</a:t>
            </a:r>
            <a:r>
              <a:rPr lang="en-US" sz="2600" b="1" dirty="0">
                <a:solidFill>
                  <a:srgbClr val="0000FF"/>
                </a:solidFill>
              </a:rPr>
              <a:t> </a:t>
            </a:r>
            <a:r>
              <a:rPr lang="en-US" sz="2600" dirty="0"/>
              <a:t>Youth, adults, older adults</a:t>
            </a:r>
          </a:p>
          <a:p>
            <a:pPr marL="798513" lvl="1" indent="-336550">
              <a:spcBef>
                <a:spcPts val="0"/>
              </a:spcBef>
              <a:spcAft>
                <a:spcPts val="300"/>
              </a:spcAft>
              <a:buClr>
                <a:schemeClr val="tx1"/>
              </a:buClr>
              <a:buFont typeface="Wingdings" panose="05000000000000000000" pitchFamily="2" charset="2"/>
              <a:buChar char="ü"/>
            </a:pPr>
            <a:endParaRPr lang="en-US" sz="2200" dirty="0" smtClean="0"/>
          </a:p>
        </p:txBody>
      </p:sp>
    </p:spTree>
    <p:extLst>
      <p:ext uri="{BB962C8B-B14F-4D97-AF65-F5344CB8AC3E}">
        <p14:creationId xmlns:p14="http://schemas.microsoft.com/office/powerpoint/2010/main" val="3615823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164462" y="2147116"/>
            <a:ext cx="2846221" cy="1097280"/>
          </a:xfrm>
        </p:spPr>
      </p:pic>
      <p:pic>
        <p:nvPicPr>
          <p:cNvPr id="6" name="Picture 5"/>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03569" y="3781064"/>
            <a:ext cx="3181548" cy="822960"/>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7367" y="4649870"/>
            <a:ext cx="6033765" cy="1097280"/>
          </a:xfrm>
          <a:prstGeom prst="rect">
            <a:avLst/>
          </a:prstGeom>
        </p:spPr>
      </p:pic>
    </p:spTree>
    <p:extLst>
      <p:ext uri="{BB962C8B-B14F-4D97-AF65-F5344CB8AC3E}">
        <p14:creationId xmlns:p14="http://schemas.microsoft.com/office/powerpoint/2010/main" val="344600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Today</a:t>
            </a:r>
          </a:p>
        </p:txBody>
      </p:sp>
      <p:sp>
        <p:nvSpPr>
          <p:cNvPr id="3" name="Content Placeholder 2"/>
          <p:cNvSpPr>
            <a:spLocks noGrp="1"/>
          </p:cNvSpPr>
          <p:nvPr>
            <p:ph idx="1"/>
          </p:nvPr>
        </p:nvSpPr>
        <p:spPr/>
        <p:txBody>
          <a:bodyPr>
            <a:noAutofit/>
          </a:bodyPr>
          <a:lstStyle/>
          <a:p>
            <a:pPr marL="338138" indent="-338138">
              <a:spcBef>
                <a:spcPts val="0"/>
              </a:spcBef>
              <a:spcAft>
                <a:spcPts val="1200"/>
              </a:spcAft>
              <a:buFont typeface="+mj-lt"/>
              <a:buAutoNum type="arabicPeriod"/>
            </a:pPr>
            <a:r>
              <a:rPr lang="en-US" sz="2600" dirty="0"/>
              <a:t>Discuss risks for substance use in the LGBTQ community</a:t>
            </a:r>
          </a:p>
          <a:p>
            <a:pPr marL="338138" indent="-338138">
              <a:spcBef>
                <a:spcPts val="0"/>
              </a:spcBef>
              <a:spcAft>
                <a:spcPts val="1200"/>
              </a:spcAft>
              <a:buFont typeface="+mj-lt"/>
              <a:buAutoNum type="arabicPeriod"/>
            </a:pPr>
            <a:r>
              <a:rPr lang="en-US" sz="2600" dirty="0" smtClean="0"/>
              <a:t>Identify the relationship between </a:t>
            </a:r>
            <a:r>
              <a:rPr lang="en-US" sz="2600" dirty="0"/>
              <a:t>substance use and traumatic life </a:t>
            </a:r>
            <a:r>
              <a:rPr lang="en-US" sz="2600" dirty="0" smtClean="0"/>
              <a:t>experiences</a:t>
            </a:r>
            <a:endParaRPr lang="en-US" sz="2600" dirty="0"/>
          </a:p>
        </p:txBody>
      </p:sp>
    </p:spTree>
    <p:extLst>
      <p:ext uri="{BB962C8B-B14F-4D97-AF65-F5344CB8AC3E}">
        <p14:creationId xmlns:p14="http://schemas.microsoft.com/office/powerpoint/2010/main" val="235453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LGBTQ Issues</a:t>
            </a:r>
            <a:endParaRPr lang="en-US" dirty="0"/>
          </a:p>
        </p:txBody>
      </p:sp>
      <p:sp>
        <p:nvSpPr>
          <p:cNvPr id="3" name="Content Placeholder 2"/>
          <p:cNvSpPr>
            <a:spLocks noGrp="1"/>
          </p:cNvSpPr>
          <p:nvPr>
            <p:ph idx="1"/>
          </p:nvPr>
        </p:nvSpPr>
        <p:spPr>
          <a:xfrm>
            <a:off x="982134" y="2299660"/>
            <a:ext cx="7926736" cy="3332816"/>
          </a:xfrm>
        </p:spPr>
        <p:txBody>
          <a:bodyPr/>
          <a:lstStyle/>
          <a:p>
            <a:pPr marL="0" indent="0">
              <a:lnSpc>
                <a:spcPct val="90000"/>
              </a:lnSpc>
              <a:spcBef>
                <a:spcPts val="0"/>
              </a:spcBef>
              <a:spcAft>
                <a:spcPts val="1200"/>
              </a:spcAft>
              <a:buNone/>
            </a:pPr>
            <a:r>
              <a:rPr lang="en-US" sz="2800" b="1" dirty="0">
                <a:solidFill>
                  <a:srgbClr val="7030A0"/>
                </a:solidFill>
                <a:latin typeface="Calibri" panose="020F0502020204030204" pitchFamily="34" charset="0"/>
              </a:rPr>
              <a:t>Substance use in lesbian, gay, bisexual, transgender, and queer </a:t>
            </a:r>
            <a:r>
              <a:rPr lang="en-US" sz="2800" b="1" dirty="0" smtClean="0">
                <a:solidFill>
                  <a:srgbClr val="7030A0"/>
                </a:solidFill>
                <a:latin typeface="Calibri" panose="020F0502020204030204" pitchFamily="34" charset="0"/>
              </a:rPr>
              <a:t>populations:</a:t>
            </a:r>
            <a:r>
              <a:rPr lang="en-US" sz="2800" b="1" dirty="0" smtClean="0">
                <a:solidFill>
                  <a:srgbClr val="002060"/>
                </a:solidFill>
              </a:rPr>
              <a:t> </a:t>
            </a:r>
            <a:endParaRPr lang="en-US" sz="2800" b="1" dirty="0"/>
          </a:p>
          <a:p>
            <a:pPr>
              <a:spcBef>
                <a:spcPts val="0"/>
              </a:spcBef>
              <a:spcAft>
                <a:spcPts val="1200"/>
              </a:spcAft>
              <a:buClr>
                <a:schemeClr val="tx1"/>
              </a:buClr>
            </a:pPr>
            <a:r>
              <a:rPr lang="en-US" sz="2600" dirty="0"/>
              <a:t>Estimated to be between 20% to </a:t>
            </a:r>
            <a:r>
              <a:rPr lang="en-US" sz="2600" dirty="0" smtClean="0"/>
              <a:t>30%</a:t>
            </a:r>
          </a:p>
          <a:p>
            <a:pPr>
              <a:spcBef>
                <a:spcPts val="0"/>
              </a:spcBef>
              <a:spcAft>
                <a:spcPts val="1200"/>
              </a:spcAft>
              <a:buClr>
                <a:schemeClr val="tx1"/>
              </a:buClr>
            </a:pPr>
            <a:r>
              <a:rPr lang="en-US" sz="2600" dirty="0"/>
              <a:t>General population is about </a:t>
            </a:r>
            <a:r>
              <a:rPr lang="en-US" sz="2600" dirty="0" smtClean="0"/>
              <a:t>9%</a:t>
            </a:r>
          </a:p>
          <a:p>
            <a:pPr>
              <a:spcBef>
                <a:spcPts val="0"/>
              </a:spcBef>
              <a:spcAft>
                <a:spcPts val="1200"/>
              </a:spcAft>
              <a:buClr>
                <a:schemeClr val="tx1"/>
              </a:buClr>
            </a:pPr>
            <a:r>
              <a:rPr lang="en-US" sz="2600" dirty="0" smtClean="0"/>
              <a:t>Gender dysphoria increases the risk </a:t>
            </a:r>
            <a:r>
              <a:rPr lang="en-US" sz="2600" dirty="0"/>
              <a:t>of developing a substance use </a:t>
            </a:r>
            <a:r>
              <a:rPr lang="en-US" sz="2600" dirty="0" smtClean="0"/>
              <a:t>problem</a:t>
            </a:r>
          </a:p>
          <a:p>
            <a:pPr>
              <a:spcBef>
                <a:spcPts val="0"/>
              </a:spcBef>
              <a:spcAft>
                <a:spcPts val="1200"/>
              </a:spcAft>
              <a:buClr>
                <a:schemeClr val="tx1"/>
              </a:buClr>
            </a:pPr>
            <a:r>
              <a:rPr lang="en-US" sz="2600" dirty="0"/>
              <a:t>Heterosexism can contribute to substance use</a:t>
            </a:r>
            <a:endParaRPr lang="en-US" sz="2600" dirty="0" smtClean="0">
              <a:solidFill>
                <a:srgbClr val="006600"/>
              </a:solidFill>
            </a:endParaRPr>
          </a:p>
        </p:txBody>
      </p:sp>
    </p:spTree>
    <p:extLst>
      <p:ext uri="{BB962C8B-B14F-4D97-AF65-F5344CB8AC3E}">
        <p14:creationId xmlns:p14="http://schemas.microsoft.com/office/powerpoint/2010/main" val="1990213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LGBTQ Issues</a:t>
            </a:r>
            <a:endParaRPr lang="en-US" dirty="0"/>
          </a:p>
        </p:txBody>
      </p:sp>
      <p:sp>
        <p:nvSpPr>
          <p:cNvPr id="3" name="Content Placeholder 2"/>
          <p:cNvSpPr>
            <a:spLocks noGrp="1"/>
          </p:cNvSpPr>
          <p:nvPr>
            <p:ph idx="1"/>
          </p:nvPr>
        </p:nvSpPr>
        <p:spPr>
          <a:xfrm>
            <a:off x="982133" y="2299660"/>
            <a:ext cx="7962169" cy="3332816"/>
          </a:xfrm>
        </p:spPr>
        <p:txBody>
          <a:bodyPr/>
          <a:lstStyle/>
          <a:p>
            <a:pPr marL="0" indent="0">
              <a:lnSpc>
                <a:spcPct val="90000"/>
              </a:lnSpc>
              <a:spcBef>
                <a:spcPts val="0"/>
              </a:spcBef>
              <a:spcAft>
                <a:spcPts val="1200"/>
              </a:spcAft>
              <a:buNone/>
            </a:pPr>
            <a:r>
              <a:rPr lang="en-US" sz="2800" b="1" dirty="0">
                <a:solidFill>
                  <a:srgbClr val="C00000"/>
                </a:solidFill>
                <a:latin typeface="Calibri" panose="020F0502020204030204" pitchFamily="34" charset="0"/>
              </a:rPr>
              <a:t>Substance use may be due </a:t>
            </a:r>
            <a:r>
              <a:rPr lang="en-US" sz="2800" b="1" dirty="0" smtClean="0">
                <a:solidFill>
                  <a:srgbClr val="C00000"/>
                </a:solidFill>
                <a:latin typeface="Calibri" panose="020F0502020204030204" pitchFamily="34" charset="0"/>
              </a:rPr>
              <a:t>to:</a:t>
            </a:r>
            <a:r>
              <a:rPr lang="en-US" sz="2800" b="1" dirty="0" smtClean="0">
                <a:solidFill>
                  <a:srgbClr val="C00000"/>
                </a:solidFill>
              </a:rPr>
              <a:t> </a:t>
            </a:r>
            <a:endParaRPr lang="en-US" sz="2800" b="1" dirty="0">
              <a:solidFill>
                <a:srgbClr val="C00000"/>
              </a:solidFill>
            </a:endParaRPr>
          </a:p>
          <a:p>
            <a:pPr>
              <a:lnSpc>
                <a:spcPct val="90000"/>
              </a:lnSpc>
              <a:spcBef>
                <a:spcPts val="0"/>
              </a:spcBef>
              <a:spcAft>
                <a:spcPts val="1200"/>
              </a:spcAft>
              <a:buClr>
                <a:schemeClr val="tx1"/>
              </a:buClr>
            </a:pPr>
            <a:r>
              <a:rPr lang="en-US" sz="2600" dirty="0"/>
              <a:t>High levels of stress from social prejudice and discriminatory laws in area of daily </a:t>
            </a:r>
            <a:r>
              <a:rPr lang="en-US" sz="2600" dirty="0" smtClean="0"/>
              <a:t>life</a:t>
            </a:r>
          </a:p>
          <a:p>
            <a:pPr>
              <a:lnSpc>
                <a:spcPct val="90000"/>
              </a:lnSpc>
              <a:spcBef>
                <a:spcPts val="0"/>
              </a:spcBef>
              <a:spcAft>
                <a:spcPts val="1200"/>
              </a:spcAft>
              <a:buClr>
                <a:schemeClr val="tx1"/>
              </a:buClr>
            </a:pPr>
            <a:r>
              <a:rPr lang="en-US" sz="2600" dirty="0"/>
              <a:t>A lack of competency in the health care system, which discourages gay and transgender people from seeking </a:t>
            </a:r>
            <a:r>
              <a:rPr lang="en-US" sz="2600" dirty="0" smtClean="0"/>
              <a:t>treatment</a:t>
            </a:r>
          </a:p>
          <a:p>
            <a:pPr>
              <a:lnSpc>
                <a:spcPct val="90000"/>
              </a:lnSpc>
              <a:spcBef>
                <a:spcPts val="0"/>
              </a:spcBef>
              <a:spcAft>
                <a:spcPts val="1200"/>
              </a:spcAft>
              <a:buClr>
                <a:schemeClr val="tx1"/>
              </a:buClr>
            </a:pPr>
            <a:r>
              <a:rPr lang="en-US" sz="2600" dirty="0"/>
              <a:t>Targeted marketing efforts that increase easy access to alcohol and tobacco products through exploitation of the connection to safe spaces for </a:t>
            </a:r>
            <a:r>
              <a:rPr lang="en-US" sz="2600" dirty="0" smtClean="0"/>
              <a:t>socializing</a:t>
            </a:r>
          </a:p>
        </p:txBody>
      </p:sp>
    </p:spTree>
    <p:extLst>
      <p:ext uri="{BB962C8B-B14F-4D97-AF65-F5344CB8AC3E}">
        <p14:creationId xmlns:p14="http://schemas.microsoft.com/office/powerpoint/2010/main" val="4093883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Traumatic Life Experiences</a:t>
            </a:r>
            <a:endParaRPr lang="en-US" dirty="0"/>
          </a:p>
        </p:txBody>
      </p:sp>
      <p:sp>
        <p:nvSpPr>
          <p:cNvPr id="3" name="Content Placeholder 2"/>
          <p:cNvSpPr>
            <a:spLocks noGrp="1"/>
          </p:cNvSpPr>
          <p:nvPr>
            <p:ph idx="1"/>
          </p:nvPr>
        </p:nvSpPr>
        <p:spPr/>
        <p:txBody>
          <a:bodyPr/>
          <a:lstStyle/>
          <a:p>
            <a:pPr>
              <a:spcBef>
                <a:spcPts val="0"/>
              </a:spcBef>
              <a:spcAft>
                <a:spcPts val="600"/>
              </a:spcAft>
              <a:buClr>
                <a:schemeClr val="tx1"/>
              </a:buClr>
              <a:buFont typeface="Arial" panose="020B0604020202020204" pitchFamily="34" charset="0"/>
              <a:buChar char="•"/>
            </a:pPr>
            <a:r>
              <a:rPr lang="en-US" sz="2600" dirty="0" smtClean="0"/>
              <a:t>Psychological trauma</a:t>
            </a:r>
            <a:endParaRPr lang="en-US" sz="2600" dirty="0"/>
          </a:p>
          <a:p>
            <a:pPr>
              <a:spcBef>
                <a:spcPts val="0"/>
              </a:spcBef>
              <a:spcAft>
                <a:spcPts val="600"/>
              </a:spcAft>
              <a:buClr>
                <a:schemeClr val="tx1"/>
              </a:buClr>
            </a:pPr>
            <a:r>
              <a:rPr lang="en-US" sz="2600" dirty="0" smtClean="0"/>
              <a:t>Domestic violence</a:t>
            </a:r>
          </a:p>
          <a:p>
            <a:pPr>
              <a:spcBef>
                <a:spcPts val="0"/>
              </a:spcBef>
              <a:spcAft>
                <a:spcPts val="600"/>
              </a:spcAft>
              <a:buClr>
                <a:schemeClr val="tx1"/>
              </a:buClr>
            </a:pPr>
            <a:r>
              <a:rPr lang="en-US" sz="2600" dirty="0" smtClean="0"/>
              <a:t>Adverse Childhood Experiences (ACEs)</a:t>
            </a:r>
            <a:endParaRPr lang="en-US" sz="2600" dirty="0"/>
          </a:p>
          <a:p>
            <a:pPr>
              <a:spcBef>
                <a:spcPts val="0"/>
              </a:spcBef>
              <a:spcAft>
                <a:spcPts val="600"/>
              </a:spcAft>
              <a:buClr>
                <a:schemeClr val="tx1"/>
              </a:buClr>
            </a:pPr>
            <a:r>
              <a:rPr lang="en-US" sz="2600" dirty="0" smtClean="0"/>
              <a:t>Child and Elder Maltreatment</a:t>
            </a:r>
          </a:p>
          <a:p>
            <a:pPr>
              <a:spcBef>
                <a:spcPts val="0"/>
              </a:spcBef>
              <a:spcAft>
                <a:spcPts val="600"/>
              </a:spcAft>
              <a:buClr>
                <a:schemeClr val="tx1"/>
              </a:buClr>
            </a:pPr>
            <a:r>
              <a:rPr lang="en-US" sz="2600" dirty="0" smtClean="0"/>
              <a:t>Bullying</a:t>
            </a:r>
          </a:p>
          <a:p>
            <a:pPr>
              <a:spcBef>
                <a:spcPts val="0"/>
              </a:spcBef>
              <a:spcAft>
                <a:spcPts val="600"/>
              </a:spcAft>
              <a:buClr>
                <a:schemeClr val="tx1"/>
              </a:buClr>
            </a:pPr>
            <a:r>
              <a:rPr lang="en-US" sz="2600" dirty="0" smtClean="0"/>
              <a:t>Physical trauma</a:t>
            </a:r>
          </a:p>
          <a:p>
            <a:pPr>
              <a:spcBef>
                <a:spcPts val="0"/>
              </a:spcBef>
              <a:spcAft>
                <a:spcPts val="600"/>
              </a:spcAft>
              <a:buClr>
                <a:schemeClr val="tx1"/>
              </a:buClr>
            </a:pPr>
            <a:r>
              <a:rPr lang="en-US" sz="2600" dirty="0" smtClean="0"/>
              <a:t>Stress: acute and chronic</a:t>
            </a:r>
            <a:endParaRPr lang="en-US" sz="2600" dirty="0"/>
          </a:p>
        </p:txBody>
      </p:sp>
    </p:spTree>
    <p:extLst>
      <p:ext uri="{BB962C8B-B14F-4D97-AF65-F5344CB8AC3E}">
        <p14:creationId xmlns:p14="http://schemas.microsoft.com/office/powerpoint/2010/main" val="3454732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Psychological Trauma</a:t>
            </a:r>
            <a:endParaRPr lang="en-US" dirty="0"/>
          </a:p>
        </p:txBody>
      </p:sp>
      <p:sp>
        <p:nvSpPr>
          <p:cNvPr id="3" name="Content Placeholder 2"/>
          <p:cNvSpPr>
            <a:spLocks noGrp="1"/>
          </p:cNvSpPr>
          <p:nvPr>
            <p:ph idx="1"/>
          </p:nvPr>
        </p:nvSpPr>
        <p:spPr>
          <a:xfrm>
            <a:off x="982134" y="2194560"/>
            <a:ext cx="7704667" cy="3332816"/>
          </a:xfrm>
        </p:spPr>
        <p:txBody>
          <a:bodyPr/>
          <a:lstStyle/>
          <a:p>
            <a:pPr marL="0" indent="0">
              <a:spcBef>
                <a:spcPts val="0"/>
              </a:spcBef>
              <a:spcAft>
                <a:spcPts val="600"/>
              </a:spcAft>
              <a:buNone/>
            </a:pPr>
            <a:r>
              <a:rPr lang="en-US" sz="2800" b="1" dirty="0">
                <a:solidFill>
                  <a:srgbClr val="C00000"/>
                </a:solidFill>
              </a:rPr>
              <a:t>Occurs when stress exceeds ability to </a:t>
            </a:r>
            <a:r>
              <a:rPr lang="en-US" sz="2800" b="1" dirty="0" smtClean="0">
                <a:solidFill>
                  <a:srgbClr val="C00000"/>
                </a:solidFill>
              </a:rPr>
              <a:t>cope</a:t>
            </a:r>
            <a:endParaRPr lang="en-US" sz="2800" b="1" dirty="0">
              <a:solidFill>
                <a:srgbClr val="C00000"/>
              </a:solidFill>
            </a:endParaRPr>
          </a:p>
          <a:p>
            <a:pPr>
              <a:spcBef>
                <a:spcPts val="0"/>
              </a:spcBef>
              <a:spcAft>
                <a:spcPts val="0"/>
              </a:spcAft>
            </a:pPr>
            <a:r>
              <a:rPr lang="en-US" sz="2600" dirty="0" smtClean="0"/>
              <a:t>Common causes include:</a:t>
            </a:r>
            <a:endParaRPr lang="en-US" sz="2600" dirty="0" smtClean="0">
              <a:latin typeface="Calibri" panose="020F0502020204030204" pitchFamily="34" charset="0"/>
              <a:sym typeface="Wingdings" panose="05000000000000000000" pitchFamily="2" charset="2"/>
            </a:endParaRPr>
          </a:p>
          <a:p>
            <a:pPr marL="801688" lvl="1" indent="-339725">
              <a:lnSpc>
                <a:spcPct val="90000"/>
              </a:lnSpc>
              <a:spcBef>
                <a:spcPts val="0"/>
              </a:spcBef>
              <a:spcAft>
                <a:spcPts val="0"/>
              </a:spcAft>
              <a:buFont typeface="Wingdings" panose="05000000000000000000" pitchFamily="2" charset="2"/>
              <a:buChar char="ü"/>
            </a:pPr>
            <a:r>
              <a:rPr lang="en-US" sz="2200" dirty="0" smtClean="0">
                <a:sym typeface="Wingdings" panose="05000000000000000000" pitchFamily="2" charset="2"/>
              </a:rPr>
              <a:t>Sexual abuse</a:t>
            </a:r>
          </a:p>
          <a:p>
            <a:pPr marL="801688" lvl="1" indent="-339725">
              <a:lnSpc>
                <a:spcPct val="90000"/>
              </a:lnSpc>
              <a:spcBef>
                <a:spcPts val="0"/>
              </a:spcBef>
              <a:spcAft>
                <a:spcPts val="0"/>
              </a:spcAft>
              <a:buFont typeface="Wingdings" panose="05000000000000000000" pitchFamily="2" charset="2"/>
              <a:buChar char="ü"/>
            </a:pPr>
            <a:r>
              <a:rPr lang="en-US" sz="2200" dirty="0" smtClean="0">
                <a:sym typeface="Wingdings" panose="05000000000000000000" pitchFamily="2" charset="2"/>
              </a:rPr>
              <a:t>Bullying</a:t>
            </a:r>
          </a:p>
          <a:p>
            <a:pPr marL="801688" lvl="1" indent="-339725">
              <a:lnSpc>
                <a:spcPct val="90000"/>
              </a:lnSpc>
              <a:spcBef>
                <a:spcPts val="0"/>
              </a:spcBef>
              <a:spcAft>
                <a:spcPts val="0"/>
              </a:spcAft>
              <a:buFont typeface="Wingdings" panose="05000000000000000000" pitchFamily="2" charset="2"/>
              <a:buChar char="ü"/>
            </a:pPr>
            <a:r>
              <a:rPr lang="en-US" sz="2200" dirty="0" smtClean="0">
                <a:sym typeface="Wingdings" panose="05000000000000000000" pitchFamily="2" charset="2"/>
              </a:rPr>
              <a:t>Domestic violence</a:t>
            </a:r>
          </a:p>
          <a:p>
            <a:pPr marL="801688" lvl="1" indent="-339725">
              <a:lnSpc>
                <a:spcPct val="90000"/>
              </a:lnSpc>
              <a:spcBef>
                <a:spcPts val="0"/>
              </a:spcBef>
              <a:spcAft>
                <a:spcPts val="0"/>
              </a:spcAft>
              <a:buFont typeface="Wingdings" panose="05000000000000000000" pitchFamily="2" charset="2"/>
              <a:buChar char="ü"/>
            </a:pPr>
            <a:r>
              <a:rPr lang="en-US" sz="2200" dirty="0" smtClean="0">
                <a:sym typeface="Wingdings" panose="05000000000000000000" pitchFamily="2" charset="2"/>
              </a:rPr>
              <a:t>Discrimination</a:t>
            </a:r>
          </a:p>
          <a:p>
            <a:pPr marL="801688" lvl="1" indent="-339725">
              <a:lnSpc>
                <a:spcPct val="90000"/>
              </a:lnSpc>
              <a:spcBef>
                <a:spcPts val="0"/>
              </a:spcBef>
              <a:spcAft>
                <a:spcPts val="0"/>
              </a:spcAft>
              <a:buFont typeface="Wingdings" panose="05000000000000000000" pitchFamily="2" charset="2"/>
              <a:buChar char="ü"/>
            </a:pPr>
            <a:r>
              <a:rPr lang="en-US" sz="2200" dirty="0" smtClean="0">
                <a:sym typeface="Wingdings" panose="05000000000000000000" pitchFamily="2" charset="2"/>
              </a:rPr>
              <a:t>Extreme poverty</a:t>
            </a:r>
          </a:p>
          <a:p>
            <a:pPr marL="801688" lvl="1" indent="-339725">
              <a:lnSpc>
                <a:spcPct val="90000"/>
              </a:lnSpc>
              <a:spcBef>
                <a:spcPts val="0"/>
              </a:spcBef>
              <a:spcAft>
                <a:spcPts val="0"/>
              </a:spcAft>
              <a:buFont typeface="Wingdings" panose="05000000000000000000" pitchFamily="2" charset="2"/>
              <a:buChar char="ü"/>
            </a:pPr>
            <a:r>
              <a:rPr lang="en-US" sz="2200" dirty="0" smtClean="0">
                <a:sym typeface="Wingdings" panose="05000000000000000000" pitchFamily="2" charset="2"/>
              </a:rPr>
              <a:t>Physical trauma</a:t>
            </a:r>
          </a:p>
          <a:p>
            <a:pPr marL="801688" lvl="1" indent="-339725">
              <a:lnSpc>
                <a:spcPct val="90000"/>
              </a:lnSpc>
              <a:spcBef>
                <a:spcPts val="0"/>
              </a:spcBef>
              <a:spcAft>
                <a:spcPts val="0"/>
              </a:spcAft>
              <a:buFont typeface="Wingdings" panose="05000000000000000000" pitchFamily="2" charset="2"/>
              <a:buChar char="ü"/>
            </a:pPr>
            <a:r>
              <a:rPr lang="en-US" sz="2200" dirty="0" smtClean="0">
                <a:sym typeface="Wingdings" panose="05000000000000000000" pitchFamily="2" charset="2"/>
              </a:rPr>
              <a:t>Career collapse</a:t>
            </a:r>
          </a:p>
          <a:p>
            <a:pPr marL="801688" lvl="1" indent="-339725">
              <a:lnSpc>
                <a:spcPct val="90000"/>
              </a:lnSpc>
              <a:spcBef>
                <a:spcPts val="0"/>
              </a:spcBef>
              <a:spcAft>
                <a:spcPts val="0"/>
              </a:spcAft>
              <a:buFont typeface="Wingdings" panose="05000000000000000000" pitchFamily="2" charset="2"/>
              <a:buChar char="ü"/>
            </a:pPr>
            <a:r>
              <a:rPr lang="en-US" sz="2200" dirty="0" smtClean="0">
                <a:sym typeface="Wingdings" panose="05000000000000000000" pitchFamily="2" charset="2"/>
              </a:rPr>
              <a:t>Death</a:t>
            </a:r>
          </a:p>
          <a:p>
            <a:pPr>
              <a:spcBef>
                <a:spcPts val="600"/>
              </a:spcBef>
              <a:spcAft>
                <a:spcPts val="0"/>
              </a:spcAft>
              <a:buClr>
                <a:schemeClr val="tx1"/>
              </a:buClr>
            </a:pPr>
            <a:r>
              <a:rPr lang="en-US" sz="2600" b="1" i="1" dirty="0" smtClean="0">
                <a:solidFill>
                  <a:srgbClr val="7030A0"/>
                </a:solidFill>
              </a:rPr>
              <a:t>Often associated with substance use!</a:t>
            </a:r>
            <a:endParaRPr lang="en-US" sz="2600" b="1" i="1" dirty="0">
              <a:solidFill>
                <a:srgbClr val="7030A0"/>
              </a:solidFill>
            </a:endParaRPr>
          </a:p>
        </p:txBody>
      </p:sp>
      <p:graphicFrame>
        <p:nvGraphicFramePr>
          <p:cNvPr id="4" name="Diagram 3"/>
          <p:cNvGraphicFramePr>
            <a:graphicFrameLocks noChangeAspect="1"/>
          </p:cNvGraphicFramePr>
          <p:nvPr>
            <p:extLst>
              <p:ext uri="{D42A27DB-BD31-4B8C-83A1-F6EECF244321}">
                <p14:modId xmlns:p14="http://schemas.microsoft.com/office/powerpoint/2010/main" val="3305880223"/>
              </p:ext>
            </p:extLst>
          </p:nvPr>
        </p:nvGraphicFramePr>
        <p:xfrm>
          <a:off x="4657516" y="2397928"/>
          <a:ext cx="3710578" cy="292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5734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Psychological Trauma</a:t>
            </a:r>
            <a:endParaRPr lang="en-US" dirty="0"/>
          </a:p>
        </p:txBody>
      </p:sp>
      <p:sp>
        <p:nvSpPr>
          <p:cNvPr id="3" name="Content Placeholder 2"/>
          <p:cNvSpPr>
            <a:spLocks noGrp="1"/>
          </p:cNvSpPr>
          <p:nvPr>
            <p:ph idx="1"/>
          </p:nvPr>
        </p:nvSpPr>
        <p:spPr>
          <a:xfrm>
            <a:off x="982134" y="2194560"/>
            <a:ext cx="7704667" cy="3332816"/>
          </a:xfrm>
        </p:spPr>
        <p:txBody>
          <a:bodyPr/>
          <a:lstStyle/>
          <a:p>
            <a:pPr marL="0" indent="0">
              <a:spcBef>
                <a:spcPts val="0"/>
              </a:spcBef>
              <a:spcAft>
                <a:spcPts val="600"/>
              </a:spcAft>
              <a:buNone/>
            </a:pPr>
            <a:r>
              <a:rPr lang="en-US" sz="2800" b="1" dirty="0">
                <a:solidFill>
                  <a:srgbClr val="2F5597"/>
                </a:solidFill>
              </a:rPr>
              <a:t>Psychological trauma and substance </a:t>
            </a:r>
            <a:r>
              <a:rPr lang="en-US" sz="2800" b="1" dirty="0" smtClean="0">
                <a:solidFill>
                  <a:srgbClr val="2F5597"/>
                </a:solidFill>
              </a:rPr>
              <a:t>use/misuse →</a:t>
            </a:r>
            <a:endParaRPr lang="en-US" sz="2800" b="1" dirty="0">
              <a:solidFill>
                <a:srgbClr val="2F5597"/>
              </a:solidFill>
            </a:endParaRPr>
          </a:p>
          <a:p>
            <a:pPr>
              <a:spcBef>
                <a:spcPts val="0"/>
              </a:spcBef>
              <a:spcAft>
                <a:spcPts val="0"/>
              </a:spcAft>
            </a:pPr>
            <a:r>
              <a:rPr lang="en-US" sz="2600" dirty="0"/>
              <a:t>Use substances as a </a:t>
            </a:r>
            <a:r>
              <a:rPr lang="en-US" sz="2600" b="1" dirty="0">
                <a:solidFill>
                  <a:srgbClr val="C00000"/>
                </a:solidFill>
              </a:rPr>
              <a:t>coping </a:t>
            </a:r>
            <a:r>
              <a:rPr lang="en-US" sz="2600" b="1" dirty="0" smtClean="0">
                <a:solidFill>
                  <a:srgbClr val="C00000"/>
                </a:solidFill>
              </a:rPr>
              <a:t>mechanism</a:t>
            </a:r>
            <a:endParaRPr lang="en-US" sz="2600" dirty="0" smtClean="0">
              <a:solidFill>
                <a:srgbClr val="C00000"/>
              </a:solidFill>
              <a:sym typeface="Wingdings" panose="05000000000000000000" pitchFamily="2" charset="2"/>
            </a:endParaRPr>
          </a:p>
          <a:p>
            <a:pPr>
              <a:spcBef>
                <a:spcPts val="600"/>
              </a:spcBef>
              <a:spcAft>
                <a:spcPts val="0"/>
              </a:spcAft>
              <a:buClr>
                <a:schemeClr val="tx1"/>
              </a:buClr>
            </a:pPr>
            <a:r>
              <a:rPr lang="en-US" sz="2600" b="1" dirty="0">
                <a:solidFill>
                  <a:srgbClr val="7030A0"/>
                </a:solidFill>
              </a:rPr>
              <a:t>Increased susceptibility </a:t>
            </a:r>
            <a:r>
              <a:rPr lang="en-US" sz="2600" dirty="0"/>
              <a:t>to drug addiction with early life trauma</a:t>
            </a:r>
            <a:endParaRPr lang="en-US" sz="2600" dirty="0" smtClean="0">
              <a:solidFill>
                <a:srgbClr val="7030A0"/>
              </a:solidFill>
            </a:endParaRPr>
          </a:p>
          <a:p>
            <a:pPr>
              <a:spcBef>
                <a:spcPts val="600"/>
              </a:spcBef>
              <a:spcAft>
                <a:spcPts val="0"/>
              </a:spcAft>
              <a:buClr>
                <a:schemeClr val="tx1"/>
              </a:buClr>
            </a:pPr>
            <a:r>
              <a:rPr lang="en-US" sz="2600" dirty="0"/>
              <a:t>Greater susceptibility to drug addiction with trauma throughout life </a:t>
            </a:r>
            <a:r>
              <a:rPr lang="en-US" sz="2600" dirty="0" smtClean="0"/>
              <a:t>course</a:t>
            </a:r>
          </a:p>
          <a:p>
            <a:pPr marL="0" indent="0" algn="ctr">
              <a:spcBef>
                <a:spcPts val="1800"/>
              </a:spcBef>
              <a:spcAft>
                <a:spcPts val="0"/>
              </a:spcAft>
              <a:buClr>
                <a:schemeClr val="tx1"/>
              </a:buClr>
              <a:buNone/>
            </a:pPr>
            <a:r>
              <a:rPr lang="en-US" sz="2400" b="1" dirty="0" smtClean="0">
                <a:solidFill>
                  <a:srgbClr val="008000"/>
                </a:solidFill>
                <a:latin typeface="Lucida Calligraphy" panose="03010101010101010101" pitchFamily="66" charset="0"/>
              </a:rPr>
              <a:t>Tailored treatment plans that include </a:t>
            </a:r>
            <a:br>
              <a:rPr lang="en-US" sz="2400" b="1" dirty="0" smtClean="0">
                <a:solidFill>
                  <a:srgbClr val="008000"/>
                </a:solidFill>
                <a:latin typeface="Lucida Calligraphy" panose="03010101010101010101" pitchFamily="66" charset="0"/>
              </a:rPr>
            </a:br>
            <a:r>
              <a:rPr lang="en-US" sz="2400" b="1" dirty="0" smtClean="0">
                <a:solidFill>
                  <a:srgbClr val="008000"/>
                </a:solidFill>
                <a:latin typeface="Lucida Calligraphy" panose="03010101010101010101" pitchFamily="66" charset="0"/>
              </a:rPr>
              <a:t>regular care are key to recovery!</a:t>
            </a:r>
            <a:endParaRPr lang="en-US" sz="2400" b="1" dirty="0">
              <a:solidFill>
                <a:srgbClr val="008000"/>
              </a:solidFill>
              <a:latin typeface="Lucida Calligraphy" panose="03010101010101010101" pitchFamily="66" charset="0"/>
            </a:endParaRPr>
          </a:p>
        </p:txBody>
      </p:sp>
    </p:spTree>
    <p:extLst>
      <p:ext uri="{BB962C8B-B14F-4D97-AF65-F5344CB8AC3E}">
        <p14:creationId xmlns:p14="http://schemas.microsoft.com/office/powerpoint/2010/main" val="3480201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Psychological Trauma</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125138725"/>
              </p:ext>
            </p:extLst>
          </p:nvPr>
        </p:nvGraphicFramePr>
        <p:xfrm>
          <a:off x="784699" y="1845132"/>
          <a:ext cx="8029911" cy="3474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294719" y="2652170"/>
            <a:ext cx="1710266" cy="1754326"/>
          </a:xfrm>
          <a:prstGeom prst="rect">
            <a:avLst/>
          </a:prstGeom>
          <a:noFill/>
          <a:ln w="38100">
            <a:solidFill>
              <a:srgbClr val="7030A0"/>
            </a:solidFill>
            <a:prstDash val="sysDash"/>
          </a:ln>
        </p:spPr>
        <p:txBody>
          <a:bodyPr wrap="square" rtlCol="0">
            <a:spAutoFit/>
          </a:bodyPr>
          <a:lstStyle/>
          <a:p>
            <a:pPr algn="ctr"/>
            <a:r>
              <a:rPr lang="en-US" b="1" dirty="0" smtClean="0">
                <a:solidFill>
                  <a:srgbClr val="7030A0"/>
                </a:solidFill>
              </a:rPr>
              <a:t>Mental health </a:t>
            </a:r>
            <a:r>
              <a:rPr lang="en-US" dirty="0" smtClean="0"/>
              <a:t>specialty services; social services; protective services</a:t>
            </a:r>
            <a:endParaRPr lang="en-US" dirty="0"/>
          </a:p>
        </p:txBody>
      </p:sp>
      <p:sp>
        <p:nvSpPr>
          <p:cNvPr id="6" name="TextBox 5"/>
          <p:cNvSpPr txBox="1"/>
          <p:nvPr/>
        </p:nvSpPr>
        <p:spPr>
          <a:xfrm>
            <a:off x="6543227" y="1911684"/>
            <a:ext cx="2143573" cy="1754326"/>
          </a:xfrm>
          <a:prstGeom prst="rect">
            <a:avLst/>
          </a:prstGeom>
          <a:noFill/>
          <a:ln w="38100">
            <a:solidFill>
              <a:srgbClr val="7030A0"/>
            </a:solidFill>
            <a:prstDash val="sysDash"/>
          </a:ln>
        </p:spPr>
        <p:txBody>
          <a:bodyPr wrap="square" rtlCol="0">
            <a:spAutoFit/>
          </a:bodyPr>
          <a:lstStyle/>
          <a:p>
            <a:pPr algn="ctr"/>
            <a:r>
              <a:rPr lang="en-US" b="1" dirty="0" smtClean="0">
                <a:solidFill>
                  <a:srgbClr val="7030A0"/>
                </a:solidFill>
              </a:rPr>
              <a:t>Primary care </a:t>
            </a:r>
            <a:br>
              <a:rPr lang="en-US" b="1" dirty="0" smtClean="0">
                <a:solidFill>
                  <a:srgbClr val="7030A0"/>
                </a:solidFill>
              </a:rPr>
            </a:br>
            <a:r>
              <a:rPr lang="en-US" dirty="0" smtClean="0"/>
              <a:t>that addresses all health and related problems directly and through referrals</a:t>
            </a:r>
            <a:endParaRPr lang="en-US" dirty="0"/>
          </a:p>
        </p:txBody>
      </p:sp>
      <p:sp>
        <p:nvSpPr>
          <p:cNvPr id="7" name="TextBox 6"/>
          <p:cNvSpPr txBox="1"/>
          <p:nvPr/>
        </p:nvSpPr>
        <p:spPr>
          <a:xfrm>
            <a:off x="6543227" y="4283042"/>
            <a:ext cx="2143573" cy="1477328"/>
          </a:xfrm>
          <a:prstGeom prst="rect">
            <a:avLst/>
          </a:prstGeom>
          <a:noFill/>
          <a:ln w="38100">
            <a:solidFill>
              <a:srgbClr val="7030A0"/>
            </a:solidFill>
            <a:prstDash val="sysDash"/>
          </a:ln>
        </p:spPr>
        <p:txBody>
          <a:bodyPr wrap="square" rtlCol="0">
            <a:spAutoFit/>
          </a:bodyPr>
          <a:lstStyle/>
          <a:p>
            <a:pPr algn="ctr"/>
            <a:r>
              <a:rPr lang="en-US" b="1" dirty="0" smtClean="0">
                <a:solidFill>
                  <a:srgbClr val="7030A0"/>
                </a:solidFill>
              </a:rPr>
              <a:t>SBIRT: </a:t>
            </a:r>
          </a:p>
          <a:p>
            <a:pPr algn="ctr"/>
            <a:r>
              <a:rPr lang="en-US" dirty="0" smtClean="0"/>
              <a:t>Screening, Brief Intervention, and Referral to Treatment</a:t>
            </a:r>
            <a:endParaRPr lang="en-US" dirty="0"/>
          </a:p>
        </p:txBody>
      </p:sp>
      <p:sp>
        <p:nvSpPr>
          <p:cNvPr id="8" name="TextBox 7"/>
          <p:cNvSpPr txBox="1"/>
          <p:nvPr/>
        </p:nvSpPr>
        <p:spPr>
          <a:xfrm>
            <a:off x="982134" y="5449281"/>
            <a:ext cx="5026145" cy="707886"/>
          </a:xfrm>
          <a:prstGeom prst="rect">
            <a:avLst/>
          </a:prstGeom>
          <a:noFill/>
        </p:spPr>
        <p:txBody>
          <a:bodyPr wrap="square" rtlCol="0">
            <a:spAutoFit/>
          </a:bodyPr>
          <a:lstStyle/>
          <a:p>
            <a:pPr algn="ctr"/>
            <a:r>
              <a:rPr lang="en-US" sz="2000" b="1" dirty="0" smtClean="0">
                <a:solidFill>
                  <a:srgbClr val="7030A0"/>
                </a:solidFill>
                <a:latin typeface="Lucida Calligraphy" panose="03010101010101010101" pitchFamily="66" charset="0"/>
              </a:rPr>
              <a:t>Remember! Identification is the first step toward treatment!!!</a:t>
            </a:r>
            <a:endParaRPr lang="en-US" sz="2000" b="1" dirty="0">
              <a:solidFill>
                <a:srgbClr val="7030A0"/>
              </a:solidFill>
              <a:latin typeface="Lucida Calligraphy" panose="03010101010101010101" pitchFamily="66" charset="0"/>
            </a:endParaRPr>
          </a:p>
        </p:txBody>
      </p:sp>
      <p:cxnSp>
        <p:nvCxnSpPr>
          <p:cNvPr id="9" name="Straight Arrow Connector 8"/>
          <p:cNvCxnSpPr/>
          <p:nvPr/>
        </p:nvCxnSpPr>
        <p:spPr>
          <a:xfrm>
            <a:off x="7615013" y="3713145"/>
            <a:ext cx="0" cy="500637"/>
          </a:xfrm>
          <a:prstGeom prst="straightConnector1">
            <a:avLst/>
          </a:prstGeom>
          <a:ln w="38100">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677212" y="3016579"/>
            <a:ext cx="4058240" cy="207378"/>
          </a:xfrm>
          <a:prstGeom prst="straightConnector1">
            <a:avLst/>
          </a:prstGeom>
          <a:ln w="38100">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2697349" y="3848022"/>
            <a:ext cx="4114476" cy="1004019"/>
          </a:xfrm>
          <a:prstGeom prst="straightConnector1">
            <a:avLst/>
          </a:prstGeom>
          <a:ln w="38100">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7266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Domestic Violence</a:t>
            </a:r>
            <a:endParaRPr lang="en-US" dirty="0"/>
          </a:p>
        </p:txBody>
      </p:sp>
      <p:sp>
        <p:nvSpPr>
          <p:cNvPr id="3" name="Content Placeholder 2"/>
          <p:cNvSpPr>
            <a:spLocks noGrp="1"/>
          </p:cNvSpPr>
          <p:nvPr>
            <p:ph idx="1"/>
          </p:nvPr>
        </p:nvSpPr>
        <p:spPr>
          <a:xfrm>
            <a:off x="982134" y="2194560"/>
            <a:ext cx="7704667" cy="3332816"/>
          </a:xfrm>
        </p:spPr>
        <p:txBody>
          <a:bodyPr/>
          <a:lstStyle/>
          <a:p>
            <a:pPr marL="0" indent="0">
              <a:lnSpc>
                <a:spcPct val="90000"/>
              </a:lnSpc>
              <a:spcBef>
                <a:spcPts val="0"/>
              </a:spcBef>
              <a:spcAft>
                <a:spcPts val="1200"/>
              </a:spcAft>
              <a:buNone/>
            </a:pPr>
            <a:r>
              <a:rPr lang="en-US" sz="2800" b="1" dirty="0">
                <a:solidFill>
                  <a:srgbClr val="0032CD"/>
                </a:solidFill>
              </a:rPr>
              <a:t>Domestic Violence and Substance </a:t>
            </a:r>
            <a:r>
              <a:rPr lang="en-US" sz="2800" b="1" dirty="0" smtClean="0">
                <a:solidFill>
                  <a:srgbClr val="0032CD"/>
                </a:solidFill>
              </a:rPr>
              <a:t>Use</a:t>
            </a:r>
            <a:endParaRPr lang="en-US" sz="2800" b="1" dirty="0">
              <a:solidFill>
                <a:srgbClr val="0032CD"/>
              </a:solidFill>
            </a:endParaRPr>
          </a:p>
          <a:p>
            <a:pPr>
              <a:lnSpc>
                <a:spcPct val="90000"/>
              </a:lnSpc>
              <a:spcBef>
                <a:spcPts val="0"/>
              </a:spcBef>
              <a:spcAft>
                <a:spcPts val="1200"/>
              </a:spcAft>
            </a:pPr>
            <a:r>
              <a:rPr lang="en-US" sz="2600" dirty="0"/>
              <a:t>Abusive individuals </a:t>
            </a:r>
            <a:r>
              <a:rPr lang="en-US" sz="2600" b="1" dirty="0">
                <a:solidFill>
                  <a:srgbClr val="008000"/>
                </a:solidFill>
              </a:rPr>
              <a:t>more likely to be violent</a:t>
            </a:r>
            <a:r>
              <a:rPr lang="en-US" sz="2600" dirty="0">
                <a:solidFill>
                  <a:srgbClr val="008000"/>
                </a:solidFill>
              </a:rPr>
              <a:t> </a:t>
            </a:r>
            <a:r>
              <a:rPr lang="en-US" sz="2600" dirty="0"/>
              <a:t>when under the </a:t>
            </a:r>
            <a:r>
              <a:rPr lang="en-US" sz="2600" dirty="0" smtClean="0"/>
              <a:t>influence</a:t>
            </a:r>
            <a:endParaRPr lang="en-US" sz="2600" dirty="0" smtClean="0">
              <a:sym typeface="Wingdings" panose="05000000000000000000" pitchFamily="2" charset="2"/>
            </a:endParaRPr>
          </a:p>
          <a:p>
            <a:pPr>
              <a:lnSpc>
                <a:spcPct val="90000"/>
              </a:lnSpc>
              <a:spcBef>
                <a:spcPts val="0"/>
              </a:spcBef>
              <a:spcAft>
                <a:spcPts val="1200"/>
              </a:spcAft>
              <a:buClr>
                <a:schemeClr val="tx1"/>
              </a:buClr>
            </a:pPr>
            <a:r>
              <a:rPr lang="en-US" sz="2600" dirty="0"/>
              <a:t>Many domestic violence incidents involved the use of alcohol or drugs the </a:t>
            </a:r>
            <a:r>
              <a:rPr lang="en-US" sz="2600" b="1" dirty="0">
                <a:solidFill>
                  <a:srgbClr val="C00000"/>
                </a:solidFill>
              </a:rPr>
              <a:t>day of the incident</a:t>
            </a:r>
            <a:r>
              <a:rPr lang="en-US" sz="2600" dirty="0"/>
              <a:t> by either the abuser or the </a:t>
            </a:r>
            <a:r>
              <a:rPr lang="en-US" sz="2600" dirty="0" smtClean="0"/>
              <a:t>victim</a:t>
            </a:r>
          </a:p>
          <a:p>
            <a:pPr>
              <a:lnSpc>
                <a:spcPct val="90000"/>
              </a:lnSpc>
              <a:spcBef>
                <a:spcPts val="0"/>
              </a:spcBef>
              <a:spcAft>
                <a:spcPts val="1200"/>
              </a:spcAft>
              <a:buClr>
                <a:schemeClr val="tx1"/>
              </a:buClr>
            </a:pPr>
            <a:r>
              <a:rPr lang="en-US" sz="2600" dirty="0" smtClean="0"/>
              <a:t>Department </a:t>
            </a:r>
            <a:r>
              <a:rPr lang="en-US" sz="2600" dirty="0"/>
              <a:t>of Justice found </a:t>
            </a:r>
            <a:r>
              <a:rPr lang="en-US" sz="2600" dirty="0" smtClean="0"/>
              <a:t>over half of </a:t>
            </a:r>
            <a:r>
              <a:rPr lang="en-US" sz="2600" dirty="0"/>
              <a:t>domestic violence offenders and </a:t>
            </a:r>
            <a:r>
              <a:rPr lang="en-US" sz="2600" dirty="0" smtClean="0"/>
              <a:t>around one-third </a:t>
            </a:r>
            <a:r>
              <a:rPr lang="en-US" sz="2600" dirty="0"/>
              <a:t>of victims have substance use </a:t>
            </a:r>
            <a:r>
              <a:rPr lang="en-US" sz="2600" dirty="0" smtClean="0"/>
              <a:t>problems</a:t>
            </a:r>
            <a:endParaRPr lang="en-US" sz="2600" dirty="0"/>
          </a:p>
        </p:txBody>
      </p:sp>
    </p:spTree>
    <p:extLst>
      <p:ext uri="{BB962C8B-B14F-4D97-AF65-F5344CB8AC3E}">
        <p14:creationId xmlns:p14="http://schemas.microsoft.com/office/powerpoint/2010/main" val="2843924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BIRT Theme - Training Modules">
  <a:themeElements>
    <a:clrScheme name="Custom 10">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1773B1"/>
      </a:hlink>
      <a:folHlink>
        <a:srgbClr val="7F723D"/>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resentation11" id="{0A25C1F8-960B-48AB-AC56-2E8E256E4A47}" vid="{5517FC3D-BECA-479B-8405-71F7C03587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SBIRT Template - Training Modules</Template>
  <TotalTime>3725</TotalTime>
  <Words>2889</Words>
  <Application>Microsoft Office PowerPoint</Application>
  <PresentationFormat>On-screen Show (4:3)</PresentationFormat>
  <Paragraphs>307</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Lucida Calligraphy</vt:lpstr>
      <vt:lpstr>Wingdings</vt:lpstr>
      <vt:lpstr>SBIRT Theme - Training Modules</vt:lpstr>
      <vt:lpstr>Screening, Brief Intervention, and Referral to Treatment (SBIRT): Psychosocial Issues</vt:lpstr>
      <vt:lpstr>Goals for Today</vt:lpstr>
      <vt:lpstr>LGBTQ Issues</vt:lpstr>
      <vt:lpstr>LGBTQ Issues</vt:lpstr>
      <vt:lpstr>Traumatic Life Experiences</vt:lpstr>
      <vt:lpstr>Psychological Trauma</vt:lpstr>
      <vt:lpstr>Psychological Trauma</vt:lpstr>
      <vt:lpstr>Psychological Trauma</vt:lpstr>
      <vt:lpstr>Domestic Violence</vt:lpstr>
      <vt:lpstr>Domestic Violence</vt:lpstr>
      <vt:lpstr>Adverse Childhood Experiences (ACEs)</vt:lpstr>
      <vt:lpstr>Child Maltreatment</vt:lpstr>
      <vt:lpstr>Elder Maltreatment</vt:lpstr>
      <vt:lpstr>Bullying</vt:lpstr>
      <vt:lpstr>Bullying</vt:lpstr>
      <vt:lpstr>Physical Trauma</vt:lpstr>
      <vt:lpstr>Stress: Acute and Chronic</vt:lpstr>
      <vt:lpstr>Summary</vt:lpstr>
      <vt:lpstr>Acknowledgements</vt:lpstr>
    </vt:vector>
  </TitlesOfParts>
  <Company>University of Iowa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Kosobucki, Mary A</dc:creator>
  <cp:lastModifiedBy>Kosobucki, Mary A</cp:lastModifiedBy>
  <cp:revision>270</cp:revision>
  <cp:lastPrinted>2018-07-03T21:51:44Z</cp:lastPrinted>
  <dcterms:created xsi:type="dcterms:W3CDTF">2017-12-20T18:56:29Z</dcterms:created>
  <dcterms:modified xsi:type="dcterms:W3CDTF">2018-07-23T20:29:41Z</dcterms:modified>
</cp:coreProperties>
</file>