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24"/>
  </p:notesMasterIdLst>
  <p:handoutMasterIdLst>
    <p:handoutMasterId r:id="rId25"/>
  </p:handoutMasterIdLst>
  <p:sldIdLst>
    <p:sldId id="258" r:id="rId2"/>
    <p:sldId id="259" r:id="rId3"/>
    <p:sldId id="260" r:id="rId4"/>
    <p:sldId id="288" r:id="rId5"/>
    <p:sldId id="261" r:id="rId6"/>
    <p:sldId id="262" r:id="rId7"/>
    <p:sldId id="265" r:id="rId8"/>
    <p:sldId id="298" r:id="rId9"/>
    <p:sldId id="292" r:id="rId10"/>
    <p:sldId id="293" r:id="rId11"/>
    <p:sldId id="294" r:id="rId12"/>
    <p:sldId id="295" r:id="rId13"/>
    <p:sldId id="299" r:id="rId14"/>
    <p:sldId id="296" r:id="rId15"/>
    <p:sldId id="301" r:id="rId16"/>
    <p:sldId id="300" r:id="rId17"/>
    <p:sldId id="302" r:id="rId18"/>
    <p:sldId id="303" r:id="rId19"/>
    <p:sldId id="304" r:id="rId20"/>
    <p:sldId id="305" r:id="rId21"/>
    <p:sldId id="297" r:id="rId22"/>
    <p:sldId id="306" r:id="rId23"/>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2CD"/>
    <a:srgbClr val="2F5597"/>
    <a:srgbClr val="008000"/>
    <a:srgbClr val="1F4E79"/>
    <a:srgbClr val="006600"/>
    <a:srgbClr val="6600CC"/>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90443" autoAdjust="0"/>
  </p:normalViewPr>
  <p:slideViewPr>
    <p:cSldViewPr snapToGrid="0">
      <p:cViewPr varScale="1">
        <p:scale>
          <a:sx n="93" d="100"/>
          <a:sy n="93" d="100"/>
        </p:scale>
        <p:origin x="1027" y="86"/>
      </p:cViewPr>
      <p:guideLst/>
    </p:cSldViewPr>
  </p:slideViewPr>
  <p:notesTextViewPr>
    <p:cViewPr>
      <p:scale>
        <a:sx n="150" d="100"/>
        <a:sy n="150" d="100"/>
      </p:scale>
      <p:origin x="0" y="0"/>
    </p:cViewPr>
  </p:notesTextViewPr>
  <p:notesViewPr>
    <p:cSldViewPr snapToGrid="0">
      <p:cViewPr varScale="1">
        <p:scale>
          <a:sx n="79" d="100"/>
          <a:sy n="79" d="100"/>
        </p:scale>
        <p:origin x="2794"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6962411" cy="481727"/>
          </a:xfrm>
          <a:prstGeom prst="rect">
            <a:avLst/>
          </a:prstGeom>
        </p:spPr>
        <p:txBody>
          <a:bodyPr vert="horz" lIns="96661" tIns="48331" rIns="96661" bIns="48331" rtlCol="0"/>
          <a:lstStyle>
            <a:lvl1pPr algn="l">
              <a:defRPr sz="1300"/>
            </a:lvl1pPr>
          </a:lstStyle>
          <a:p>
            <a:r>
              <a:rPr lang="en-US" smtClean="0">
                <a:latin typeface="Arial" panose="020B0604020202020204" pitchFamily="34" charset="0"/>
                <a:cs typeface="Arial" panose="020B0604020202020204" pitchFamily="34" charset="0"/>
              </a:rPr>
              <a:t>Screening, Brief Intervention, and Referral to Treatment (SBIRT): Health Considerations</a:t>
            </a:r>
            <a:endParaRPr lang="en-US"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3"/>
          </p:nvPr>
        </p:nvSpPr>
        <p:spPr>
          <a:xfrm>
            <a:off x="4143587" y="9119474"/>
            <a:ext cx="3169920" cy="481726"/>
          </a:xfrm>
          <a:prstGeom prst="rect">
            <a:avLst/>
          </a:prstGeom>
        </p:spPr>
        <p:txBody>
          <a:bodyPr vert="horz" lIns="96661" tIns="48331" rIns="96661" bIns="48331" rtlCol="0" anchor="b"/>
          <a:lstStyle>
            <a:lvl1pPr algn="r">
              <a:defRPr sz="1300"/>
            </a:lvl1pPr>
          </a:lstStyle>
          <a:p>
            <a:fld id="{86B257FF-A16A-4CD6-933B-40EDF0BD3B58}" type="slidenum">
              <a:rPr lang="en-US" smtClean="0"/>
              <a:t>‹#›</a:t>
            </a:fld>
            <a:endParaRPr lang="en-US"/>
          </a:p>
        </p:txBody>
      </p:sp>
    </p:spTree>
    <p:extLst>
      <p:ext uri="{BB962C8B-B14F-4D97-AF65-F5344CB8AC3E}">
        <p14:creationId xmlns:p14="http://schemas.microsoft.com/office/powerpoint/2010/main" val="1755157141"/>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6723758" cy="481727"/>
          </a:xfrm>
          <a:prstGeom prst="rect">
            <a:avLst/>
          </a:prstGeom>
        </p:spPr>
        <p:txBody>
          <a:bodyPr vert="horz" lIns="96661" tIns="48331" rIns="96661" bIns="48331" rtlCol="0"/>
          <a:lstStyle>
            <a:lvl1pPr algn="l">
              <a:defRPr sz="1300">
                <a:latin typeface="Arial" panose="020B0604020202020204" pitchFamily="34" charset="0"/>
                <a:cs typeface="Arial" panose="020B0604020202020204" pitchFamily="34" charset="0"/>
              </a:defRPr>
            </a:lvl1pPr>
          </a:lstStyle>
          <a:p>
            <a:r>
              <a:rPr lang="en-US" smtClean="0"/>
              <a:t>Screening, Brief Intervention, and Referral to Treatment (SBIRT): Health Considerations</a:t>
            </a:r>
            <a:endParaRPr lang="en-US" dirty="0"/>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B5212E20-193A-47A8-9887-933A1E81EC68}" type="slidenum">
              <a:rPr lang="en-US" smtClean="0"/>
              <a:t>‹#›</a:t>
            </a:fld>
            <a:endParaRPr lang="en-US"/>
          </a:p>
        </p:txBody>
      </p:sp>
    </p:spTree>
    <p:extLst>
      <p:ext uri="{BB962C8B-B14F-4D97-AF65-F5344CB8AC3E}">
        <p14:creationId xmlns:p14="http://schemas.microsoft.com/office/powerpoint/2010/main" val="4151503647"/>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a:t>Welcome! Today we’ll discuss some of the important relationships between </a:t>
            </a:r>
            <a:r>
              <a:rPr lang="en-US" altLang="en-US" dirty="0" smtClean="0"/>
              <a:t>physical </a:t>
            </a:r>
            <a:r>
              <a:rPr lang="en-US" altLang="en-US" dirty="0"/>
              <a:t>health </a:t>
            </a:r>
            <a:r>
              <a:rPr lang="en-US" altLang="en-US" dirty="0" smtClean="0"/>
              <a:t>and substance</a:t>
            </a:r>
            <a:r>
              <a:rPr lang="en-US" altLang="en-US" baseline="0" dirty="0" smtClean="0"/>
              <a:t> use </a:t>
            </a:r>
            <a:r>
              <a:rPr lang="en-US" altLang="en-US" dirty="0" smtClean="0"/>
              <a:t>that </a:t>
            </a:r>
            <a:r>
              <a:rPr lang="en-US" altLang="en-US" dirty="0"/>
              <a:t>clinicians may encounter as they apply the SBIRT process in practice. </a:t>
            </a:r>
          </a:p>
          <a:p>
            <a:endParaRPr lang="en-US" dirty="0"/>
          </a:p>
        </p:txBody>
      </p:sp>
      <p:sp>
        <p:nvSpPr>
          <p:cNvPr id="4" name="Slide Number Placeholder 3"/>
          <p:cNvSpPr>
            <a:spLocks noGrp="1"/>
          </p:cNvSpPr>
          <p:nvPr>
            <p:ph type="sldNum" sz="quarter" idx="10"/>
          </p:nvPr>
        </p:nvSpPr>
        <p:spPr/>
        <p:txBody>
          <a:bodyPr/>
          <a:lstStyle/>
          <a:p>
            <a:fld id="{ADA505B3-6DBD-499E-BA03-EFC757D9F337}" type="slidenum">
              <a:rPr lang="en-US" smtClean="0"/>
              <a:t>1</a:t>
            </a:fld>
            <a:endParaRPr lang="en-US"/>
          </a:p>
        </p:txBody>
      </p:sp>
      <p:sp>
        <p:nvSpPr>
          <p:cNvPr id="5" name="Header Placeholder 4"/>
          <p:cNvSpPr>
            <a:spLocks noGrp="1"/>
          </p:cNvSpPr>
          <p:nvPr>
            <p:ph type="hdr" sz="quarter" idx="11"/>
          </p:nvPr>
        </p:nvSpPr>
        <p:spPr/>
        <p:txBody>
          <a:bodyPr/>
          <a:lstStyle/>
          <a:p>
            <a:r>
              <a:rPr lang="en-US" dirty="0" smtClean="0"/>
              <a:t>Screening, Brief Intervention, and Referral to Treatment (SBIRT): Health Considerations</a:t>
            </a:r>
            <a:endParaRPr lang="en-US" dirty="0"/>
          </a:p>
        </p:txBody>
      </p:sp>
    </p:spTree>
    <p:extLst>
      <p:ext uri="{BB962C8B-B14F-4D97-AF65-F5344CB8AC3E}">
        <p14:creationId xmlns:p14="http://schemas.microsoft.com/office/powerpoint/2010/main" val="280318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002609">
              <a:defRPr/>
            </a:pPr>
            <a:r>
              <a:rPr lang="en-US" dirty="0"/>
              <a:t>Drinking too much alcohol can</a:t>
            </a:r>
            <a:r>
              <a:rPr lang="en-US" baseline="0" dirty="0"/>
              <a:t> weaken the immune system, which makes it easier for diseases to overtake the body. It can suppress both the innate and acquired</a:t>
            </a:r>
            <a:r>
              <a:rPr lang="en-US" dirty="0"/>
              <a:t> immune systems, creating vulnerability to illness and disease that the person would otherwise resist.</a:t>
            </a:r>
            <a:endParaRPr lang="en-US" baseline="0" dirty="0"/>
          </a:p>
          <a:p>
            <a:pPr defTabSz="1002609">
              <a:defRPr/>
            </a:pPr>
            <a:r>
              <a:rPr lang="en-US" dirty="0"/>
              <a:t>_________________________</a:t>
            </a:r>
          </a:p>
          <a:p>
            <a:endParaRPr lang="en-US" baseline="0" dirty="0"/>
          </a:p>
          <a:p>
            <a:r>
              <a:rPr lang="en-US" baseline="0" dirty="0"/>
              <a:t>References:</a:t>
            </a:r>
          </a:p>
          <a:p>
            <a:r>
              <a:rPr lang="en-US" altLang="en-US" baseline="0" dirty="0"/>
              <a:t>Beyond Hangovers – understanding alcohol’s impact on your health</a:t>
            </a:r>
          </a:p>
          <a:p>
            <a:endParaRPr lang="en-US" dirty="0"/>
          </a:p>
        </p:txBody>
      </p:sp>
      <p:sp>
        <p:nvSpPr>
          <p:cNvPr id="4" name="Header Placeholder 3"/>
          <p:cNvSpPr>
            <a:spLocks noGrp="1"/>
          </p:cNvSpPr>
          <p:nvPr>
            <p:ph type="hdr" sz="quarter" idx="10"/>
          </p:nvPr>
        </p:nvSpPr>
        <p:spPr/>
        <p:txBody>
          <a:bodyPr/>
          <a:lstStyle/>
          <a:p>
            <a:r>
              <a:rPr lang="en-US" smtClean="0"/>
              <a:t>Screening, Brief Intervention, and Referral to Treatment (SBIRT): Health Considerations</a:t>
            </a:r>
            <a:endParaRPr lang="en-US" dirty="0"/>
          </a:p>
        </p:txBody>
      </p:sp>
      <p:sp>
        <p:nvSpPr>
          <p:cNvPr id="5" name="Slide Number Placeholder 4"/>
          <p:cNvSpPr>
            <a:spLocks noGrp="1"/>
          </p:cNvSpPr>
          <p:nvPr>
            <p:ph type="sldNum" sz="quarter" idx="11"/>
          </p:nvPr>
        </p:nvSpPr>
        <p:spPr/>
        <p:txBody>
          <a:bodyPr/>
          <a:lstStyle/>
          <a:p>
            <a:fld id="{B5212E20-193A-47A8-9887-933A1E81EC68}" type="slidenum">
              <a:rPr lang="en-US" smtClean="0"/>
              <a:t>10</a:t>
            </a:fld>
            <a:endParaRPr lang="en-US"/>
          </a:p>
        </p:txBody>
      </p:sp>
    </p:spTree>
    <p:extLst>
      <p:ext uri="{BB962C8B-B14F-4D97-AF65-F5344CB8AC3E}">
        <p14:creationId xmlns:p14="http://schemas.microsoft.com/office/powerpoint/2010/main" val="19847912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002609">
              <a:defRPr/>
            </a:pPr>
            <a:r>
              <a:rPr lang="en-US" dirty="0"/>
              <a:t>Heavy drinking causes fat to build up in the liver, which can lead to dangerous inflammations and also development of scar tissue. Excessive scar tissue can lead to cirrhosis of the liver.</a:t>
            </a:r>
            <a:r>
              <a:rPr lang="en-US" baseline="0" dirty="0"/>
              <a:t> C</a:t>
            </a:r>
            <a:r>
              <a:rPr lang="en-US" dirty="0"/>
              <a:t>omplications of cirrhosis may</a:t>
            </a:r>
            <a:r>
              <a:rPr lang="en-US" baseline="0" dirty="0"/>
              <a:t> </a:t>
            </a:r>
            <a:r>
              <a:rPr lang="en-US" dirty="0"/>
              <a:t>include jaundice, insulin resistance and type 2 diabetes, and liver cancer. Chronic use of some drugs – such as heroin, inhalants, </a:t>
            </a:r>
            <a:r>
              <a:rPr lang="en-US" dirty="0" smtClean="0"/>
              <a:t>steroids, and opioids </a:t>
            </a:r>
            <a:r>
              <a:rPr lang="en-US" dirty="0"/>
              <a:t>– can also lead to significant liver damage.</a:t>
            </a:r>
          </a:p>
          <a:p>
            <a:r>
              <a:rPr lang="en-US" dirty="0"/>
              <a:t>_________________________</a:t>
            </a:r>
          </a:p>
          <a:p>
            <a:endParaRPr lang="en-US" baseline="0" dirty="0"/>
          </a:p>
          <a:p>
            <a:r>
              <a:rPr lang="en-US" baseline="0" dirty="0"/>
              <a:t>References:</a:t>
            </a:r>
          </a:p>
          <a:p>
            <a:r>
              <a:rPr lang="en-US" altLang="en-US" baseline="0" dirty="0"/>
              <a:t>Beyond Hangovers – understanding alcohol’s impact on your health</a:t>
            </a:r>
          </a:p>
          <a:p>
            <a:endParaRPr lang="en-US" baseline="0" dirty="0"/>
          </a:p>
          <a:p>
            <a:r>
              <a:rPr lang="en-US" baseline="0" dirty="0"/>
              <a:t>Liver Damage (https://www.drugabuse.gov/publications/medical-consequences-drug-abuse/liver-damage)</a:t>
            </a:r>
          </a:p>
          <a:p>
            <a:pPr defTabSz="1002609">
              <a:defRPr/>
            </a:pPr>
            <a:endParaRPr lang="en-US" dirty="0">
              <a:latin typeface="Calibri" panose="020F0502020204030204" pitchFamily="34" charset="0"/>
            </a:endParaRPr>
          </a:p>
          <a:p>
            <a:pPr defTabSz="1002609">
              <a:defRPr/>
            </a:pPr>
            <a:endParaRPr lang="en-US" dirty="0">
              <a:latin typeface="Calibri" panose="020F0502020204030204" pitchFamily="34" charset="0"/>
            </a:endParaRPr>
          </a:p>
          <a:p>
            <a:endParaRPr lang="en-US" dirty="0"/>
          </a:p>
        </p:txBody>
      </p:sp>
      <p:sp>
        <p:nvSpPr>
          <p:cNvPr id="4" name="Header Placeholder 3"/>
          <p:cNvSpPr>
            <a:spLocks noGrp="1"/>
          </p:cNvSpPr>
          <p:nvPr>
            <p:ph type="hdr" sz="quarter" idx="10"/>
          </p:nvPr>
        </p:nvSpPr>
        <p:spPr/>
        <p:txBody>
          <a:bodyPr/>
          <a:lstStyle/>
          <a:p>
            <a:r>
              <a:rPr lang="en-US" smtClean="0"/>
              <a:t>Screening, Brief Intervention, and Referral to Treatment (SBIRT): Health Considerations</a:t>
            </a:r>
            <a:endParaRPr lang="en-US" dirty="0"/>
          </a:p>
        </p:txBody>
      </p:sp>
      <p:sp>
        <p:nvSpPr>
          <p:cNvPr id="5" name="Slide Number Placeholder 4"/>
          <p:cNvSpPr>
            <a:spLocks noGrp="1"/>
          </p:cNvSpPr>
          <p:nvPr>
            <p:ph type="sldNum" sz="quarter" idx="11"/>
          </p:nvPr>
        </p:nvSpPr>
        <p:spPr/>
        <p:txBody>
          <a:bodyPr/>
          <a:lstStyle/>
          <a:p>
            <a:fld id="{B5212E20-193A-47A8-9887-933A1E81EC68}" type="slidenum">
              <a:rPr lang="en-US" smtClean="0"/>
              <a:t>11</a:t>
            </a:fld>
            <a:endParaRPr lang="en-US"/>
          </a:p>
        </p:txBody>
      </p:sp>
    </p:spTree>
    <p:extLst>
      <p:ext uri="{BB962C8B-B14F-4D97-AF65-F5344CB8AC3E}">
        <p14:creationId xmlns:p14="http://schemas.microsoft.com/office/powerpoint/2010/main" val="23849575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002609">
              <a:defRPr/>
            </a:pPr>
            <a:r>
              <a:rPr lang="en-US" dirty="0"/>
              <a:t>Long-time</a:t>
            </a:r>
            <a:r>
              <a:rPr lang="en-US" baseline="0" dirty="0"/>
              <a:t> excessive alcohol consumption can lead to pancreatitis. Damage can also be caused by heroin, cocaine, and non-medical use of prescription drugs. Pancreatitis is a risk factor for the development of pancreatic cancer.</a:t>
            </a:r>
          </a:p>
          <a:p>
            <a:r>
              <a:rPr lang="en-US" dirty="0"/>
              <a:t>_________________________</a:t>
            </a:r>
          </a:p>
          <a:p>
            <a:endParaRPr lang="en-US" baseline="0" dirty="0"/>
          </a:p>
          <a:p>
            <a:r>
              <a:rPr lang="en-US" baseline="0" dirty="0"/>
              <a:t>References:</a:t>
            </a:r>
          </a:p>
          <a:p>
            <a:r>
              <a:rPr lang="en-US" altLang="en-US" baseline="0" dirty="0"/>
              <a:t>Beyond Hangovers – understanding alcohol’s impact on your health</a:t>
            </a:r>
          </a:p>
          <a:p>
            <a:endParaRPr lang="en-US" baseline="0" dirty="0"/>
          </a:p>
          <a:p>
            <a:r>
              <a:rPr lang="en-US" baseline="0" dirty="0"/>
              <a:t>The Effects of Drug Abuse on Your Pancreas (http://www.drugrehabfl.net/the-effects-of-drug-abuse-on-your-pancreas/)</a:t>
            </a:r>
          </a:p>
          <a:p>
            <a:endParaRPr lang="en-US" dirty="0"/>
          </a:p>
        </p:txBody>
      </p:sp>
      <p:sp>
        <p:nvSpPr>
          <p:cNvPr id="4" name="Header Placeholder 3"/>
          <p:cNvSpPr>
            <a:spLocks noGrp="1"/>
          </p:cNvSpPr>
          <p:nvPr>
            <p:ph type="hdr" sz="quarter" idx="10"/>
          </p:nvPr>
        </p:nvSpPr>
        <p:spPr/>
        <p:txBody>
          <a:bodyPr/>
          <a:lstStyle/>
          <a:p>
            <a:r>
              <a:rPr lang="en-US" smtClean="0"/>
              <a:t>Screening, Brief Intervention, and Referral to Treatment (SBIRT): Health Considerations</a:t>
            </a:r>
            <a:endParaRPr lang="en-US" dirty="0"/>
          </a:p>
        </p:txBody>
      </p:sp>
      <p:sp>
        <p:nvSpPr>
          <p:cNvPr id="5" name="Slide Number Placeholder 4"/>
          <p:cNvSpPr>
            <a:spLocks noGrp="1"/>
          </p:cNvSpPr>
          <p:nvPr>
            <p:ph type="sldNum" sz="quarter" idx="11"/>
          </p:nvPr>
        </p:nvSpPr>
        <p:spPr/>
        <p:txBody>
          <a:bodyPr/>
          <a:lstStyle/>
          <a:p>
            <a:fld id="{B5212E20-193A-47A8-9887-933A1E81EC68}" type="slidenum">
              <a:rPr lang="en-US" smtClean="0"/>
              <a:t>12</a:t>
            </a:fld>
            <a:endParaRPr lang="en-US"/>
          </a:p>
        </p:txBody>
      </p:sp>
    </p:spTree>
    <p:extLst>
      <p:ext uri="{BB962C8B-B14F-4D97-AF65-F5344CB8AC3E}">
        <p14:creationId xmlns:p14="http://schemas.microsoft.com/office/powerpoint/2010/main" val="28305596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002609">
              <a:defRPr/>
            </a:pPr>
            <a:r>
              <a:rPr lang="en-US" dirty="0"/>
              <a:t>Certain drugs and the excessive use of alcohol can cause kidney damage or lead to kidney failure. </a:t>
            </a:r>
          </a:p>
          <a:p>
            <a:pPr defTabSz="1002609">
              <a:defRPr/>
            </a:pPr>
            <a:r>
              <a:rPr lang="en-US" dirty="0"/>
              <a:t>_________________________</a:t>
            </a:r>
          </a:p>
          <a:p>
            <a:pPr defTabSz="1002609">
              <a:defRPr/>
            </a:pPr>
            <a:endParaRPr lang="en-US" dirty="0"/>
          </a:p>
          <a:p>
            <a:pPr defTabSz="1002609">
              <a:defRPr/>
            </a:pPr>
            <a:r>
              <a:rPr lang="en-US" baseline="0" dirty="0"/>
              <a:t>References:</a:t>
            </a:r>
          </a:p>
          <a:p>
            <a:pPr defTabSz="1002609">
              <a:defRPr/>
            </a:pPr>
            <a:r>
              <a:rPr lang="en-US" baseline="0" dirty="0"/>
              <a:t>Alcohol and Your Kidneys (https://www.kidney.org/atoz/content/alcohol)</a:t>
            </a:r>
            <a:endParaRPr lang="en-US" dirty="0"/>
          </a:p>
          <a:p>
            <a:pPr defTabSz="1002609">
              <a:defRPr/>
            </a:pPr>
            <a:endParaRPr lang="en-US" dirty="0"/>
          </a:p>
          <a:p>
            <a:pPr defTabSz="1002609">
              <a:defRPr/>
            </a:pPr>
            <a:r>
              <a:rPr lang="en-US" dirty="0"/>
              <a:t>Medical Consequences</a:t>
            </a:r>
            <a:r>
              <a:rPr lang="en-US" baseline="0" dirty="0"/>
              <a:t> of Drug Abuse – Kidney Damage (https://www.drugabuse.gov/publications/medical-consequences-drug-abuse/kidney-damage)</a:t>
            </a:r>
            <a:endParaRPr lang="en-US" dirty="0"/>
          </a:p>
          <a:p>
            <a:endParaRPr lang="en-US" dirty="0"/>
          </a:p>
        </p:txBody>
      </p:sp>
      <p:sp>
        <p:nvSpPr>
          <p:cNvPr id="4" name="Header Placeholder 3"/>
          <p:cNvSpPr>
            <a:spLocks noGrp="1"/>
          </p:cNvSpPr>
          <p:nvPr>
            <p:ph type="hdr" sz="quarter" idx="10"/>
          </p:nvPr>
        </p:nvSpPr>
        <p:spPr/>
        <p:txBody>
          <a:bodyPr/>
          <a:lstStyle/>
          <a:p>
            <a:r>
              <a:rPr lang="en-US" smtClean="0"/>
              <a:t>Screening, Brief Intervention, and Referral to Treatment (SBIRT): Health Considerations</a:t>
            </a:r>
            <a:endParaRPr lang="en-US" dirty="0"/>
          </a:p>
        </p:txBody>
      </p:sp>
      <p:sp>
        <p:nvSpPr>
          <p:cNvPr id="5" name="Slide Number Placeholder 4"/>
          <p:cNvSpPr>
            <a:spLocks noGrp="1"/>
          </p:cNvSpPr>
          <p:nvPr>
            <p:ph type="sldNum" sz="quarter" idx="11"/>
          </p:nvPr>
        </p:nvSpPr>
        <p:spPr/>
        <p:txBody>
          <a:bodyPr/>
          <a:lstStyle/>
          <a:p>
            <a:fld id="{B5212E20-193A-47A8-9887-933A1E81EC68}" type="slidenum">
              <a:rPr lang="en-US" smtClean="0"/>
              <a:t>13</a:t>
            </a:fld>
            <a:endParaRPr lang="en-US"/>
          </a:p>
        </p:txBody>
      </p:sp>
    </p:spTree>
    <p:extLst>
      <p:ext uri="{BB962C8B-B14F-4D97-AF65-F5344CB8AC3E}">
        <p14:creationId xmlns:p14="http://schemas.microsoft.com/office/powerpoint/2010/main" val="41542707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7"/>
            <a:ext cx="5852160" cy="4671251"/>
          </a:xfrm>
        </p:spPr>
        <p:txBody>
          <a:bodyPr/>
          <a:lstStyle/>
          <a:p>
            <a:pPr defTabSz="1002609">
              <a:defRPr/>
            </a:pPr>
            <a:r>
              <a:rPr lang="en-US" dirty="0"/>
              <a:t>Another important consideration</a:t>
            </a:r>
            <a:r>
              <a:rPr lang="en-US" baseline="0" dirty="0"/>
              <a:t> is the </a:t>
            </a:r>
            <a:r>
              <a:rPr lang="en-US" dirty="0"/>
              <a:t>relationship between tobacco use and substance</a:t>
            </a:r>
            <a:r>
              <a:rPr lang="en-US" baseline="0" dirty="0"/>
              <a:t> use</a:t>
            </a:r>
            <a:r>
              <a:rPr lang="en-US" dirty="0"/>
              <a:t>. As outlined on the slide, there’s a strong relationship</a:t>
            </a:r>
            <a:r>
              <a:rPr lang="en-US" baseline="0" dirty="0"/>
              <a:t> between smoking and both alcohol and drug use. In turn, we urge t</a:t>
            </a:r>
            <a:r>
              <a:rPr lang="en-US" dirty="0"/>
              <a:t>houghtful</a:t>
            </a:r>
            <a:r>
              <a:rPr lang="en-US" baseline="0" dirty="0"/>
              <a:t> consideration of possible substance use among clients who may smoke, particularly youth. </a:t>
            </a:r>
            <a:endParaRPr lang="en-US" dirty="0"/>
          </a:p>
          <a:p>
            <a:pPr defTabSz="1002609">
              <a:defRPr/>
            </a:pPr>
            <a:r>
              <a:rPr lang="en-US" dirty="0"/>
              <a:t>_________________________</a:t>
            </a:r>
          </a:p>
          <a:p>
            <a:pPr defTabSz="1002609">
              <a:defRPr/>
            </a:pPr>
            <a:endParaRPr lang="en-US" dirty="0"/>
          </a:p>
          <a:p>
            <a:pPr defTabSz="1002609">
              <a:defRPr/>
            </a:pPr>
            <a:r>
              <a:rPr lang="en-US" dirty="0"/>
              <a:t>References: </a:t>
            </a:r>
          </a:p>
          <a:p>
            <a:pPr defTabSz="1002609">
              <a:defRPr/>
            </a:pPr>
            <a:r>
              <a:rPr lang="en-US" dirty="0"/>
              <a:t>Smoking and Adolescence</a:t>
            </a:r>
            <a:r>
              <a:rPr lang="en-US" baseline="0" dirty="0"/>
              <a:t> (https://www.drugabuse.gov/publications/research-reports/tobacco/smoking-adolescence)</a:t>
            </a:r>
            <a:endParaRPr lang="en-US" dirty="0"/>
          </a:p>
          <a:p>
            <a:pPr defTabSz="1002609">
              <a:defRPr/>
            </a:pPr>
            <a:endParaRPr lang="en-US" dirty="0"/>
          </a:p>
          <a:p>
            <a:pPr defTabSz="1002609">
              <a:defRPr/>
            </a:pPr>
            <a:r>
              <a:rPr lang="en-US" dirty="0"/>
              <a:t>Alcohol and Tobacco (https://pubs.niaaa.nih.gov/publications/AA71/AA71.htm)</a:t>
            </a:r>
          </a:p>
          <a:p>
            <a:pPr defTabSz="1002609">
              <a:defRPr/>
            </a:pPr>
            <a:endParaRPr lang="en-US" dirty="0"/>
          </a:p>
          <a:p>
            <a:pPr defTabSz="1002609">
              <a:defRPr/>
            </a:pPr>
            <a:r>
              <a:rPr lang="en-US" dirty="0"/>
              <a:t>Substance Use</a:t>
            </a:r>
            <a:r>
              <a:rPr lang="en-US" baseline="0" dirty="0"/>
              <a:t> and Tobacco </a:t>
            </a:r>
            <a:r>
              <a:rPr lang="en-US" dirty="0"/>
              <a:t>(http://www.publichealth.va.gov/smoking/substance-use-tobacco.asp)</a:t>
            </a:r>
          </a:p>
          <a:p>
            <a:pPr defTabSz="1002609">
              <a:defRPr/>
            </a:pPr>
            <a:endParaRPr lang="en-US" dirty="0"/>
          </a:p>
          <a:p>
            <a:pPr defTabSz="1002609">
              <a:defRPr/>
            </a:pPr>
            <a:r>
              <a:rPr lang="en-US" dirty="0"/>
              <a:t>The association between cigarette smoking</a:t>
            </a:r>
            <a:r>
              <a:rPr lang="en-US" baseline="0" dirty="0"/>
              <a:t> and drug abuse in the United States (https://www.ncbi.nlm.nih.gov/pubmed/11110061) </a:t>
            </a:r>
            <a:endParaRPr lang="en-US" dirty="0"/>
          </a:p>
        </p:txBody>
      </p:sp>
      <p:sp>
        <p:nvSpPr>
          <p:cNvPr id="4" name="Header Placeholder 3"/>
          <p:cNvSpPr>
            <a:spLocks noGrp="1"/>
          </p:cNvSpPr>
          <p:nvPr>
            <p:ph type="hdr" sz="quarter" idx="10"/>
          </p:nvPr>
        </p:nvSpPr>
        <p:spPr/>
        <p:txBody>
          <a:bodyPr/>
          <a:lstStyle/>
          <a:p>
            <a:r>
              <a:rPr lang="en-US" smtClean="0"/>
              <a:t>Screening, Brief Intervention, and Referral to Treatment (SBIRT): Health Considerations</a:t>
            </a:r>
            <a:endParaRPr lang="en-US" dirty="0"/>
          </a:p>
        </p:txBody>
      </p:sp>
      <p:sp>
        <p:nvSpPr>
          <p:cNvPr id="5" name="Slide Number Placeholder 4"/>
          <p:cNvSpPr>
            <a:spLocks noGrp="1"/>
          </p:cNvSpPr>
          <p:nvPr>
            <p:ph type="sldNum" sz="quarter" idx="11"/>
          </p:nvPr>
        </p:nvSpPr>
        <p:spPr/>
        <p:txBody>
          <a:bodyPr/>
          <a:lstStyle/>
          <a:p>
            <a:fld id="{B5212E20-193A-47A8-9887-933A1E81EC68}" type="slidenum">
              <a:rPr lang="en-US" smtClean="0"/>
              <a:t>14</a:t>
            </a:fld>
            <a:endParaRPr lang="en-US"/>
          </a:p>
        </p:txBody>
      </p:sp>
    </p:spTree>
    <p:extLst>
      <p:ext uri="{BB962C8B-B14F-4D97-AF65-F5344CB8AC3E}">
        <p14:creationId xmlns:p14="http://schemas.microsoft.com/office/powerpoint/2010/main" val="15395434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7"/>
            <a:ext cx="5852160" cy="4148519"/>
          </a:xfrm>
        </p:spPr>
        <p:txBody>
          <a:bodyPr/>
          <a:lstStyle/>
          <a:p>
            <a:pPr defTabSz="1002609">
              <a:defRPr/>
            </a:pPr>
            <a:r>
              <a:rPr lang="en-US" dirty="0"/>
              <a:t>This is just a brief list of medical conditions</a:t>
            </a:r>
            <a:r>
              <a:rPr lang="en-US" baseline="0" dirty="0"/>
              <a:t> that may </a:t>
            </a:r>
            <a:r>
              <a:rPr lang="en-US" dirty="0"/>
              <a:t>become more complex</a:t>
            </a:r>
            <a:r>
              <a:rPr lang="en-US" baseline="0" dirty="0"/>
              <a:t> when substance use is involved. Alcohol and drug use can make the medical condition </a:t>
            </a:r>
            <a:r>
              <a:rPr lang="en-US" baseline="0" dirty="0" smtClean="0"/>
              <a:t>worse, </a:t>
            </a:r>
            <a:r>
              <a:rPr lang="en-US" baseline="0" dirty="0"/>
              <a:t>or more difficult to manage. For those who use multiple drugs to treat their health conditions, alcohol use can interact with those medications and cause problems, particularly in older adults who have multiple medical conditions. In short, this is another important sub-population</a:t>
            </a:r>
            <a:r>
              <a:rPr lang="en-US" dirty="0"/>
              <a:t> to carefully monitor for substance use</a:t>
            </a:r>
            <a:r>
              <a:rPr lang="en-US" dirty="0" smtClean="0"/>
              <a:t>! </a:t>
            </a:r>
            <a:endParaRPr lang="en-US" dirty="0"/>
          </a:p>
          <a:p>
            <a:pPr defTabSz="1002609">
              <a:defRPr/>
            </a:pPr>
            <a:r>
              <a:rPr lang="en-US" dirty="0"/>
              <a:t>_________________________</a:t>
            </a:r>
          </a:p>
          <a:p>
            <a:pPr defTabSz="1002609">
              <a:defRPr/>
            </a:pPr>
            <a:endParaRPr lang="en-US" dirty="0"/>
          </a:p>
          <a:p>
            <a:pPr defTabSz="1002609">
              <a:defRPr/>
            </a:pPr>
            <a:r>
              <a:rPr lang="en-US" dirty="0"/>
              <a:t>References: </a:t>
            </a:r>
          </a:p>
          <a:p>
            <a:pPr defTabSz="1002609">
              <a:defRPr/>
            </a:pPr>
            <a:r>
              <a:rPr lang="en-US" dirty="0"/>
              <a:t>Psychotropic drug use and alcohol consumption among older adults in Germany (http://bmjopen.bmj.com/content/6/10/e012182.reviewer-comments.pdf)</a:t>
            </a:r>
          </a:p>
          <a:p>
            <a:pPr defTabSz="1002609">
              <a:defRPr/>
            </a:pPr>
            <a:endParaRPr lang="en-US" dirty="0"/>
          </a:p>
          <a:p>
            <a:pPr defTabSz="1002609">
              <a:defRPr/>
            </a:pPr>
            <a:r>
              <a:rPr lang="en-US" dirty="0"/>
              <a:t>Alcohol, drugs and much more in later life (http://www.scielo.br/scielo.php?script=sci_arttext&amp;pid=S1516-44462002000500008)</a:t>
            </a:r>
          </a:p>
          <a:p>
            <a:pPr defTabSz="1002609">
              <a:defRPr/>
            </a:pPr>
            <a:endParaRPr lang="en-US" dirty="0"/>
          </a:p>
        </p:txBody>
      </p:sp>
      <p:sp>
        <p:nvSpPr>
          <p:cNvPr id="4" name="Header Placeholder 3"/>
          <p:cNvSpPr>
            <a:spLocks noGrp="1"/>
          </p:cNvSpPr>
          <p:nvPr>
            <p:ph type="hdr" sz="quarter" idx="10"/>
          </p:nvPr>
        </p:nvSpPr>
        <p:spPr/>
        <p:txBody>
          <a:bodyPr/>
          <a:lstStyle/>
          <a:p>
            <a:r>
              <a:rPr lang="en-US" smtClean="0"/>
              <a:t>Screening, Brief Intervention, and Referral to Treatment (SBIRT): Health Considerations</a:t>
            </a:r>
            <a:endParaRPr lang="en-US" dirty="0"/>
          </a:p>
        </p:txBody>
      </p:sp>
      <p:sp>
        <p:nvSpPr>
          <p:cNvPr id="5" name="Slide Number Placeholder 4"/>
          <p:cNvSpPr>
            <a:spLocks noGrp="1"/>
          </p:cNvSpPr>
          <p:nvPr>
            <p:ph type="sldNum" sz="quarter" idx="11"/>
          </p:nvPr>
        </p:nvSpPr>
        <p:spPr/>
        <p:txBody>
          <a:bodyPr/>
          <a:lstStyle/>
          <a:p>
            <a:fld id="{B5212E20-193A-47A8-9887-933A1E81EC68}" type="slidenum">
              <a:rPr lang="en-US" smtClean="0"/>
              <a:t>15</a:t>
            </a:fld>
            <a:endParaRPr lang="en-US"/>
          </a:p>
        </p:txBody>
      </p:sp>
    </p:spTree>
    <p:extLst>
      <p:ext uri="{BB962C8B-B14F-4D97-AF65-F5344CB8AC3E}">
        <p14:creationId xmlns:p14="http://schemas.microsoft.com/office/powerpoint/2010/main" val="42083811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smtClean="0"/>
              <a:t>You </a:t>
            </a:r>
            <a:r>
              <a:rPr lang="en-US" altLang="en-US" dirty="0"/>
              <a:t>are not expected to use detoxification methods</a:t>
            </a:r>
            <a:r>
              <a:rPr lang="en-US" altLang="en-US" baseline="0" dirty="0"/>
              <a:t> with your </a:t>
            </a:r>
            <a:r>
              <a:rPr lang="en-US" altLang="en-US" baseline="0" dirty="0" smtClean="0"/>
              <a:t>clients. However, </a:t>
            </a:r>
            <a:r>
              <a:rPr lang="en-US" altLang="en-US" dirty="0"/>
              <a:t>it’s important to understand warning signs that a client may be </a:t>
            </a:r>
            <a:r>
              <a:rPr lang="en-US" altLang="en-US" baseline="0" dirty="0"/>
              <a:t>using alcohol or drugs at a level </a:t>
            </a:r>
            <a:r>
              <a:rPr lang="en-US" altLang="en-US" baseline="0" dirty="0" smtClean="0"/>
              <a:t>where they </a:t>
            </a:r>
            <a:r>
              <a:rPr lang="en-US" altLang="en-US" baseline="0" dirty="0"/>
              <a:t>need help to safely stop. Being prepared is really the main issue.</a:t>
            </a:r>
            <a:endParaRPr lang="en-US" altLang="en-US" dirty="0"/>
          </a:p>
          <a:p>
            <a:endParaRPr lang="en-US" dirty="0"/>
          </a:p>
        </p:txBody>
      </p:sp>
      <p:sp>
        <p:nvSpPr>
          <p:cNvPr id="4" name="Header Placeholder 3"/>
          <p:cNvSpPr>
            <a:spLocks noGrp="1"/>
          </p:cNvSpPr>
          <p:nvPr>
            <p:ph type="hdr" sz="quarter" idx="10"/>
          </p:nvPr>
        </p:nvSpPr>
        <p:spPr/>
        <p:txBody>
          <a:bodyPr/>
          <a:lstStyle/>
          <a:p>
            <a:r>
              <a:rPr lang="en-US" smtClean="0"/>
              <a:t>Screening, Brief Intervention, and Referral to Treatment (SBIRT): Health Considerations</a:t>
            </a:r>
            <a:endParaRPr lang="en-US" dirty="0"/>
          </a:p>
        </p:txBody>
      </p:sp>
      <p:sp>
        <p:nvSpPr>
          <p:cNvPr id="5" name="Slide Number Placeholder 4"/>
          <p:cNvSpPr>
            <a:spLocks noGrp="1"/>
          </p:cNvSpPr>
          <p:nvPr>
            <p:ph type="sldNum" sz="quarter" idx="11"/>
          </p:nvPr>
        </p:nvSpPr>
        <p:spPr/>
        <p:txBody>
          <a:bodyPr/>
          <a:lstStyle/>
          <a:p>
            <a:fld id="{B5212E20-193A-47A8-9887-933A1E81EC68}" type="slidenum">
              <a:rPr lang="en-US" smtClean="0"/>
              <a:t>16</a:t>
            </a:fld>
            <a:endParaRPr lang="en-US"/>
          </a:p>
        </p:txBody>
      </p:sp>
    </p:spTree>
    <p:extLst>
      <p:ext uri="{BB962C8B-B14F-4D97-AF65-F5344CB8AC3E}">
        <p14:creationId xmlns:p14="http://schemas.microsoft.com/office/powerpoint/2010/main" val="24757223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002609">
              <a:defRPr/>
            </a:pPr>
            <a:r>
              <a:rPr lang="en-US" dirty="0"/>
              <a:t>The signs and symptoms of withdrawal</a:t>
            </a:r>
            <a:r>
              <a:rPr lang="en-US" baseline="0" dirty="0"/>
              <a:t> from alcohol and drug use cover a wide range of both emotional and physical symptoms. Of equal importance, withdrawal symptoms vary from person to person. </a:t>
            </a:r>
          </a:p>
          <a:p>
            <a:pPr defTabSz="1002609">
              <a:defRPr/>
            </a:pPr>
            <a:r>
              <a:rPr lang="en-US" dirty="0"/>
              <a:t>_________________________</a:t>
            </a:r>
          </a:p>
          <a:p>
            <a:pPr defTabSz="1002609">
              <a:defRPr/>
            </a:pPr>
            <a:endParaRPr lang="en-US" dirty="0"/>
          </a:p>
          <a:p>
            <a:pPr defTabSz="1002609">
              <a:defRPr/>
            </a:pPr>
            <a:r>
              <a:rPr lang="en-US" dirty="0"/>
              <a:t>References:  Withdrawal (http://www.addictionsandrecovery.org/withdrawal.htm) </a:t>
            </a:r>
          </a:p>
          <a:p>
            <a:endParaRPr lang="en-US" dirty="0"/>
          </a:p>
        </p:txBody>
      </p:sp>
      <p:sp>
        <p:nvSpPr>
          <p:cNvPr id="4" name="Header Placeholder 3"/>
          <p:cNvSpPr>
            <a:spLocks noGrp="1"/>
          </p:cNvSpPr>
          <p:nvPr>
            <p:ph type="hdr" sz="quarter" idx="10"/>
          </p:nvPr>
        </p:nvSpPr>
        <p:spPr/>
        <p:txBody>
          <a:bodyPr/>
          <a:lstStyle/>
          <a:p>
            <a:r>
              <a:rPr lang="en-US" smtClean="0"/>
              <a:t>Screening, Brief Intervention, and Referral to Treatment (SBIRT): Health Considerations</a:t>
            </a:r>
            <a:endParaRPr lang="en-US" dirty="0"/>
          </a:p>
        </p:txBody>
      </p:sp>
      <p:sp>
        <p:nvSpPr>
          <p:cNvPr id="5" name="Slide Number Placeholder 4"/>
          <p:cNvSpPr>
            <a:spLocks noGrp="1"/>
          </p:cNvSpPr>
          <p:nvPr>
            <p:ph type="sldNum" sz="quarter" idx="11"/>
          </p:nvPr>
        </p:nvSpPr>
        <p:spPr/>
        <p:txBody>
          <a:bodyPr/>
          <a:lstStyle/>
          <a:p>
            <a:fld id="{B5212E20-193A-47A8-9887-933A1E81EC68}" type="slidenum">
              <a:rPr lang="en-US" smtClean="0"/>
              <a:t>17</a:t>
            </a:fld>
            <a:endParaRPr lang="en-US"/>
          </a:p>
        </p:txBody>
      </p:sp>
    </p:spTree>
    <p:extLst>
      <p:ext uri="{BB962C8B-B14F-4D97-AF65-F5344CB8AC3E}">
        <p14:creationId xmlns:p14="http://schemas.microsoft.com/office/powerpoint/2010/main" val="13422188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002609">
              <a:defRPr/>
            </a:pPr>
            <a:r>
              <a:rPr lang="en-US" dirty="0"/>
              <a:t>The most dangerous physical</a:t>
            </a:r>
            <a:r>
              <a:rPr lang="en-US" baseline="0" dirty="0"/>
              <a:t> withdrawal symptoms come from suddenly stopping the use of alcohol and tranquilizers. </a:t>
            </a:r>
            <a:r>
              <a:rPr lang="en-US" baseline="0" dirty="0" smtClean="0"/>
              <a:t>The risk of having withdrawal symptoms that require hospitalization increases with each sudden withdrawal.</a:t>
            </a:r>
            <a:endParaRPr lang="en-US" baseline="0" dirty="0"/>
          </a:p>
          <a:p>
            <a:pPr defTabSz="1002609">
              <a:defRPr/>
            </a:pPr>
            <a:r>
              <a:rPr lang="en-US" dirty="0"/>
              <a:t>_________________________</a:t>
            </a:r>
          </a:p>
          <a:p>
            <a:pPr defTabSz="1002609">
              <a:defRPr/>
            </a:pPr>
            <a:endParaRPr lang="en-US" dirty="0"/>
          </a:p>
          <a:p>
            <a:pPr defTabSz="1002609">
              <a:defRPr/>
            </a:pPr>
            <a:r>
              <a:rPr lang="en-US" dirty="0"/>
              <a:t>Reference:  Withdrawal (http://www.addictionsandrecovery.org/withdrawal.htm) </a:t>
            </a:r>
          </a:p>
          <a:p>
            <a:endParaRPr lang="en-US" dirty="0"/>
          </a:p>
        </p:txBody>
      </p:sp>
      <p:sp>
        <p:nvSpPr>
          <p:cNvPr id="4" name="Header Placeholder 3"/>
          <p:cNvSpPr>
            <a:spLocks noGrp="1"/>
          </p:cNvSpPr>
          <p:nvPr>
            <p:ph type="hdr" sz="quarter" idx="10"/>
          </p:nvPr>
        </p:nvSpPr>
        <p:spPr/>
        <p:txBody>
          <a:bodyPr/>
          <a:lstStyle/>
          <a:p>
            <a:r>
              <a:rPr lang="en-US" smtClean="0"/>
              <a:t>Screening, Brief Intervention, and Referral to Treatment (SBIRT): Health Considerations</a:t>
            </a:r>
            <a:endParaRPr lang="en-US" dirty="0"/>
          </a:p>
        </p:txBody>
      </p:sp>
      <p:sp>
        <p:nvSpPr>
          <p:cNvPr id="5" name="Slide Number Placeholder 4"/>
          <p:cNvSpPr>
            <a:spLocks noGrp="1"/>
          </p:cNvSpPr>
          <p:nvPr>
            <p:ph type="sldNum" sz="quarter" idx="11"/>
          </p:nvPr>
        </p:nvSpPr>
        <p:spPr/>
        <p:txBody>
          <a:bodyPr/>
          <a:lstStyle/>
          <a:p>
            <a:fld id="{B5212E20-193A-47A8-9887-933A1E81EC68}" type="slidenum">
              <a:rPr lang="en-US" smtClean="0"/>
              <a:t>18</a:t>
            </a:fld>
            <a:endParaRPr lang="en-US"/>
          </a:p>
        </p:txBody>
      </p:sp>
    </p:spTree>
    <p:extLst>
      <p:ext uri="{BB962C8B-B14F-4D97-AF65-F5344CB8AC3E}">
        <p14:creationId xmlns:p14="http://schemas.microsoft.com/office/powerpoint/2010/main" val="35433838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8"/>
            <a:ext cx="5852160" cy="4498896"/>
          </a:xfrm>
        </p:spPr>
        <p:txBody>
          <a:bodyPr/>
          <a:lstStyle/>
          <a:p>
            <a:pPr defTabSz="1002609">
              <a:defRPr/>
            </a:pPr>
            <a:r>
              <a:rPr lang="en-US" dirty="0"/>
              <a:t>Some individuals</a:t>
            </a:r>
            <a:r>
              <a:rPr lang="en-US" baseline="0" dirty="0"/>
              <a:t> may present to you asking for help with detoxification from alcohol or drugs. Decisions about next steps should be guided by thorough </a:t>
            </a:r>
            <a:r>
              <a:rPr lang="en-US" baseline="0" dirty="0" smtClean="0"/>
              <a:t>evaluation </a:t>
            </a:r>
            <a:r>
              <a:rPr lang="en-US" baseline="0" dirty="0"/>
              <a:t>AND also what options are readily available. </a:t>
            </a:r>
          </a:p>
          <a:p>
            <a:pPr defTabSz="1002609">
              <a:defRPr/>
            </a:pPr>
            <a:endParaRPr lang="en-US" baseline="0" dirty="0"/>
          </a:p>
          <a:p>
            <a:pPr defTabSz="1002609">
              <a:defRPr/>
            </a:pPr>
            <a:r>
              <a:rPr lang="en-US" baseline="0" dirty="0"/>
              <a:t>For example, you may attempt to refer the patient for specialty treatment, but the service is already full and wait-listed. Having a working relationship with specialty services ahead of time will help in the decision-making process needed to keep the person safe. As discussed</a:t>
            </a:r>
            <a:r>
              <a:rPr lang="en-US" dirty="0"/>
              <a:t> in </a:t>
            </a:r>
            <a:r>
              <a:rPr lang="en-US" dirty="0" smtClean="0"/>
              <a:t>the </a:t>
            </a:r>
            <a:r>
              <a:rPr lang="en-US" baseline="0" dirty="0" smtClean="0"/>
              <a:t>SBIRT Core curriculum, </a:t>
            </a:r>
            <a:r>
              <a:rPr lang="en-US" baseline="0" dirty="0"/>
              <a:t>a “warm handoff” that</a:t>
            </a:r>
            <a:r>
              <a:rPr lang="en-US" dirty="0"/>
              <a:t> supports the person as they get to treatment is essential. Individuals with strong support systems are more likely to succeed.</a:t>
            </a:r>
          </a:p>
          <a:p>
            <a:pPr defTabSz="1002609">
              <a:defRPr/>
            </a:pPr>
            <a:endParaRPr lang="en-US" baseline="0" dirty="0"/>
          </a:p>
          <a:p>
            <a:pPr defTabSz="1002609">
              <a:defRPr/>
            </a:pPr>
            <a:r>
              <a:rPr lang="en-US" baseline="0" dirty="0"/>
              <a:t>In some cases, emergency services may be indicated, and clearly any dangerous symptoms of withdrawal will require immediate emergency care.</a:t>
            </a:r>
          </a:p>
          <a:p>
            <a:pPr defTabSz="1002609">
              <a:defRPr/>
            </a:pPr>
            <a:r>
              <a:rPr lang="en-US" dirty="0"/>
              <a:t>_________________________</a:t>
            </a:r>
          </a:p>
          <a:p>
            <a:pPr defTabSz="1002609">
              <a:defRPr/>
            </a:pPr>
            <a:endParaRPr lang="en-US" dirty="0"/>
          </a:p>
          <a:p>
            <a:pPr defTabSz="1002609">
              <a:defRPr/>
            </a:pPr>
            <a:r>
              <a:rPr lang="en-US" dirty="0"/>
              <a:t>Reference:  Detox: Summary &amp; Key Issues to Remember (http://iusbirt.org/course2/detox-summary-key-issues-to-remember/) </a:t>
            </a:r>
          </a:p>
          <a:p>
            <a:pPr defTabSz="1002609">
              <a:defRPr/>
            </a:pPr>
            <a:endParaRPr lang="en-US" baseline="0" dirty="0"/>
          </a:p>
          <a:p>
            <a:endParaRPr lang="en-US" dirty="0"/>
          </a:p>
        </p:txBody>
      </p:sp>
      <p:sp>
        <p:nvSpPr>
          <p:cNvPr id="4" name="Header Placeholder 3"/>
          <p:cNvSpPr>
            <a:spLocks noGrp="1"/>
          </p:cNvSpPr>
          <p:nvPr>
            <p:ph type="hdr" sz="quarter" idx="10"/>
          </p:nvPr>
        </p:nvSpPr>
        <p:spPr/>
        <p:txBody>
          <a:bodyPr/>
          <a:lstStyle/>
          <a:p>
            <a:r>
              <a:rPr lang="en-US" smtClean="0"/>
              <a:t>Screening, Brief Intervention, and Referral to Treatment (SBIRT): Health Considerations</a:t>
            </a:r>
            <a:endParaRPr lang="en-US" dirty="0"/>
          </a:p>
        </p:txBody>
      </p:sp>
      <p:sp>
        <p:nvSpPr>
          <p:cNvPr id="5" name="Slide Number Placeholder 4"/>
          <p:cNvSpPr>
            <a:spLocks noGrp="1"/>
          </p:cNvSpPr>
          <p:nvPr>
            <p:ph type="sldNum" sz="quarter" idx="11"/>
          </p:nvPr>
        </p:nvSpPr>
        <p:spPr/>
        <p:txBody>
          <a:bodyPr/>
          <a:lstStyle/>
          <a:p>
            <a:fld id="{B5212E20-193A-47A8-9887-933A1E81EC68}" type="slidenum">
              <a:rPr lang="en-US" smtClean="0"/>
              <a:t>19</a:t>
            </a:fld>
            <a:endParaRPr lang="en-US"/>
          </a:p>
        </p:txBody>
      </p:sp>
    </p:spTree>
    <p:extLst>
      <p:ext uri="{BB962C8B-B14F-4D97-AF65-F5344CB8AC3E}">
        <p14:creationId xmlns:p14="http://schemas.microsoft.com/office/powerpoint/2010/main" val="41578679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a:t>We’ll start</a:t>
            </a:r>
            <a:r>
              <a:rPr lang="en-US" altLang="en-US" baseline="0" dirty="0"/>
              <a:t> by considering </a:t>
            </a:r>
            <a:r>
              <a:rPr lang="en-US" altLang="en-US" baseline="0" dirty="0" smtClean="0"/>
              <a:t>substance-related health effects that occur </a:t>
            </a:r>
            <a:r>
              <a:rPr lang="en-US" altLang="en-US" baseline="0" dirty="0"/>
              <a:t>concurrently with substance use – both “risky” drinking that is the focus of the SBIRT process, and also substance use disorders. </a:t>
            </a:r>
          </a:p>
          <a:p>
            <a:pPr eaLnBrk="1" hangingPunct="1">
              <a:spcBef>
                <a:spcPct val="0"/>
              </a:spcBef>
            </a:pPr>
            <a:endParaRPr lang="en-US" altLang="en-US" dirty="0"/>
          </a:p>
          <a:p>
            <a:pPr eaLnBrk="1" hangingPunct="1">
              <a:spcBef>
                <a:spcPct val="0"/>
              </a:spcBef>
            </a:pPr>
            <a:r>
              <a:rPr lang="en-US" altLang="en-US" baseline="0" dirty="0" smtClean="0"/>
              <a:t>We’ll </a:t>
            </a:r>
            <a:r>
              <a:rPr lang="en-US" altLang="en-US" baseline="0" dirty="0"/>
              <a:t>also review the health effects of alcohol and think about substance intoxication that may require medical attention and specialized treatment. </a:t>
            </a:r>
            <a:endParaRPr lang="en-US" altLang="en-US" dirty="0"/>
          </a:p>
          <a:p>
            <a:endParaRPr lang="en-US" dirty="0"/>
          </a:p>
        </p:txBody>
      </p:sp>
      <p:sp>
        <p:nvSpPr>
          <p:cNvPr id="4" name="Header Placeholder 3"/>
          <p:cNvSpPr>
            <a:spLocks noGrp="1"/>
          </p:cNvSpPr>
          <p:nvPr>
            <p:ph type="hdr" sz="quarter" idx="10"/>
          </p:nvPr>
        </p:nvSpPr>
        <p:spPr/>
        <p:txBody>
          <a:bodyPr/>
          <a:lstStyle/>
          <a:p>
            <a:r>
              <a:rPr lang="en-US" smtClean="0"/>
              <a:t>Screening, Brief Intervention, and Referral to Treatment (SBIRT): Health Considerations</a:t>
            </a:r>
            <a:endParaRPr lang="en-US" dirty="0"/>
          </a:p>
        </p:txBody>
      </p:sp>
      <p:sp>
        <p:nvSpPr>
          <p:cNvPr id="5" name="Slide Number Placeholder 4"/>
          <p:cNvSpPr>
            <a:spLocks noGrp="1"/>
          </p:cNvSpPr>
          <p:nvPr>
            <p:ph type="sldNum" sz="quarter" idx="11"/>
          </p:nvPr>
        </p:nvSpPr>
        <p:spPr/>
        <p:txBody>
          <a:bodyPr/>
          <a:lstStyle/>
          <a:p>
            <a:fld id="{B5212E20-193A-47A8-9887-933A1E81EC68}" type="slidenum">
              <a:rPr lang="en-US" smtClean="0"/>
              <a:t>2</a:t>
            </a:fld>
            <a:endParaRPr lang="en-US"/>
          </a:p>
        </p:txBody>
      </p:sp>
    </p:spTree>
    <p:extLst>
      <p:ext uri="{BB962C8B-B14F-4D97-AF65-F5344CB8AC3E}">
        <p14:creationId xmlns:p14="http://schemas.microsoft.com/office/powerpoint/2010/main" val="20107237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002609">
              <a:defRPr/>
            </a:pPr>
            <a:r>
              <a:rPr lang="en-US" dirty="0"/>
              <a:t>While every individual</a:t>
            </a:r>
            <a:r>
              <a:rPr lang="en-US" baseline="0" dirty="0"/>
              <a:t>’s experience with detox will be different, there are guidelines to assist in clinical decision-making. The one provided by the American Addiction Centers is a good example, but there are others that may provide better guidance based on your clinical setting and the primary population that you serve. As before, collaborating with substance use specialty care providers in advance of a crisis can ease the tension of knowing what is best for individual clients in your practice.</a:t>
            </a:r>
          </a:p>
          <a:p>
            <a:pPr defTabSz="1002609">
              <a:defRPr/>
            </a:pPr>
            <a:r>
              <a:rPr lang="en-US" dirty="0"/>
              <a:t>_________________________</a:t>
            </a:r>
          </a:p>
          <a:p>
            <a:pPr defTabSz="1002609">
              <a:defRPr/>
            </a:pPr>
            <a:endParaRPr lang="en-US" dirty="0"/>
          </a:p>
          <a:p>
            <a:pPr defTabSz="1002609">
              <a:defRPr/>
            </a:pPr>
            <a:r>
              <a:rPr lang="en-US" dirty="0"/>
              <a:t>Reference:  Alcohol Withdrawal Treatment,</a:t>
            </a:r>
            <a:r>
              <a:rPr lang="en-US" baseline="0" dirty="0"/>
              <a:t> Symptoms, and Timeline </a:t>
            </a:r>
            <a:r>
              <a:rPr lang="en-US" dirty="0"/>
              <a:t>(http://americanaddictioncenters.org/withdrawal-timelines-treatments/alcohol/) </a:t>
            </a:r>
          </a:p>
          <a:p>
            <a:endParaRPr lang="en-US" dirty="0"/>
          </a:p>
        </p:txBody>
      </p:sp>
      <p:sp>
        <p:nvSpPr>
          <p:cNvPr id="4" name="Header Placeholder 3"/>
          <p:cNvSpPr>
            <a:spLocks noGrp="1"/>
          </p:cNvSpPr>
          <p:nvPr>
            <p:ph type="hdr" sz="quarter" idx="10"/>
          </p:nvPr>
        </p:nvSpPr>
        <p:spPr/>
        <p:txBody>
          <a:bodyPr/>
          <a:lstStyle/>
          <a:p>
            <a:r>
              <a:rPr lang="en-US" smtClean="0"/>
              <a:t>Screening, Brief Intervention, and Referral to Treatment (SBIRT): Health Considerations</a:t>
            </a:r>
            <a:endParaRPr lang="en-US" dirty="0"/>
          </a:p>
        </p:txBody>
      </p:sp>
      <p:sp>
        <p:nvSpPr>
          <p:cNvPr id="5" name="Slide Number Placeholder 4"/>
          <p:cNvSpPr>
            <a:spLocks noGrp="1"/>
          </p:cNvSpPr>
          <p:nvPr>
            <p:ph type="sldNum" sz="quarter" idx="11"/>
          </p:nvPr>
        </p:nvSpPr>
        <p:spPr/>
        <p:txBody>
          <a:bodyPr/>
          <a:lstStyle/>
          <a:p>
            <a:fld id="{B5212E20-193A-47A8-9887-933A1E81EC68}" type="slidenum">
              <a:rPr lang="en-US" smtClean="0"/>
              <a:t>20</a:t>
            </a:fld>
            <a:endParaRPr lang="en-US"/>
          </a:p>
        </p:txBody>
      </p:sp>
    </p:spTree>
    <p:extLst>
      <p:ext uri="{BB962C8B-B14F-4D97-AF65-F5344CB8AC3E}">
        <p14:creationId xmlns:p14="http://schemas.microsoft.com/office/powerpoint/2010/main" val="23497490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002609">
              <a:defRPr/>
            </a:pPr>
            <a:r>
              <a:rPr lang="en-US" dirty="0"/>
              <a:t>In summary, concurrent</a:t>
            </a:r>
            <a:r>
              <a:rPr lang="en-US" baseline="0" dirty="0"/>
              <a:t> </a:t>
            </a:r>
            <a:r>
              <a:rPr lang="en-US" dirty="0" smtClean="0"/>
              <a:t>medical </a:t>
            </a:r>
            <a:r>
              <a:rPr lang="en-US" dirty="0"/>
              <a:t>and substance</a:t>
            </a:r>
            <a:r>
              <a:rPr lang="en-US" baseline="0" dirty="0"/>
              <a:t> use disorders demand thoughtful assessment and treatment. Using standardized scales and physical findings based on assessments </a:t>
            </a:r>
            <a:r>
              <a:rPr lang="en-US" baseline="0" dirty="0" smtClean="0"/>
              <a:t>helps </a:t>
            </a:r>
            <a:r>
              <a:rPr lang="en-US" baseline="0" dirty="0"/>
              <a:t>clinicians better gauge therapeutic next </a:t>
            </a:r>
            <a:r>
              <a:rPr lang="en-US" baseline="0" dirty="0" smtClean="0"/>
              <a:t>steps. </a:t>
            </a:r>
            <a:r>
              <a:rPr lang="en-US" baseline="0" dirty="0"/>
              <a:t>While treatment can be challenging for those with dual diagnoses or co-occurring conditions, understanding the complexity of issues is an important first step in the provisions of comprehensive, competent care and treatment.  </a:t>
            </a:r>
          </a:p>
          <a:p>
            <a:endParaRPr lang="en-US" dirty="0"/>
          </a:p>
        </p:txBody>
      </p:sp>
      <p:sp>
        <p:nvSpPr>
          <p:cNvPr id="4" name="Header Placeholder 3"/>
          <p:cNvSpPr>
            <a:spLocks noGrp="1"/>
          </p:cNvSpPr>
          <p:nvPr>
            <p:ph type="hdr" sz="quarter" idx="10"/>
          </p:nvPr>
        </p:nvSpPr>
        <p:spPr/>
        <p:txBody>
          <a:bodyPr/>
          <a:lstStyle/>
          <a:p>
            <a:r>
              <a:rPr lang="en-US" smtClean="0"/>
              <a:t>Screening, Brief Intervention, and Referral to Treatment (SBIRT): Health Considerations</a:t>
            </a:r>
            <a:endParaRPr lang="en-US" dirty="0"/>
          </a:p>
        </p:txBody>
      </p:sp>
      <p:sp>
        <p:nvSpPr>
          <p:cNvPr id="5" name="Slide Number Placeholder 4"/>
          <p:cNvSpPr>
            <a:spLocks noGrp="1"/>
          </p:cNvSpPr>
          <p:nvPr>
            <p:ph type="sldNum" sz="quarter" idx="11"/>
          </p:nvPr>
        </p:nvSpPr>
        <p:spPr/>
        <p:txBody>
          <a:bodyPr/>
          <a:lstStyle/>
          <a:p>
            <a:fld id="{B5212E20-193A-47A8-9887-933A1E81EC68}" type="slidenum">
              <a:rPr lang="en-US" smtClean="0"/>
              <a:t>21</a:t>
            </a:fld>
            <a:endParaRPr lang="en-US"/>
          </a:p>
        </p:txBody>
      </p:sp>
    </p:spTree>
    <p:extLst>
      <p:ext uri="{BB962C8B-B14F-4D97-AF65-F5344CB8AC3E}">
        <p14:creationId xmlns:p14="http://schemas.microsoft.com/office/powerpoint/2010/main" val="14711787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Screening, Brief Intervention, and Referral to Treatment (SBIRT): Health Considerations</a:t>
            </a:r>
            <a:endParaRPr lang="en-US" dirty="0"/>
          </a:p>
        </p:txBody>
      </p:sp>
      <p:sp>
        <p:nvSpPr>
          <p:cNvPr id="5" name="Slide Number Placeholder 4"/>
          <p:cNvSpPr>
            <a:spLocks noGrp="1"/>
          </p:cNvSpPr>
          <p:nvPr>
            <p:ph type="sldNum" sz="quarter" idx="11"/>
          </p:nvPr>
        </p:nvSpPr>
        <p:spPr/>
        <p:txBody>
          <a:bodyPr/>
          <a:lstStyle/>
          <a:p>
            <a:fld id="{B5212E20-193A-47A8-9887-933A1E81EC68}" type="slidenum">
              <a:rPr lang="en-US" smtClean="0"/>
              <a:t>22</a:t>
            </a:fld>
            <a:endParaRPr lang="en-US"/>
          </a:p>
        </p:txBody>
      </p:sp>
    </p:spTree>
    <p:extLst>
      <p:ext uri="{BB962C8B-B14F-4D97-AF65-F5344CB8AC3E}">
        <p14:creationId xmlns:p14="http://schemas.microsoft.com/office/powerpoint/2010/main" val="40715598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smtClean="0"/>
              <a:t>As </a:t>
            </a:r>
            <a:r>
              <a:rPr lang="en-US" altLang="en-US" dirty="0"/>
              <a:t>we briefly reviewed in our introductory SBIRT program, substance</a:t>
            </a:r>
            <a:r>
              <a:rPr lang="en-US" altLang="en-US" baseline="0" dirty="0"/>
              <a:t> use can have an impact on many parts of our bodies. For individuals with pre-existing health </a:t>
            </a:r>
            <a:r>
              <a:rPr lang="en-US" altLang="en-US" baseline="0" dirty="0" smtClean="0"/>
              <a:t>problems – and particularly </a:t>
            </a:r>
            <a:r>
              <a:rPr lang="en-US" altLang="en-US" baseline="0" dirty="0"/>
              <a:t>for those with complex medical problems that are treated with a variety of different </a:t>
            </a:r>
            <a:r>
              <a:rPr lang="en-US" altLang="en-US" baseline="0" dirty="0" smtClean="0"/>
              <a:t>medications – substance </a:t>
            </a:r>
            <a:r>
              <a:rPr lang="en-US" altLang="en-US" baseline="0" dirty="0"/>
              <a:t>use can really complicate the person’s health AND treatment of their medical problems.</a:t>
            </a:r>
          </a:p>
          <a:p>
            <a:pPr eaLnBrk="1" hangingPunct="1">
              <a:spcBef>
                <a:spcPct val="0"/>
              </a:spcBef>
            </a:pPr>
            <a:r>
              <a:rPr lang="en-US" altLang="en-US" dirty="0"/>
              <a:t>_______________________</a:t>
            </a:r>
          </a:p>
          <a:p>
            <a:pPr eaLnBrk="1" hangingPunct="1">
              <a:spcBef>
                <a:spcPct val="0"/>
              </a:spcBef>
            </a:pPr>
            <a:endParaRPr lang="en-US" altLang="en-US" dirty="0"/>
          </a:p>
          <a:p>
            <a:pPr eaLnBrk="1" hangingPunct="1">
              <a:spcBef>
                <a:spcPct val="0"/>
              </a:spcBef>
            </a:pPr>
            <a:r>
              <a:rPr lang="en-US" altLang="en-US" dirty="0"/>
              <a:t>Reference:</a:t>
            </a:r>
            <a:r>
              <a:rPr lang="en-US" altLang="en-US" baseline="0" dirty="0"/>
              <a:t> Beyond Hangovers – understanding alcohol’s impact on your health</a:t>
            </a:r>
            <a:endParaRPr lang="en-US" altLang="en-US" dirty="0"/>
          </a:p>
          <a:p>
            <a:endParaRPr lang="en-US" dirty="0"/>
          </a:p>
        </p:txBody>
      </p:sp>
      <p:sp>
        <p:nvSpPr>
          <p:cNvPr id="4" name="Header Placeholder 3"/>
          <p:cNvSpPr>
            <a:spLocks noGrp="1"/>
          </p:cNvSpPr>
          <p:nvPr>
            <p:ph type="hdr" sz="quarter" idx="10"/>
          </p:nvPr>
        </p:nvSpPr>
        <p:spPr/>
        <p:txBody>
          <a:bodyPr/>
          <a:lstStyle/>
          <a:p>
            <a:r>
              <a:rPr lang="en-US" smtClean="0"/>
              <a:t>Screening, Brief Intervention, and Referral to Treatment (SBIRT): Health Considerations</a:t>
            </a:r>
            <a:endParaRPr lang="en-US" dirty="0"/>
          </a:p>
        </p:txBody>
      </p:sp>
      <p:sp>
        <p:nvSpPr>
          <p:cNvPr id="5" name="Slide Number Placeholder 4"/>
          <p:cNvSpPr>
            <a:spLocks noGrp="1"/>
          </p:cNvSpPr>
          <p:nvPr>
            <p:ph type="sldNum" sz="quarter" idx="11"/>
          </p:nvPr>
        </p:nvSpPr>
        <p:spPr/>
        <p:txBody>
          <a:bodyPr/>
          <a:lstStyle/>
          <a:p>
            <a:fld id="{B5212E20-193A-47A8-9887-933A1E81EC68}" type="slidenum">
              <a:rPr lang="en-US" smtClean="0"/>
              <a:t>3</a:t>
            </a:fld>
            <a:endParaRPr lang="en-US"/>
          </a:p>
        </p:txBody>
      </p:sp>
    </p:spTree>
    <p:extLst>
      <p:ext uri="{BB962C8B-B14F-4D97-AF65-F5344CB8AC3E}">
        <p14:creationId xmlns:p14="http://schemas.microsoft.com/office/powerpoint/2010/main" val="28460332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earlier</a:t>
            </a:r>
            <a:r>
              <a:rPr lang="en-US" baseline="0" dirty="0"/>
              <a:t> training module, </a:t>
            </a:r>
            <a:r>
              <a:rPr lang="en-US" i="1" dirty="0"/>
              <a:t>SBIRT</a:t>
            </a:r>
            <a:r>
              <a:rPr lang="en-US" i="1" baseline="0" dirty="0"/>
              <a:t> for the Special Needs of Older Adults, </a:t>
            </a:r>
            <a:r>
              <a:rPr lang="en-US" i="0" baseline="0" dirty="0"/>
              <a:t>we briefly reviewed some of the common health challenges older adults face, and how drinking – in particular – can complicate the course and outcome of treatment</a:t>
            </a:r>
            <a:r>
              <a:rPr lang="en-US" i="1" baseline="0" dirty="0"/>
              <a:t>. </a:t>
            </a:r>
            <a:r>
              <a:rPr lang="en-US" i="0" baseline="0" dirty="0" smtClean="0"/>
              <a:t>Today </a:t>
            </a:r>
            <a:r>
              <a:rPr lang="en-US" i="0" baseline="0" dirty="0"/>
              <a:t>we’ll take a little deeper look at some of those problems.</a:t>
            </a:r>
            <a:endParaRPr lang="en-US" i="1" dirty="0"/>
          </a:p>
          <a:p>
            <a:endParaRPr lang="en-US" dirty="0"/>
          </a:p>
        </p:txBody>
      </p:sp>
      <p:sp>
        <p:nvSpPr>
          <p:cNvPr id="4" name="Header Placeholder 3"/>
          <p:cNvSpPr>
            <a:spLocks noGrp="1"/>
          </p:cNvSpPr>
          <p:nvPr>
            <p:ph type="hdr" sz="quarter" idx="10"/>
          </p:nvPr>
        </p:nvSpPr>
        <p:spPr/>
        <p:txBody>
          <a:bodyPr/>
          <a:lstStyle/>
          <a:p>
            <a:r>
              <a:rPr lang="en-US" smtClean="0"/>
              <a:t>Screening, Brief Intervention, and Referral to Treatment (SBIRT): Health Considerations</a:t>
            </a:r>
            <a:endParaRPr lang="en-US" dirty="0"/>
          </a:p>
        </p:txBody>
      </p:sp>
      <p:sp>
        <p:nvSpPr>
          <p:cNvPr id="5" name="Slide Number Placeholder 4"/>
          <p:cNvSpPr>
            <a:spLocks noGrp="1"/>
          </p:cNvSpPr>
          <p:nvPr>
            <p:ph type="sldNum" sz="quarter" idx="11"/>
          </p:nvPr>
        </p:nvSpPr>
        <p:spPr/>
        <p:txBody>
          <a:bodyPr/>
          <a:lstStyle/>
          <a:p>
            <a:fld id="{B5212E20-193A-47A8-9887-933A1E81EC68}" type="slidenum">
              <a:rPr lang="en-US" smtClean="0"/>
              <a:t>4</a:t>
            </a:fld>
            <a:endParaRPr lang="en-US"/>
          </a:p>
        </p:txBody>
      </p:sp>
    </p:spTree>
    <p:extLst>
      <p:ext uri="{BB962C8B-B14F-4D97-AF65-F5344CB8AC3E}">
        <p14:creationId xmlns:p14="http://schemas.microsoft.com/office/powerpoint/2010/main" val="18956861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Most of what is known today about health risks relates to excessive alcohol use. However, there is also a growing body of evidence about both illicit drugs and misuse of opioids. As listed on the slide, there are some great educational materials available at no cost, which can help with educating peers in health care settings and clients alike. We encourage you to take time to review these to supplement the content provided in this module.</a:t>
            </a:r>
          </a:p>
        </p:txBody>
      </p:sp>
      <p:sp>
        <p:nvSpPr>
          <p:cNvPr id="4" name="Header Placeholder 3"/>
          <p:cNvSpPr>
            <a:spLocks noGrp="1"/>
          </p:cNvSpPr>
          <p:nvPr>
            <p:ph type="hdr" sz="quarter" idx="10"/>
          </p:nvPr>
        </p:nvSpPr>
        <p:spPr/>
        <p:txBody>
          <a:bodyPr/>
          <a:lstStyle/>
          <a:p>
            <a:r>
              <a:rPr lang="en-US" smtClean="0"/>
              <a:t>Screening, Brief Intervention, and Referral to Treatment (SBIRT): Health Considerations</a:t>
            </a:r>
            <a:endParaRPr lang="en-US" dirty="0"/>
          </a:p>
        </p:txBody>
      </p:sp>
      <p:sp>
        <p:nvSpPr>
          <p:cNvPr id="5" name="Slide Number Placeholder 4"/>
          <p:cNvSpPr>
            <a:spLocks noGrp="1"/>
          </p:cNvSpPr>
          <p:nvPr>
            <p:ph type="sldNum" sz="quarter" idx="11"/>
          </p:nvPr>
        </p:nvSpPr>
        <p:spPr/>
        <p:txBody>
          <a:bodyPr/>
          <a:lstStyle/>
          <a:p>
            <a:fld id="{B5212E20-193A-47A8-9887-933A1E81EC68}" type="slidenum">
              <a:rPr lang="en-US" smtClean="0"/>
              <a:t>5</a:t>
            </a:fld>
            <a:endParaRPr lang="en-US"/>
          </a:p>
        </p:txBody>
      </p:sp>
    </p:spTree>
    <p:extLst>
      <p:ext uri="{BB962C8B-B14F-4D97-AF65-F5344CB8AC3E}">
        <p14:creationId xmlns:p14="http://schemas.microsoft.com/office/powerpoint/2010/main" val="10240945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it’s beyond</a:t>
            </a:r>
            <a:r>
              <a:rPr lang="en-US" baseline="0" dirty="0"/>
              <a:t> the scope of this module to review common physical findings, lab values, or other data that may relate to substance use, we urge you to think carefully about health-related complications of alcohol and drug use as antecedents to discussion. The SBIRT annual screen is just one way that health care providers may detect substance use. </a:t>
            </a:r>
            <a:endParaRPr lang="en-US" dirty="0"/>
          </a:p>
          <a:p>
            <a:endParaRPr lang="en-US" dirty="0"/>
          </a:p>
        </p:txBody>
      </p:sp>
      <p:sp>
        <p:nvSpPr>
          <p:cNvPr id="4" name="Header Placeholder 3"/>
          <p:cNvSpPr>
            <a:spLocks noGrp="1"/>
          </p:cNvSpPr>
          <p:nvPr>
            <p:ph type="hdr" sz="quarter" idx="10"/>
          </p:nvPr>
        </p:nvSpPr>
        <p:spPr/>
        <p:txBody>
          <a:bodyPr/>
          <a:lstStyle/>
          <a:p>
            <a:r>
              <a:rPr lang="en-US" smtClean="0"/>
              <a:t>Screening, Brief Intervention, and Referral to Treatment (SBIRT): Health Considerations</a:t>
            </a:r>
            <a:endParaRPr lang="en-US" dirty="0"/>
          </a:p>
        </p:txBody>
      </p:sp>
      <p:sp>
        <p:nvSpPr>
          <p:cNvPr id="5" name="Slide Number Placeholder 4"/>
          <p:cNvSpPr>
            <a:spLocks noGrp="1"/>
          </p:cNvSpPr>
          <p:nvPr>
            <p:ph type="sldNum" sz="quarter" idx="11"/>
          </p:nvPr>
        </p:nvSpPr>
        <p:spPr/>
        <p:txBody>
          <a:bodyPr/>
          <a:lstStyle/>
          <a:p>
            <a:fld id="{B5212E20-193A-47A8-9887-933A1E81EC68}" type="slidenum">
              <a:rPr lang="en-US" smtClean="0"/>
              <a:t>6</a:t>
            </a:fld>
            <a:endParaRPr lang="en-US"/>
          </a:p>
        </p:txBody>
      </p:sp>
    </p:spTree>
    <p:extLst>
      <p:ext uri="{BB962C8B-B14F-4D97-AF65-F5344CB8AC3E}">
        <p14:creationId xmlns:p14="http://schemas.microsoft.com/office/powerpoint/2010/main" val="40556171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7"/>
            <a:ext cx="5852160" cy="4623132"/>
          </a:xfrm>
        </p:spPr>
        <p:txBody>
          <a:bodyPr/>
          <a:lstStyle/>
          <a:p>
            <a:r>
              <a:rPr lang="en-US" dirty="0"/>
              <a:t>Alcohol-related disruptions to</a:t>
            </a:r>
            <a:r>
              <a:rPr lang="en-US" baseline="0" dirty="0"/>
              <a:t> </a:t>
            </a:r>
            <a:r>
              <a:rPr lang="en-US" dirty="0"/>
              <a:t>neurotransmitters can trigger mood and behavioral changes, including depression, agitation, memory loss, and even seizures. With long-ter</a:t>
            </a:r>
            <a:r>
              <a:rPr lang="en-US" baseline="0" dirty="0"/>
              <a:t>m and heavy use, alterations in neurons lead to brain mass and structure changes that may </a:t>
            </a:r>
            <a:r>
              <a:rPr lang="en-US" dirty="0"/>
              <a:t>affect a wide range of abilities.</a:t>
            </a:r>
            <a:r>
              <a:rPr lang="en-US" baseline="0" dirty="0"/>
              <a:t> </a:t>
            </a:r>
          </a:p>
          <a:p>
            <a:endParaRPr lang="en-US" dirty="0"/>
          </a:p>
          <a:p>
            <a:r>
              <a:rPr lang="en-US" baseline="0" dirty="0"/>
              <a:t>And as we reviewed in the program for youth, there are special risks associated with substance use early in life, from pregnancy through adolescence. </a:t>
            </a:r>
          </a:p>
          <a:p>
            <a:r>
              <a:rPr lang="en-US" dirty="0"/>
              <a:t>_______________________</a:t>
            </a:r>
          </a:p>
          <a:p>
            <a:endParaRPr lang="en-US" dirty="0"/>
          </a:p>
          <a:p>
            <a:pPr eaLnBrk="1" hangingPunct="1"/>
            <a:r>
              <a:rPr lang="en-US" altLang="en-US" sz="1300" dirty="0"/>
              <a:t>References: </a:t>
            </a:r>
          </a:p>
          <a:p>
            <a:pPr eaLnBrk="1" hangingPunct="1"/>
            <a:r>
              <a:rPr lang="en-US" altLang="en-US" sz="1300" dirty="0"/>
              <a:t>Beyond Hangovers – understanding alcohol’s impact on your health</a:t>
            </a:r>
          </a:p>
          <a:p>
            <a:pPr eaLnBrk="1" hangingPunct="1"/>
            <a:endParaRPr lang="en-US" altLang="en-US" sz="1300" dirty="0"/>
          </a:p>
          <a:p>
            <a:r>
              <a:rPr lang="en-US" sz="1300" dirty="0"/>
              <a:t>The Affects of Long Term Drug Use On The Brain (http://www.narconon.org/blog/drug-use/the-affects-of-long-term-drug-use-on-the-brain/)</a:t>
            </a:r>
          </a:p>
          <a:p>
            <a:endParaRPr lang="en-US" sz="1300" dirty="0"/>
          </a:p>
          <a:p>
            <a:r>
              <a:rPr lang="en-US" sz="1300" dirty="0"/>
              <a:t>The Influence of Substance Use on Adolescent Brain Development (https://www.ncbi.nlm.nih.gov/pmc/articles/PMC2827693/)</a:t>
            </a:r>
          </a:p>
          <a:p>
            <a:endParaRPr lang="en-US" baseline="0" dirty="0"/>
          </a:p>
          <a:p>
            <a:endParaRPr lang="en-US" dirty="0"/>
          </a:p>
        </p:txBody>
      </p:sp>
      <p:sp>
        <p:nvSpPr>
          <p:cNvPr id="4" name="Header Placeholder 3"/>
          <p:cNvSpPr>
            <a:spLocks noGrp="1"/>
          </p:cNvSpPr>
          <p:nvPr>
            <p:ph type="hdr" sz="quarter" idx="10"/>
          </p:nvPr>
        </p:nvSpPr>
        <p:spPr/>
        <p:txBody>
          <a:bodyPr/>
          <a:lstStyle/>
          <a:p>
            <a:r>
              <a:rPr lang="en-US" smtClean="0"/>
              <a:t>Screening, Brief Intervention, and Referral to Treatment (SBIRT): Health Considerations</a:t>
            </a:r>
            <a:endParaRPr lang="en-US" dirty="0"/>
          </a:p>
        </p:txBody>
      </p:sp>
      <p:sp>
        <p:nvSpPr>
          <p:cNvPr id="5" name="Slide Number Placeholder 4"/>
          <p:cNvSpPr>
            <a:spLocks noGrp="1"/>
          </p:cNvSpPr>
          <p:nvPr>
            <p:ph type="sldNum" sz="quarter" idx="11"/>
          </p:nvPr>
        </p:nvSpPr>
        <p:spPr/>
        <p:txBody>
          <a:bodyPr/>
          <a:lstStyle/>
          <a:p>
            <a:fld id="{B5212E20-193A-47A8-9887-933A1E81EC68}" type="slidenum">
              <a:rPr lang="en-US" smtClean="0"/>
              <a:t>7</a:t>
            </a:fld>
            <a:endParaRPr lang="en-US"/>
          </a:p>
        </p:txBody>
      </p:sp>
    </p:spTree>
    <p:extLst>
      <p:ext uri="{BB962C8B-B14F-4D97-AF65-F5344CB8AC3E}">
        <p14:creationId xmlns:p14="http://schemas.microsoft.com/office/powerpoint/2010/main" val="7446671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Researchers</a:t>
            </a:r>
            <a:r>
              <a:rPr lang="en-US" baseline="0" dirty="0" smtClean="0"/>
              <a:t> </a:t>
            </a:r>
            <a:r>
              <a:rPr lang="en-US" baseline="0" dirty="0"/>
              <a:t>now understand that drinking moderate amounts of alcohol can protect some individuals from the risks of coronary artery </a:t>
            </a:r>
            <a:r>
              <a:rPr lang="en-US" baseline="0" dirty="0" smtClean="0"/>
              <a:t>disease. However, they </a:t>
            </a:r>
            <a:r>
              <a:rPr lang="en-US" baseline="0" dirty="0"/>
              <a:t>also know that </a:t>
            </a:r>
            <a:r>
              <a:rPr lang="en-US" baseline="0" dirty="0" smtClean="0"/>
              <a:t>binge or </a:t>
            </a:r>
            <a:r>
              <a:rPr lang="en-US" baseline="0" dirty="0"/>
              <a:t>long-term drinking and drug use cause a wide variety of cardiovascular risks. Evidence also indicates that drug use has considerable implications for cardiac health – from risks of myocardial infarction to arrhythmias. </a:t>
            </a:r>
          </a:p>
          <a:p>
            <a:r>
              <a:rPr lang="en-US" dirty="0"/>
              <a:t>_________________________</a:t>
            </a:r>
          </a:p>
          <a:p>
            <a:endParaRPr lang="en-US" baseline="0" dirty="0"/>
          </a:p>
          <a:p>
            <a:r>
              <a:rPr lang="en-US" baseline="0" dirty="0"/>
              <a:t>References:</a:t>
            </a:r>
          </a:p>
          <a:p>
            <a:r>
              <a:rPr lang="en-US" altLang="en-US" baseline="0" dirty="0"/>
              <a:t>Beyond Hangovers – understanding alcohol’s impact on your health</a:t>
            </a:r>
          </a:p>
          <a:p>
            <a:endParaRPr lang="en-US" baseline="0" dirty="0"/>
          </a:p>
          <a:p>
            <a:r>
              <a:rPr lang="en-US" baseline="0" dirty="0"/>
              <a:t>Addiction, Heart Disease, and Stroke (https://www.recoveryconnection.com/addiction-resources/addiction-health-issues/addiction-heart-disease-stroke/)</a:t>
            </a:r>
          </a:p>
          <a:p>
            <a:endParaRPr lang="en-US" dirty="0"/>
          </a:p>
        </p:txBody>
      </p:sp>
      <p:sp>
        <p:nvSpPr>
          <p:cNvPr id="4" name="Header Placeholder 3"/>
          <p:cNvSpPr>
            <a:spLocks noGrp="1"/>
          </p:cNvSpPr>
          <p:nvPr>
            <p:ph type="hdr" sz="quarter" idx="10"/>
          </p:nvPr>
        </p:nvSpPr>
        <p:spPr/>
        <p:txBody>
          <a:bodyPr/>
          <a:lstStyle/>
          <a:p>
            <a:r>
              <a:rPr lang="en-US" smtClean="0"/>
              <a:t>Screening, Brief Intervention, and Referral to Treatment (SBIRT): Health Considerations</a:t>
            </a:r>
            <a:endParaRPr lang="en-US" dirty="0"/>
          </a:p>
        </p:txBody>
      </p:sp>
      <p:sp>
        <p:nvSpPr>
          <p:cNvPr id="5" name="Slide Number Placeholder 4"/>
          <p:cNvSpPr>
            <a:spLocks noGrp="1"/>
          </p:cNvSpPr>
          <p:nvPr>
            <p:ph type="sldNum" sz="quarter" idx="11"/>
          </p:nvPr>
        </p:nvSpPr>
        <p:spPr/>
        <p:txBody>
          <a:bodyPr/>
          <a:lstStyle/>
          <a:p>
            <a:fld id="{B5212E20-193A-47A8-9887-933A1E81EC68}" type="slidenum">
              <a:rPr lang="en-US" smtClean="0"/>
              <a:t>8</a:t>
            </a:fld>
            <a:endParaRPr lang="en-US"/>
          </a:p>
        </p:txBody>
      </p:sp>
    </p:spTree>
    <p:extLst>
      <p:ext uri="{BB962C8B-B14F-4D97-AF65-F5344CB8AC3E}">
        <p14:creationId xmlns:p14="http://schemas.microsoft.com/office/powerpoint/2010/main" val="25225152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The more a person drinks, the higher the risk for a variety of cancers. </a:t>
            </a:r>
          </a:p>
          <a:p>
            <a:pPr>
              <a:defRPr/>
            </a:pPr>
            <a:endParaRPr lang="en-US" dirty="0"/>
          </a:p>
          <a:p>
            <a:pPr>
              <a:defRPr/>
            </a:pPr>
            <a:r>
              <a:rPr lang="en-US" dirty="0"/>
              <a:t>The National Cancer Institute identifies alcohol as a risk factor</a:t>
            </a:r>
            <a:r>
              <a:rPr lang="en-US" baseline="0" dirty="0"/>
              <a:t> for mouth, esophagus, pharynx, larynx, liver, and breast cancers. </a:t>
            </a:r>
            <a:r>
              <a:rPr lang="en-US" dirty="0"/>
              <a:t>Heavy drinking can also increase the risk of developing other types of cancer, such as colon or rectal cancer. </a:t>
            </a:r>
            <a:endParaRPr lang="en-US" dirty="0" smtClean="0"/>
          </a:p>
          <a:p>
            <a:pPr>
              <a:defRPr/>
            </a:pPr>
            <a:r>
              <a:rPr lang="en-US" dirty="0" smtClean="0"/>
              <a:t>_________________________</a:t>
            </a:r>
            <a:endParaRPr lang="en-US" dirty="0"/>
          </a:p>
          <a:p>
            <a:endParaRPr lang="en-US" baseline="0" dirty="0"/>
          </a:p>
          <a:p>
            <a:r>
              <a:rPr lang="en-US" baseline="0" dirty="0"/>
              <a:t>References:</a:t>
            </a:r>
          </a:p>
          <a:p>
            <a:r>
              <a:rPr lang="en-US" altLang="en-US" baseline="0" dirty="0"/>
              <a:t>Beyond Hangovers – understanding alcohol’s impact on your health</a:t>
            </a:r>
          </a:p>
          <a:p>
            <a:endParaRPr lang="en-US" baseline="0" dirty="0"/>
          </a:p>
          <a:p>
            <a:r>
              <a:rPr lang="en-US" baseline="0" dirty="0"/>
              <a:t>Medical Consequences of Drug Abuse – Cancer (https://www.drugabuse.gov/publications/medical-consequences-drug-abuse/cancer) </a:t>
            </a:r>
          </a:p>
          <a:p>
            <a:pPr defTabSz="1002609">
              <a:defRPr/>
            </a:pPr>
            <a:endParaRPr lang="en-US" dirty="0">
              <a:latin typeface="Calibri" panose="020F0502020204030204" pitchFamily="34" charset="0"/>
            </a:endParaRPr>
          </a:p>
          <a:p>
            <a:endParaRPr lang="en-US" dirty="0"/>
          </a:p>
        </p:txBody>
      </p:sp>
      <p:sp>
        <p:nvSpPr>
          <p:cNvPr id="4" name="Header Placeholder 3"/>
          <p:cNvSpPr>
            <a:spLocks noGrp="1"/>
          </p:cNvSpPr>
          <p:nvPr>
            <p:ph type="hdr" sz="quarter" idx="10"/>
          </p:nvPr>
        </p:nvSpPr>
        <p:spPr/>
        <p:txBody>
          <a:bodyPr/>
          <a:lstStyle/>
          <a:p>
            <a:r>
              <a:rPr lang="en-US" smtClean="0"/>
              <a:t>Screening, Brief Intervention, and Referral to Treatment (SBIRT): Health Considerations</a:t>
            </a:r>
            <a:endParaRPr lang="en-US" dirty="0"/>
          </a:p>
        </p:txBody>
      </p:sp>
      <p:sp>
        <p:nvSpPr>
          <p:cNvPr id="5" name="Slide Number Placeholder 4"/>
          <p:cNvSpPr>
            <a:spLocks noGrp="1"/>
          </p:cNvSpPr>
          <p:nvPr>
            <p:ph type="sldNum" sz="quarter" idx="11"/>
          </p:nvPr>
        </p:nvSpPr>
        <p:spPr/>
        <p:txBody>
          <a:bodyPr/>
          <a:lstStyle/>
          <a:p>
            <a:fld id="{B5212E20-193A-47A8-9887-933A1E81EC68}" type="slidenum">
              <a:rPr lang="en-US" smtClean="0"/>
              <a:t>9</a:t>
            </a:fld>
            <a:endParaRPr lang="en-US"/>
          </a:p>
        </p:txBody>
      </p:sp>
    </p:spTree>
    <p:extLst>
      <p:ext uri="{BB962C8B-B14F-4D97-AF65-F5344CB8AC3E}">
        <p14:creationId xmlns:p14="http://schemas.microsoft.com/office/powerpoint/2010/main" val="20247653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5" name="Group 24"/>
          <p:cNvGrpSpPr/>
          <p:nvPr/>
        </p:nvGrpSpPr>
        <p:grpSpPr>
          <a:xfrm>
            <a:off x="203200" y="2"/>
            <a:ext cx="3778250" cy="6858001"/>
            <a:chOff x="203200" y="0"/>
            <a:chExt cx="3778250" cy="6858001"/>
          </a:xfrm>
        </p:grpSpPr>
        <p:sp>
          <p:nvSpPr>
            <p:cNvPr id="14" name="Freeform 6"/>
            <p:cNvSpPr/>
            <p:nvPr/>
          </p:nvSpPr>
          <p:spPr bwMode="auto">
            <a:xfrm>
              <a:off x="641350" y="0"/>
              <a:ext cx="1365250" cy="3971925"/>
            </a:xfrm>
            <a:custGeom>
              <a:avLst/>
              <a:gdLst/>
              <a:ahLst/>
              <a:cxnLst/>
              <a:rect l="0" t="0" r="r" b="b"/>
              <a:pathLst>
                <a:path w="860" h="2502">
                  <a:moveTo>
                    <a:pt x="0" y="2445"/>
                  </a:moveTo>
                  <a:lnTo>
                    <a:pt x="228" y="2502"/>
                  </a:lnTo>
                  <a:lnTo>
                    <a:pt x="860" y="0"/>
                  </a:lnTo>
                  <a:lnTo>
                    <a:pt x="620" y="0"/>
                  </a:lnTo>
                  <a:lnTo>
                    <a:pt x="0" y="2445"/>
                  </a:lnTo>
                  <a:close/>
                </a:path>
              </a:pathLst>
            </a:custGeom>
            <a:solidFill>
              <a:schemeClr val="accent1"/>
            </a:solidFill>
            <a:ln>
              <a:noFill/>
            </a:ln>
          </p:spPr>
        </p:sp>
        <p:sp>
          <p:nvSpPr>
            <p:cNvPr id="15" name="Freeform 7"/>
            <p:cNvSpPr/>
            <p:nvPr/>
          </p:nvSpPr>
          <p:spPr bwMode="auto">
            <a:xfrm>
              <a:off x="203200" y="0"/>
              <a:ext cx="1336675" cy="3862388"/>
            </a:xfrm>
            <a:custGeom>
              <a:avLst/>
              <a:gdLst/>
              <a:ahLst/>
              <a:cxnLst/>
              <a:rect l="0" t="0" r="r" b="b"/>
              <a:pathLst>
                <a:path w="842" h="2433">
                  <a:moveTo>
                    <a:pt x="842" y="0"/>
                  </a:moveTo>
                  <a:lnTo>
                    <a:pt x="602" y="0"/>
                  </a:lnTo>
                  <a:lnTo>
                    <a:pt x="0" y="2376"/>
                  </a:lnTo>
                  <a:lnTo>
                    <a:pt x="228" y="2433"/>
                  </a:lnTo>
                  <a:lnTo>
                    <a:pt x="842" y="0"/>
                  </a:lnTo>
                  <a:close/>
                </a:path>
              </a:pathLst>
            </a:custGeom>
            <a:solidFill>
              <a:schemeClr val="tx1">
                <a:lumMod val="65000"/>
                <a:lumOff val="35000"/>
              </a:schemeClr>
            </a:solidFill>
            <a:ln>
              <a:noFill/>
            </a:ln>
          </p:spPr>
        </p:sp>
        <p:sp>
          <p:nvSpPr>
            <p:cNvPr id="16" name="Freeform 8"/>
            <p:cNvSpPr/>
            <p:nvPr/>
          </p:nvSpPr>
          <p:spPr bwMode="auto">
            <a:xfrm>
              <a:off x="207963" y="3776663"/>
              <a:ext cx="1936750" cy="3081338"/>
            </a:xfrm>
            <a:custGeom>
              <a:avLst/>
              <a:gdLst/>
              <a:ahLst/>
              <a:cxnLst/>
              <a:rect l="0" t="0" r="r" b="b"/>
              <a:pathLst>
                <a:path w="1220" h="1941">
                  <a:moveTo>
                    <a:pt x="0" y="0"/>
                  </a:moveTo>
                  <a:lnTo>
                    <a:pt x="1166" y="1941"/>
                  </a:lnTo>
                  <a:lnTo>
                    <a:pt x="1220" y="1941"/>
                  </a:lnTo>
                  <a:lnTo>
                    <a:pt x="0" y="0"/>
                  </a:lnTo>
                  <a:close/>
                </a:path>
              </a:pathLst>
            </a:custGeom>
            <a:solidFill>
              <a:schemeClr val="tx1">
                <a:lumMod val="85000"/>
                <a:lumOff val="15000"/>
              </a:schemeClr>
            </a:solidFill>
            <a:ln>
              <a:noFill/>
            </a:ln>
          </p:spPr>
        </p:sp>
        <p:sp>
          <p:nvSpPr>
            <p:cNvPr id="20" name="Freeform 9"/>
            <p:cNvSpPr/>
            <p:nvPr/>
          </p:nvSpPr>
          <p:spPr bwMode="auto">
            <a:xfrm>
              <a:off x="646113" y="3886200"/>
              <a:ext cx="2373313" cy="2971800"/>
            </a:xfrm>
            <a:custGeom>
              <a:avLst/>
              <a:gdLst/>
              <a:ahLst/>
              <a:cxnLst/>
              <a:rect l="0" t="0" r="r" b="b"/>
              <a:pathLst>
                <a:path w="1495" h="1872">
                  <a:moveTo>
                    <a:pt x="1495" y="1872"/>
                  </a:moveTo>
                  <a:lnTo>
                    <a:pt x="0" y="0"/>
                  </a:lnTo>
                  <a:lnTo>
                    <a:pt x="1442" y="1872"/>
                  </a:lnTo>
                  <a:lnTo>
                    <a:pt x="1495" y="1872"/>
                  </a:lnTo>
                  <a:close/>
                </a:path>
              </a:pathLst>
            </a:custGeom>
            <a:solidFill>
              <a:schemeClr val="accent1">
                <a:lumMod val="50000"/>
              </a:schemeClr>
            </a:solidFill>
            <a:ln>
              <a:noFill/>
            </a:ln>
          </p:spPr>
        </p:sp>
        <p:sp>
          <p:nvSpPr>
            <p:cNvPr id="21" name="Freeform 10"/>
            <p:cNvSpPr/>
            <p:nvPr/>
          </p:nvSpPr>
          <p:spPr bwMode="auto">
            <a:xfrm>
              <a:off x="641350" y="3881438"/>
              <a:ext cx="3340100" cy="2976563"/>
            </a:xfrm>
            <a:custGeom>
              <a:avLst/>
              <a:gdLst/>
              <a:ahLst/>
              <a:cxnLst/>
              <a:rect l="0" t="0" r="r" b="b"/>
              <a:pathLst>
                <a:path w="2104" h="1875">
                  <a:moveTo>
                    <a:pt x="0" y="0"/>
                  </a:moveTo>
                  <a:lnTo>
                    <a:pt x="3" y="3"/>
                  </a:lnTo>
                  <a:lnTo>
                    <a:pt x="1498" y="1875"/>
                  </a:lnTo>
                  <a:lnTo>
                    <a:pt x="2104" y="1875"/>
                  </a:lnTo>
                  <a:lnTo>
                    <a:pt x="228" y="57"/>
                  </a:lnTo>
                  <a:lnTo>
                    <a:pt x="0" y="0"/>
                  </a:lnTo>
                  <a:close/>
                </a:path>
              </a:pathLst>
            </a:custGeom>
            <a:solidFill>
              <a:schemeClr val="accent1">
                <a:lumMod val="75000"/>
              </a:schemeClr>
            </a:solidFill>
            <a:ln>
              <a:noFill/>
            </a:ln>
          </p:spPr>
        </p:sp>
        <p:sp>
          <p:nvSpPr>
            <p:cNvPr id="22" name="Freeform 11"/>
            <p:cNvSpPr/>
            <p:nvPr/>
          </p:nvSpPr>
          <p:spPr bwMode="auto">
            <a:xfrm>
              <a:off x="203200" y="3771900"/>
              <a:ext cx="2660650" cy="3086100"/>
            </a:xfrm>
            <a:custGeom>
              <a:avLst/>
              <a:gdLst/>
              <a:ahLst/>
              <a:cxnLst/>
              <a:rect l="0" t="0" r="r" b="b"/>
              <a:pathLst>
                <a:path w="1676" h="1944">
                  <a:moveTo>
                    <a:pt x="1676" y="1944"/>
                  </a:moveTo>
                  <a:lnTo>
                    <a:pt x="264" y="111"/>
                  </a:lnTo>
                  <a:lnTo>
                    <a:pt x="225" y="60"/>
                  </a:lnTo>
                  <a:lnTo>
                    <a:pt x="228" y="60"/>
                  </a:lnTo>
                  <a:lnTo>
                    <a:pt x="264" y="111"/>
                  </a:lnTo>
                  <a:lnTo>
                    <a:pt x="234" y="69"/>
                  </a:lnTo>
                  <a:lnTo>
                    <a:pt x="228" y="57"/>
                  </a:lnTo>
                  <a:lnTo>
                    <a:pt x="222" y="54"/>
                  </a:lnTo>
                  <a:lnTo>
                    <a:pt x="0" y="0"/>
                  </a:lnTo>
                  <a:lnTo>
                    <a:pt x="3" y="3"/>
                  </a:lnTo>
                  <a:lnTo>
                    <a:pt x="1223" y="1944"/>
                  </a:lnTo>
                  <a:lnTo>
                    <a:pt x="1676" y="1944"/>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1739674" y="914401"/>
            <a:ext cx="6947127" cy="3488266"/>
          </a:xfrm>
        </p:spPr>
        <p:txBody>
          <a:bodyPr anchor="b">
            <a:normAutofit/>
          </a:bodyPr>
          <a:lstStyle>
            <a:lvl1pPr algn="r">
              <a:defRPr sz="4000">
                <a:effectLst/>
              </a:defRPr>
            </a:lvl1pPr>
          </a:lstStyle>
          <a:p>
            <a:r>
              <a:rPr lang="en-US" dirty="0"/>
              <a:t>Click to edit Master title style</a:t>
            </a:r>
          </a:p>
        </p:txBody>
      </p:sp>
      <p:sp>
        <p:nvSpPr>
          <p:cNvPr id="3" name="Subtitle 2"/>
          <p:cNvSpPr>
            <a:spLocks noGrp="1"/>
          </p:cNvSpPr>
          <p:nvPr>
            <p:ph type="subTitle" idx="1"/>
          </p:nvPr>
        </p:nvSpPr>
        <p:spPr>
          <a:xfrm>
            <a:off x="2924239" y="4402668"/>
            <a:ext cx="5762563" cy="1364531"/>
          </a:xfrm>
        </p:spPr>
        <p:txBody>
          <a:bodyPr anchor="t">
            <a:normAutofit/>
          </a:bodyPr>
          <a:lstStyle>
            <a:lvl1pPr marL="0" indent="0" algn="r">
              <a:buNone/>
              <a:defRPr sz="1800">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sp>
        <p:nvSpPr>
          <p:cNvPr id="5" name="Footer Placeholder 4"/>
          <p:cNvSpPr>
            <a:spLocks noGrp="1"/>
          </p:cNvSpPr>
          <p:nvPr>
            <p:ph type="ftr" sz="quarter" idx="11"/>
          </p:nvPr>
        </p:nvSpPr>
        <p:spPr>
          <a:xfrm>
            <a:off x="3623733" y="6117338"/>
            <a:ext cx="3609438" cy="365125"/>
          </a:xfrm>
        </p:spPr>
        <p:txBody>
          <a:bodyPr/>
          <a:lstStyle/>
          <a:p>
            <a:endParaRPr lang="en-US"/>
          </a:p>
        </p:txBody>
      </p:sp>
      <p:sp>
        <p:nvSpPr>
          <p:cNvPr id="23" name="Freeform 12"/>
          <p:cNvSpPr/>
          <p:nvPr/>
        </p:nvSpPr>
        <p:spPr bwMode="auto">
          <a:xfrm>
            <a:off x="203200" y="3771900"/>
            <a:ext cx="361950" cy="90488"/>
          </a:xfrm>
          <a:custGeom>
            <a:avLst/>
            <a:gdLst/>
            <a:ahLst/>
            <a:cxnLst/>
            <a:rect l="0" t="0" r="r" b="b"/>
            <a:pathLst>
              <a:path w="228" h="57">
                <a:moveTo>
                  <a:pt x="228" y="57"/>
                </a:moveTo>
                <a:lnTo>
                  <a:pt x="0" y="0"/>
                </a:lnTo>
                <a:lnTo>
                  <a:pt x="222" y="54"/>
                </a:lnTo>
                <a:lnTo>
                  <a:pt x="228" y="57"/>
                </a:lnTo>
                <a:close/>
              </a:path>
            </a:pathLst>
          </a:custGeom>
          <a:solidFill>
            <a:srgbClr val="29ABE2"/>
          </a:solid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3"/>
          <p:cNvSpPr/>
          <p:nvPr/>
        </p:nvSpPr>
        <p:spPr bwMode="auto">
          <a:xfrm>
            <a:off x="560389" y="3867150"/>
            <a:ext cx="61913" cy="80963"/>
          </a:xfrm>
          <a:custGeom>
            <a:avLst/>
            <a:gdLst/>
            <a:ahLst/>
            <a:cxnLst/>
            <a:rect l="0" t="0" r="r" b="b"/>
            <a:pathLst>
              <a:path w="39" h="51">
                <a:moveTo>
                  <a:pt x="0" y="0"/>
                </a:moveTo>
                <a:lnTo>
                  <a:pt x="39" y="51"/>
                </a:lnTo>
                <a:lnTo>
                  <a:pt x="3" y="0"/>
                </a:lnTo>
                <a:lnTo>
                  <a:pt x="0" y="0"/>
                </a:lnTo>
                <a:close/>
              </a:path>
            </a:pathLst>
          </a:custGeom>
          <a:solidFill>
            <a:srgbClr val="29ABE2"/>
          </a:solidFill>
          <a:ln>
            <a:noFill/>
          </a:ln>
          <a:extLst>
            <a:ext uri="{91240B29-F687-4f45-9708-019B960494DF}">
              <a14:hiddenLine xmlns:a14="http://schemas.microsoft.com/office/drawing/2010/main" xmlns="" w="9525">
                <a:solidFill>
                  <a:srgbClr val="000000"/>
                </a:solidFill>
                <a:round/>
                <a:headEnd/>
                <a:tailEnd/>
              </a14:hiddenLine>
            </a:ext>
          </a:extLst>
        </p:spPr>
      </p:sp>
      <p:pic>
        <p:nvPicPr>
          <p:cNvPr id="1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67874" y="5999818"/>
            <a:ext cx="2816225"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260548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4732865"/>
            <a:ext cx="7515991" cy="566738"/>
          </a:xfrm>
        </p:spPr>
        <p:txBody>
          <a:bodyPr anchor="b">
            <a:normAutofit/>
          </a:bodyPr>
          <a:lstStyle>
            <a:lvl1pPr algn="ctr">
              <a:defRPr sz="1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789976" y="932112"/>
            <a:ext cx="6171065"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1113524" y="5299603"/>
            <a:ext cx="7515991" cy="493712"/>
          </a:xfrm>
        </p:spPr>
        <p:txBody>
          <a:bodyPr>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08EF1120-42C5-4B26-88B4-E8994A7FE229}" type="datetimeFigureOut">
              <a:rPr lang="en-US" smtClean="0"/>
              <a:t>8/19/2018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D8B892-0D3A-4DC0-B3B2-B8CD40FC5413}" type="slidenum">
              <a:rPr lang="en-US" smtClean="0"/>
              <a:t>‹#›</a:t>
            </a:fld>
            <a:endParaRPr lang="en-US"/>
          </a:p>
        </p:txBody>
      </p:sp>
    </p:spTree>
    <p:extLst>
      <p:ext uri="{BB962C8B-B14F-4D97-AF65-F5344CB8AC3E}">
        <p14:creationId xmlns:p14="http://schemas.microsoft.com/office/powerpoint/2010/main" val="33330541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5" y="685800"/>
            <a:ext cx="7515991" cy="3048000"/>
          </a:xfrm>
        </p:spPr>
        <p:txBody>
          <a:bodyPr anchor="ctr">
            <a:normAutofit/>
          </a:bodyPr>
          <a:lstStyle>
            <a:lvl1pPr algn="ctr">
              <a:defRPr sz="2400" b="0" cap="none"/>
            </a:lvl1pPr>
          </a:lstStyle>
          <a:p>
            <a:r>
              <a:rPr lang="en-US"/>
              <a:t>Click to edit Master title style</a:t>
            </a:r>
            <a:endParaRPr lang="en-US" dirty="0"/>
          </a:p>
        </p:txBody>
      </p:sp>
      <p:sp>
        <p:nvSpPr>
          <p:cNvPr id="3" name="Text Placeholder 2"/>
          <p:cNvSpPr>
            <a:spLocks noGrp="1"/>
          </p:cNvSpPr>
          <p:nvPr>
            <p:ph type="body" idx="1"/>
          </p:nvPr>
        </p:nvSpPr>
        <p:spPr>
          <a:xfrm>
            <a:off x="1113525" y="4343400"/>
            <a:ext cx="7515992" cy="1447800"/>
          </a:xfrm>
        </p:spPr>
        <p:txBody>
          <a:bodyPr anchor="ctr">
            <a:normAutofit/>
          </a:bodyPr>
          <a:lstStyle>
            <a:lvl1pPr marL="0" indent="0" algn="ct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EF1120-42C5-4B26-88B4-E8994A7FE229}" type="datetimeFigureOut">
              <a:rPr lang="en-US" smtClean="0"/>
              <a:t>8/19/2018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D8B892-0D3A-4DC0-B3B2-B8CD40FC5413}" type="slidenum">
              <a:rPr lang="en-US" smtClean="0"/>
              <a:t>‹#›</a:t>
            </a:fld>
            <a:endParaRPr lang="en-US"/>
          </a:p>
        </p:txBody>
      </p:sp>
    </p:spTree>
    <p:extLst>
      <p:ext uri="{BB962C8B-B14F-4D97-AF65-F5344CB8AC3E}">
        <p14:creationId xmlns:p14="http://schemas.microsoft.com/office/powerpoint/2010/main" val="33882440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969422" y="863023"/>
            <a:ext cx="457319"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tx1"/>
                </a:solidFill>
                <a:effectLst/>
              </a:rPr>
              <a:t>“</a:t>
            </a:r>
          </a:p>
        </p:txBody>
      </p:sp>
      <p:sp>
        <p:nvSpPr>
          <p:cNvPr id="15" name="TextBox 14"/>
          <p:cNvSpPr txBox="1"/>
          <p:nvPr/>
        </p:nvSpPr>
        <p:spPr>
          <a:xfrm>
            <a:off x="8172198" y="2819399"/>
            <a:ext cx="457319"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
        <p:nvSpPr>
          <p:cNvPr id="2" name="Title 1"/>
          <p:cNvSpPr>
            <a:spLocks noGrp="1"/>
          </p:cNvSpPr>
          <p:nvPr>
            <p:ph type="title"/>
          </p:nvPr>
        </p:nvSpPr>
        <p:spPr>
          <a:xfrm>
            <a:off x="1426742" y="685801"/>
            <a:ext cx="6974115" cy="2743199"/>
          </a:xfrm>
        </p:spPr>
        <p:txBody>
          <a:bodyPr anchor="ctr">
            <a:normAutofit/>
          </a:bodyPr>
          <a:lstStyle>
            <a:lvl1pPr algn="ctr">
              <a:defRPr sz="24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598235" y="3428999"/>
            <a:ext cx="6631128" cy="381000"/>
          </a:xfrm>
        </p:spPr>
        <p:txBody>
          <a:bodyPr anchor="ctr">
            <a:normAutofit/>
          </a:bodyPr>
          <a:lstStyle>
            <a:lvl1pPr marL="0" indent="0">
              <a:buFontTx/>
              <a:buNone/>
              <a:defRPr sz="1350"/>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Text Placeholder 2"/>
          <p:cNvSpPr>
            <a:spLocks noGrp="1"/>
          </p:cNvSpPr>
          <p:nvPr>
            <p:ph type="body" idx="1"/>
          </p:nvPr>
        </p:nvSpPr>
        <p:spPr>
          <a:xfrm>
            <a:off x="1113524" y="4343400"/>
            <a:ext cx="7515991" cy="1447800"/>
          </a:xfrm>
        </p:spPr>
        <p:txBody>
          <a:bodyPr anchor="ctr">
            <a:normAutofit/>
          </a:bodyPr>
          <a:lstStyle>
            <a:lvl1pPr marL="0" indent="0" algn="ct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EF1120-42C5-4B26-88B4-E8994A7FE229}" type="datetimeFigureOut">
              <a:rPr lang="en-US" smtClean="0"/>
              <a:t>8/19/2018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D8B892-0D3A-4DC0-B3B2-B8CD40FC5413}" type="slidenum">
              <a:rPr lang="en-US" smtClean="0"/>
              <a:t>‹#›</a:t>
            </a:fld>
            <a:endParaRPr lang="en-US"/>
          </a:p>
        </p:txBody>
      </p:sp>
    </p:spTree>
    <p:extLst>
      <p:ext uri="{BB962C8B-B14F-4D97-AF65-F5344CB8AC3E}">
        <p14:creationId xmlns:p14="http://schemas.microsoft.com/office/powerpoint/2010/main" val="2941668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13526" y="3308581"/>
            <a:ext cx="7515989" cy="1468800"/>
          </a:xfrm>
        </p:spPr>
        <p:txBody>
          <a:bodyPr anchor="b">
            <a:normAutofit/>
          </a:bodyPr>
          <a:lstStyle>
            <a:lvl1pPr algn="r">
              <a:defRPr sz="2400" b="0" cap="none"/>
            </a:lvl1pPr>
          </a:lstStyle>
          <a:p>
            <a:r>
              <a:rPr lang="en-US"/>
              <a:t>Click to edit Master title style</a:t>
            </a:r>
            <a:endParaRPr lang="en-US" dirty="0"/>
          </a:p>
        </p:txBody>
      </p:sp>
      <p:sp>
        <p:nvSpPr>
          <p:cNvPr id="3" name="Text Placeholder 2"/>
          <p:cNvSpPr>
            <a:spLocks noGrp="1"/>
          </p:cNvSpPr>
          <p:nvPr>
            <p:ph type="body" idx="1"/>
          </p:nvPr>
        </p:nvSpPr>
        <p:spPr>
          <a:xfrm>
            <a:off x="1113524" y="4777381"/>
            <a:ext cx="7515990" cy="860400"/>
          </a:xfrm>
        </p:spPr>
        <p:txBody>
          <a:bodyPr anchor="t">
            <a:normAutofit/>
          </a:bodyPr>
          <a:lstStyle>
            <a:lvl1pPr marL="0" indent="0" algn="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EF1120-42C5-4B26-88B4-E8994A7FE229}" type="datetimeFigureOut">
              <a:rPr lang="en-US" smtClean="0"/>
              <a:t>8/19/2018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D8B892-0D3A-4DC0-B3B2-B8CD40FC5413}" type="slidenum">
              <a:rPr lang="en-US" smtClean="0"/>
              <a:t>‹#›</a:t>
            </a:fld>
            <a:endParaRPr lang="en-US"/>
          </a:p>
        </p:txBody>
      </p:sp>
    </p:spTree>
    <p:extLst>
      <p:ext uri="{BB962C8B-B14F-4D97-AF65-F5344CB8AC3E}">
        <p14:creationId xmlns:p14="http://schemas.microsoft.com/office/powerpoint/2010/main" val="28833992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969422" y="863023"/>
            <a:ext cx="457319"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tx1"/>
                </a:solidFill>
                <a:effectLst/>
              </a:rPr>
              <a:t>“</a:t>
            </a:r>
          </a:p>
        </p:txBody>
      </p:sp>
      <p:sp>
        <p:nvSpPr>
          <p:cNvPr id="15" name="TextBox 14"/>
          <p:cNvSpPr txBox="1"/>
          <p:nvPr/>
        </p:nvSpPr>
        <p:spPr>
          <a:xfrm>
            <a:off x="8172198" y="2819399"/>
            <a:ext cx="457319"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
        <p:nvSpPr>
          <p:cNvPr id="2" name="Title 1"/>
          <p:cNvSpPr>
            <a:spLocks noGrp="1"/>
          </p:cNvSpPr>
          <p:nvPr>
            <p:ph type="title"/>
          </p:nvPr>
        </p:nvSpPr>
        <p:spPr>
          <a:xfrm>
            <a:off x="1426742" y="685801"/>
            <a:ext cx="6974115" cy="2743199"/>
          </a:xfrm>
        </p:spPr>
        <p:txBody>
          <a:bodyPr anchor="ctr">
            <a:normAutofit/>
          </a:bodyPr>
          <a:lstStyle>
            <a:lvl1pPr algn="ctr">
              <a:defRPr sz="24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13525" y="3886200"/>
            <a:ext cx="7515990" cy="889000"/>
          </a:xfrm>
        </p:spPr>
        <p:txBody>
          <a:bodyPr vert="horz" lIns="91440" tIns="45720" rIns="91440" bIns="45720" rtlCol="0" anchor="b">
            <a:normAutofit/>
          </a:bodyPr>
          <a:lstStyle>
            <a:lvl1pPr algn="r">
              <a:buNone/>
              <a:defRPr lang="en-US" sz="1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13524" y="4775200"/>
            <a:ext cx="7515990" cy="1016000"/>
          </a:xfrm>
        </p:spPr>
        <p:txBody>
          <a:bodyPr anchor="t">
            <a:normAutofit/>
          </a:bodyPr>
          <a:lstStyle>
            <a:lvl1pPr marL="0" indent="0" algn="r">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EF1120-42C5-4B26-88B4-E8994A7FE229}" type="datetimeFigureOut">
              <a:rPr lang="en-US" smtClean="0"/>
              <a:t>8/19/2018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D8B892-0D3A-4DC0-B3B2-B8CD40FC5413}" type="slidenum">
              <a:rPr lang="en-US" smtClean="0"/>
              <a:t>‹#›</a:t>
            </a:fld>
            <a:endParaRPr lang="en-US"/>
          </a:p>
        </p:txBody>
      </p:sp>
    </p:spTree>
    <p:extLst>
      <p:ext uri="{BB962C8B-B14F-4D97-AF65-F5344CB8AC3E}">
        <p14:creationId xmlns:p14="http://schemas.microsoft.com/office/powerpoint/2010/main" val="13483693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13526" y="685803"/>
            <a:ext cx="7515991"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13525" y="3505200"/>
            <a:ext cx="7515992" cy="838200"/>
          </a:xfrm>
        </p:spPr>
        <p:txBody>
          <a:bodyPr vert="horz" lIns="91440" tIns="45720" rIns="91440" bIns="45720" rtlCol="0" anchor="b">
            <a:normAutofit/>
          </a:bodyPr>
          <a:lstStyle>
            <a:lvl1pPr>
              <a:buNone/>
              <a:defRPr lang="en-US" sz="21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13525" y="4343400"/>
            <a:ext cx="7515992" cy="1447800"/>
          </a:xfrm>
        </p:spPr>
        <p:txBody>
          <a:bodyPr anchor="t">
            <a:norm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EF1120-42C5-4B26-88B4-E8994A7FE229}" type="datetimeFigureOut">
              <a:rPr lang="en-US" smtClean="0"/>
              <a:t>8/19/2018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D8B892-0D3A-4DC0-B3B2-B8CD40FC5413}" type="slidenum">
              <a:rPr lang="en-US" smtClean="0"/>
              <a:t>‹#›</a:t>
            </a:fld>
            <a:endParaRPr lang="en-US"/>
          </a:p>
        </p:txBody>
      </p:sp>
    </p:spTree>
    <p:extLst>
      <p:ext uri="{BB962C8B-B14F-4D97-AF65-F5344CB8AC3E}">
        <p14:creationId xmlns:p14="http://schemas.microsoft.com/office/powerpoint/2010/main" val="29810764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8EF1120-42C5-4B26-88B4-E8994A7FE229}" type="datetimeFigureOut">
              <a:rPr lang="en-US" smtClean="0"/>
              <a:t>8/19/2018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D8B892-0D3A-4DC0-B3B2-B8CD40FC5413}" type="slidenum">
              <a:rPr lang="en-US" smtClean="0"/>
              <a:t>‹#›</a:t>
            </a:fld>
            <a:endParaRPr lang="en-US"/>
          </a:p>
        </p:txBody>
      </p:sp>
    </p:spTree>
    <p:extLst>
      <p:ext uri="{BB962C8B-B14F-4D97-AF65-F5344CB8AC3E}">
        <p14:creationId xmlns:p14="http://schemas.microsoft.com/office/powerpoint/2010/main" val="24620001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1394" y="685800"/>
            <a:ext cx="1328123"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13525" y="685800"/>
            <a:ext cx="6016373"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8EF1120-42C5-4B26-88B4-E8994A7FE229}" type="datetimeFigureOut">
              <a:rPr lang="en-US" smtClean="0"/>
              <a:t>8/19/2018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D8B892-0D3A-4DC0-B3B2-B8CD40FC5413}" type="slidenum">
              <a:rPr lang="en-US" smtClean="0"/>
              <a:t>‹#›</a:t>
            </a:fld>
            <a:endParaRPr lang="en-US"/>
          </a:p>
        </p:txBody>
      </p:sp>
    </p:spTree>
    <p:extLst>
      <p:ext uri="{BB962C8B-B14F-4D97-AF65-F5344CB8AC3E}">
        <p14:creationId xmlns:p14="http://schemas.microsoft.com/office/powerpoint/2010/main" val="2458537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4" y="457201"/>
            <a:ext cx="7704667" cy="1554480"/>
          </a:xfrm>
        </p:spPr>
        <p:txBody>
          <a:bodyPr>
            <a:normAutofit/>
          </a:bodyPr>
          <a:lstStyle>
            <a:lvl1pPr>
              <a:defRPr sz="4000"/>
            </a:lvl1pPr>
          </a:lstStyle>
          <a:p>
            <a:r>
              <a:rPr lang="en-US" dirty="0"/>
              <a:t>Click to edit Master title style</a:t>
            </a:r>
          </a:p>
        </p:txBody>
      </p:sp>
      <p:sp>
        <p:nvSpPr>
          <p:cNvPr id="3" name="Content Placeholder 2"/>
          <p:cNvSpPr>
            <a:spLocks noGrp="1"/>
          </p:cNvSpPr>
          <p:nvPr>
            <p:ph idx="1"/>
          </p:nvPr>
        </p:nvSpPr>
        <p:spPr>
          <a:xfrm>
            <a:off x="982134" y="2194560"/>
            <a:ext cx="7704667" cy="3332816"/>
          </a:xfrm>
        </p:spPr>
        <p:txBody>
          <a:bodyPr anchor="ctr"/>
          <a:lstStyle>
            <a:lvl1pPr>
              <a:buClrTx/>
              <a:buSzPct val="100000"/>
              <a:defRPr/>
            </a:lvl1pPr>
            <a:lvl2pPr>
              <a:buClrTx/>
              <a:buSzPct val="100000"/>
              <a:defRPr/>
            </a:lvl2pPr>
            <a:lvl3pPr>
              <a:buClrTx/>
              <a:buSzPct val="100000"/>
              <a:defRPr/>
            </a:lvl3pPr>
            <a:lvl4pPr>
              <a:buClrTx/>
              <a:buSzPct val="100000"/>
              <a:defRPr/>
            </a:lvl4pPr>
            <a:lvl5pPr>
              <a:buClrTx/>
              <a:buSzPct val="10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1972648" y="6108175"/>
            <a:ext cx="5314517" cy="365125"/>
          </a:xfrm>
        </p:spPr>
        <p:txBody>
          <a:bodyPr/>
          <a:lstStyle/>
          <a:p>
            <a:endParaRPr lang="en-US"/>
          </a:p>
        </p:txBody>
      </p:sp>
      <p:sp>
        <p:nvSpPr>
          <p:cNvPr id="6" name="Slide Number Placeholder 5"/>
          <p:cNvSpPr>
            <a:spLocks noGrp="1"/>
          </p:cNvSpPr>
          <p:nvPr>
            <p:ph type="sldNum" sz="quarter" idx="12"/>
          </p:nvPr>
        </p:nvSpPr>
        <p:spPr>
          <a:xfrm>
            <a:off x="1544815" y="6108174"/>
            <a:ext cx="427833" cy="365125"/>
          </a:xfrm>
        </p:spPr>
        <p:txBody>
          <a:bodyPr/>
          <a:lstStyle/>
          <a:p>
            <a:fld id="{00D8B892-0D3A-4DC0-B3B2-B8CD40FC5413}" type="slidenum">
              <a:rPr lang="en-US" smtClean="0"/>
              <a:t>‹#›</a:t>
            </a:fld>
            <a:endParaRPr lang="en-US"/>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67874" y="5999818"/>
            <a:ext cx="2816225"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608979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86996" y="2667000"/>
            <a:ext cx="6699805" cy="2360071"/>
          </a:xfrm>
        </p:spPr>
        <p:txBody>
          <a:bodyPr anchor="b"/>
          <a:lstStyle>
            <a:lvl1pPr algn="r">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1986999" y="5027070"/>
            <a:ext cx="6699802" cy="860400"/>
          </a:xfrm>
        </p:spPr>
        <p:txBody>
          <a:bodyPr anchor="t">
            <a:normAutofit/>
          </a:bodyPr>
          <a:lstStyle>
            <a:lvl1pPr marL="0" indent="0" algn="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587733" y="6116072"/>
            <a:ext cx="413483" cy="365125"/>
          </a:xfrm>
        </p:spPr>
        <p:txBody>
          <a:bodyPr/>
          <a:lstStyle/>
          <a:p>
            <a:fld id="{00D8B892-0D3A-4DC0-B3B2-B8CD40FC5413}" type="slidenum">
              <a:rPr lang="en-US" smtClean="0"/>
              <a:t>‹#›</a:t>
            </a:fld>
            <a:endParaRPr lang="en-US"/>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67874" y="5999818"/>
            <a:ext cx="2816225"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737163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4" y="685803"/>
            <a:ext cx="7704667" cy="1752599"/>
          </a:xfrm>
        </p:spPr>
        <p:txBody>
          <a:bodyPr>
            <a:normAutofit/>
          </a:bodyPr>
          <a:lstStyle>
            <a:lvl1pPr>
              <a:defRPr sz="4000" baseline="0"/>
            </a:lvl1pPr>
          </a:lstStyle>
          <a:p>
            <a:r>
              <a:rPr lang="en-US" dirty="0"/>
              <a:t>Click to edit Master title style</a:t>
            </a:r>
          </a:p>
        </p:txBody>
      </p:sp>
      <p:sp>
        <p:nvSpPr>
          <p:cNvPr id="3" name="Content Placeholder 2"/>
          <p:cNvSpPr>
            <a:spLocks noGrp="1"/>
          </p:cNvSpPr>
          <p:nvPr>
            <p:ph sz="half" idx="1"/>
          </p:nvPr>
        </p:nvSpPr>
        <p:spPr>
          <a:xfrm>
            <a:off x="982133" y="2667000"/>
            <a:ext cx="3739896" cy="3368674"/>
          </a:xfrm>
        </p:spPr>
        <p:txBody>
          <a:bodyPr>
            <a:normAutofit/>
          </a:bodyPr>
          <a:lstStyle>
            <a:lvl1pPr>
              <a:buClr>
                <a:schemeClr val="tx1"/>
              </a:buClr>
              <a:buSzPct val="100000"/>
              <a:defRPr sz="1350">
                <a:solidFill>
                  <a:schemeClr val="tx1"/>
                </a:solidFill>
              </a:defRPr>
            </a:lvl1pPr>
            <a:lvl2pPr>
              <a:buClr>
                <a:schemeClr val="tx1"/>
              </a:buClr>
              <a:buSzPct val="100000"/>
              <a:defRPr sz="1200">
                <a:solidFill>
                  <a:schemeClr val="tx1"/>
                </a:solidFill>
              </a:defRPr>
            </a:lvl2pPr>
            <a:lvl3pPr>
              <a:buClr>
                <a:schemeClr val="tx1"/>
              </a:buClr>
              <a:buSzPct val="100000"/>
              <a:defRPr sz="1050">
                <a:solidFill>
                  <a:schemeClr val="tx1"/>
                </a:solidFill>
              </a:defRPr>
            </a:lvl3pPr>
            <a:lvl4pPr>
              <a:buClr>
                <a:schemeClr val="tx1"/>
              </a:buClr>
              <a:buSzPct val="100000"/>
              <a:defRPr sz="900">
                <a:solidFill>
                  <a:schemeClr val="tx1"/>
                </a:solidFill>
              </a:defRPr>
            </a:lvl4pPr>
            <a:lvl5pPr>
              <a:buClr>
                <a:schemeClr val="tx1"/>
              </a:buClr>
              <a:buSzPct val="100000"/>
              <a:defRPr sz="900">
                <a:solidFill>
                  <a:schemeClr val="tx1"/>
                </a:solidFill>
              </a:defRPr>
            </a:lvl5pPr>
            <a:lvl6pPr>
              <a:defRPr sz="900"/>
            </a:lvl6pPr>
            <a:lvl7pPr>
              <a:defRPr sz="900"/>
            </a:lvl7pPr>
            <a:lvl8pPr>
              <a:defRPr sz="900"/>
            </a:lvl8pPr>
            <a:lvl9pPr>
              <a:defRPr sz="9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946904" y="2667000"/>
            <a:ext cx="3739896" cy="3346824"/>
          </a:xfrm>
        </p:spPr>
        <p:txBody>
          <a:bodyPr>
            <a:normAutofit/>
          </a:bodyPr>
          <a:lstStyle>
            <a:lvl1pPr>
              <a:buClr>
                <a:schemeClr val="tx1"/>
              </a:buClr>
              <a:buSzPct val="100000"/>
              <a:defRPr sz="1350"/>
            </a:lvl1pPr>
            <a:lvl2pPr>
              <a:buClr>
                <a:schemeClr val="tx1"/>
              </a:buClr>
              <a:buSzPct val="100000"/>
              <a:defRPr sz="1200"/>
            </a:lvl2pPr>
            <a:lvl3pPr>
              <a:buClr>
                <a:schemeClr val="tx1"/>
              </a:buClr>
              <a:buSzPct val="100000"/>
              <a:defRPr sz="1050"/>
            </a:lvl3pPr>
            <a:lvl4pPr>
              <a:buClr>
                <a:schemeClr val="tx1"/>
              </a:buClr>
              <a:buSzPct val="100000"/>
              <a:defRPr sz="900"/>
            </a:lvl4pPr>
            <a:lvl5pPr>
              <a:buClr>
                <a:schemeClr val="tx1"/>
              </a:buClr>
              <a:buSzPct val="100000"/>
              <a:defRPr sz="900"/>
            </a:lvl5pPr>
            <a:lvl6pPr>
              <a:defRPr sz="900"/>
            </a:lvl6pPr>
            <a:lvl7pPr>
              <a:defRPr sz="900"/>
            </a:lvl7pPr>
            <a:lvl8pPr>
              <a:defRPr sz="900"/>
            </a:lvl8pPr>
            <a:lvl9pPr>
              <a:defRPr sz="9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573515" y="6116072"/>
            <a:ext cx="413483" cy="365125"/>
          </a:xfrm>
        </p:spPr>
        <p:txBody>
          <a:bodyPr/>
          <a:lstStyle/>
          <a:p>
            <a:fld id="{00D8B892-0D3A-4DC0-B3B2-B8CD40FC5413}" type="slidenum">
              <a:rPr lang="en-US" smtClean="0"/>
              <a:t>‹#›</a:t>
            </a:fld>
            <a:endParaRPr lang="en-US"/>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67874" y="5999818"/>
            <a:ext cx="2816225"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124459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329482" y="2658533"/>
            <a:ext cx="3456291" cy="576262"/>
          </a:xfrm>
        </p:spPr>
        <p:txBody>
          <a:bodyPr anchor="b">
            <a:noAutofit/>
          </a:bodyPr>
          <a:lstStyle>
            <a:lvl1pPr marL="0" indent="0">
              <a:buNone/>
              <a:defRPr sz="2100" b="0">
                <a:solidFill>
                  <a:schemeClr val="accent1">
                    <a:lumMod val="7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1113523" y="3335338"/>
            <a:ext cx="3672248" cy="2665259"/>
          </a:xfrm>
        </p:spPr>
        <p:txBody>
          <a:bodyPr anchor="t">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61710" y="2667000"/>
            <a:ext cx="3467806" cy="576262"/>
          </a:xfrm>
        </p:spPr>
        <p:txBody>
          <a:bodyPr anchor="b">
            <a:noAutofit/>
          </a:bodyPr>
          <a:lstStyle>
            <a:lvl1pPr marL="0" indent="0">
              <a:buNone/>
              <a:defRPr sz="2100" b="0">
                <a:solidFill>
                  <a:schemeClr val="accent1">
                    <a:lumMod val="7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957267" y="3335338"/>
            <a:ext cx="3672248" cy="2665259"/>
          </a:xfrm>
        </p:spPr>
        <p:txBody>
          <a:bodyPr anchor="t">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1573515" y="6116071"/>
            <a:ext cx="413483" cy="365125"/>
          </a:xfrm>
        </p:spPr>
        <p:txBody>
          <a:bodyPr/>
          <a:lstStyle/>
          <a:p>
            <a:fld id="{00D8B892-0D3A-4DC0-B3B2-B8CD40FC5413}" type="slidenum">
              <a:rPr lang="en-US" smtClean="0"/>
              <a:t>‹#›</a:t>
            </a:fld>
            <a:endParaRPr lang="en-US"/>
          </a:p>
        </p:txBody>
      </p:sp>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67874" y="5999818"/>
            <a:ext cx="2816225"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019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1573515" y="6116072"/>
            <a:ext cx="413483" cy="365125"/>
          </a:xfrm>
        </p:spPr>
        <p:txBody>
          <a:bodyPr/>
          <a:lstStyle/>
          <a:p>
            <a:fld id="{00D8B892-0D3A-4DC0-B3B2-B8CD40FC5413}" type="slidenum">
              <a:rPr lang="en-US" smtClean="0"/>
              <a:t>‹#›</a:t>
            </a:fld>
            <a:endParaRPr lang="en-US"/>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67874" y="5999818"/>
            <a:ext cx="2816225"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238892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1573515" y="6116072"/>
            <a:ext cx="413483" cy="365125"/>
          </a:xfrm>
        </p:spPr>
        <p:txBody>
          <a:bodyPr/>
          <a:lstStyle/>
          <a:p>
            <a:fld id="{00D8B892-0D3A-4DC0-B3B2-B8CD40FC5413}" type="slidenum">
              <a:rPr lang="en-US" smtClean="0"/>
              <a:t>‹#›</a:t>
            </a:fld>
            <a:endParaRPr lang="en-US"/>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67874" y="5999818"/>
            <a:ext cx="2816225"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292615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5" y="1600200"/>
            <a:ext cx="2662534" cy="1371600"/>
          </a:xfrm>
        </p:spPr>
        <p:txBody>
          <a:bodyPr anchor="b">
            <a:normAutofit/>
          </a:bodyPr>
          <a:lstStyle>
            <a:lvl1pPr algn="ctr">
              <a:defRPr sz="1800" b="0"/>
            </a:lvl1pPr>
          </a:lstStyle>
          <a:p>
            <a:r>
              <a:rPr lang="en-US"/>
              <a:t>Click to edit Master title style</a:t>
            </a:r>
            <a:endParaRPr lang="en-US" dirty="0"/>
          </a:p>
        </p:txBody>
      </p:sp>
      <p:sp>
        <p:nvSpPr>
          <p:cNvPr id="3" name="Content Placeholder 2"/>
          <p:cNvSpPr>
            <a:spLocks noGrp="1"/>
          </p:cNvSpPr>
          <p:nvPr>
            <p:ph idx="1"/>
          </p:nvPr>
        </p:nvSpPr>
        <p:spPr>
          <a:xfrm>
            <a:off x="3947553" y="685802"/>
            <a:ext cx="4681962" cy="5105401"/>
          </a:xfrm>
        </p:spPr>
        <p:txBody>
          <a:bodyPr anchor="ctr">
            <a:normAutofit/>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3525" y="2971800"/>
            <a:ext cx="2662534" cy="1828800"/>
          </a:xfrm>
        </p:spPr>
        <p:txBody>
          <a:bodyPr>
            <a:normAutofit/>
          </a:bodyPr>
          <a:lstStyle>
            <a:lvl1pPr marL="0" indent="0" algn="ctr">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587735" y="6116072"/>
            <a:ext cx="413483" cy="365125"/>
          </a:xfrm>
        </p:spPr>
        <p:txBody>
          <a:bodyPr/>
          <a:lstStyle/>
          <a:p>
            <a:fld id="{00D8B892-0D3A-4DC0-B3B2-B8CD40FC5413}" type="slidenum">
              <a:rPr lang="en-US" smtClean="0"/>
              <a:t>‹#›</a:t>
            </a:fld>
            <a:endParaRPr lang="en-US"/>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67874" y="5999818"/>
            <a:ext cx="2816225"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920020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2333" y="1752599"/>
            <a:ext cx="4070679" cy="1371600"/>
          </a:xfrm>
        </p:spPr>
        <p:txBody>
          <a:bodyPr anchor="b">
            <a:normAutofit/>
          </a:bodyPr>
          <a:lstStyle>
            <a:lvl1pPr algn="ctr">
              <a:defRPr sz="21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5697496" y="914400"/>
            <a:ext cx="2461371"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1112333" y="3124199"/>
            <a:ext cx="4070679" cy="1828800"/>
          </a:xfrm>
        </p:spPr>
        <p:txBody>
          <a:bodyPr>
            <a:normAutofit/>
          </a:bodyPr>
          <a:lstStyle>
            <a:lvl1pPr marL="0" indent="0" algn="ctr">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08EF1120-42C5-4B26-88B4-E8994A7FE229}" type="datetimeFigureOut">
              <a:rPr lang="en-US" smtClean="0"/>
              <a:t>8/19/2018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D8B892-0D3A-4DC0-B3B2-B8CD40FC5413}" type="slidenum">
              <a:rPr lang="en-US" smtClean="0"/>
              <a:t>‹#›</a:t>
            </a:fld>
            <a:endParaRPr lang="en-US"/>
          </a:p>
        </p:txBody>
      </p:sp>
    </p:spTree>
    <p:extLst>
      <p:ext uri="{BB962C8B-B14F-4D97-AF65-F5344CB8AC3E}">
        <p14:creationId xmlns:p14="http://schemas.microsoft.com/office/powerpoint/2010/main" val="31792359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14" name="Group 13"/>
          <p:cNvGrpSpPr/>
          <p:nvPr/>
        </p:nvGrpSpPr>
        <p:grpSpPr>
          <a:xfrm>
            <a:off x="1" y="2"/>
            <a:ext cx="2132013" cy="6858001"/>
            <a:chOff x="0" y="0"/>
            <a:chExt cx="2132013" cy="6858001"/>
          </a:xfrm>
        </p:grpSpPr>
        <p:sp>
          <p:nvSpPr>
            <p:cNvPr id="15" name="Freeform 6"/>
            <p:cNvSpPr/>
            <p:nvPr/>
          </p:nvSpPr>
          <p:spPr bwMode="auto">
            <a:xfrm>
              <a:off x="0" y="0"/>
              <a:ext cx="1073150" cy="5291138"/>
            </a:xfrm>
            <a:custGeom>
              <a:avLst/>
              <a:gdLst/>
              <a:ahLst/>
              <a:cxnLst/>
              <a:rect l="0" t="0" r="r" b="b"/>
              <a:pathLst>
                <a:path w="676" h="3333">
                  <a:moveTo>
                    <a:pt x="0" y="3132"/>
                  </a:moveTo>
                  <a:lnTo>
                    <a:pt x="0" y="3312"/>
                  </a:lnTo>
                  <a:lnTo>
                    <a:pt x="126" y="3333"/>
                  </a:lnTo>
                  <a:lnTo>
                    <a:pt x="676" y="0"/>
                  </a:lnTo>
                  <a:lnTo>
                    <a:pt x="514" y="0"/>
                  </a:lnTo>
                  <a:lnTo>
                    <a:pt x="0" y="3132"/>
                  </a:lnTo>
                  <a:close/>
                </a:path>
              </a:pathLst>
            </a:custGeom>
            <a:solidFill>
              <a:schemeClr val="accent1"/>
            </a:solidFill>
            <a:ln>
              <a:noFill/>
            </a:ln>
          </p:spPr>
        </p:sp>
        <p:sp>
          <p:nvSpPr>
            <p:cNvPr id="16" name="Freeform 7"/>
            <p:cNvSpPr/>
            <p:nvPr/>
          </p:nvSpPr>
          <p:spPr bwMode="auto">
            <a:xfrm>
              <a:off x="0" y="0"/>
              <a:ext cx="758825" cy="4624388"/>
            </a:xfrm>
            <a:custGeom>
              <a:avLst/>
              <a:gdLst/>
              <a:ahLst/>
              <a:cxnLst/>
              <a:rect l="0" t="0" r="r" b="b"/>
              <a:pathLst>
                <a:path w="478" h="2913">
                  <a:moveTo>
                    <a:pt x="478" y="0"/>
                  </a:moveTo>
                  <a:lnTo>
                    <a:pt x="318" y="0"/>
                  </a:lnTo>
                  <a:lnTo>
                    <a:pt x="0" y="1938"/>
                  </a:lnTo>
                  <a:lnTo>
                    <a:pt x="0" y="2913"/>
                  </a:lnTo>
                  <a:lnTo>
                    <a:pt x="478" y="0"/>
                  </a:lnTo>
                  <a:close/>
                </a:path>
              </a:pathLst>
            </a:custGeom>
            <a:solidFill>
              <a:schemeClr val="tx1">
                <a:lumMod val="65000"/>
                <a:lumOff val="35000"/>
              </a:schemeClr>
            </a:solidFill>
            <a:ln>
              <a:noFill/>
            </a:ln>
          </p:spPr>
        </p:sp>
        <p:sp>
          <p:nvSpPr>
            <p:cNvPr id="17" name="Freeform 8"/>
            <p:cNvSpPr/>
            <p:nvPr/>
          </p:nvSpPr>
          <p:spPr bwMode="auto">
            <a:xfrm>
              <a:off x="0" y="5662613"/>
              <a:ext cx="906463" cy="1195388"/>
            </a:xfrm>
            <a:custGeom>
              <a:avLst/>
              <a:gdLst/>
              <a:ahLst/>
              <a:cxnLst/>
              <a:rect l="0" t="0" r="r" b="b"/>
              <a:pathLst>
                <a:path w="571" h="753">
                  <a:moveTo>
                    <a:pt x="0" y="0"/>
                  </a:moveTo>
                  <a:lnTo>
                    <a:pt x="0" y="12"/>
                  </a:lnTo>
                  <a:lnTo>
                    <a:pt x="538" y="753"/>
                  </a:lnTo>
                  <a:lnTo>
                    <a:pt x="571" y="753"/>
                  </a:lnTo>
                  <a:lnTo>
                    <a:pt x="0" y="0"/>
                  </a:lnTo>
                  <a:close/>
                </a:path>
              </a:pathLst>
            </a:custGeom>
            <a:solidFill>
              <a:schemeClr val="tx1">
                <a:lumMod val="85000"/>
                <a:lumOff val="15000"/>
              </a:schemeClr>
            </a:solidFill>
            <a:ln>
              <a:noFill/>
            </a:ln>
          </p:spPr>
        </p:sp>
        <p:sp>
          <p:nvSpPr>
            <p:cNvPr id="18" name="Freeform 9"/>
            <p:cNvSpPr/>
            <p:nvPr/>
          </p:nvSpPr>
          <p:spPr bwMode="auto">
            <a:xfrm>
              <a:off x="0" y="5295900"/>
              <a:ext cx="1487488" cy="1562100"/>
            </a:xfrm>
            <a:custGeom>
              <a:avLst/>
              <a:gdLst/>
              <a:ahLst/>
              <a:cxnLst/>
              <a:rect l="0" t="0" r="r" b="b"/>
              <a:pathLst>
                <a:path w="937" h="984">
                  <a:moveTo>
                    <a:pt x="0" y="0"/>
                  </a:moveTo>
                  <a:lnTo>
                    <a:pt x="0" y="3"/>
                  </a:lnTo>
                  <a:lnTo>
                    <a:pt x="901" y="984"/>
                  </a:lnTo>
                  <a:lnTo>
                    <a:pt x="937" y="984"/>
                  </a:lnTo>
                  <a:lnTo>
                    <a:pt x="0" y="0"/>
                  </a:lnTo>
                  <a:close/>
                </a:path>
              </a:pathLst>
            </a:custGeom>
            <a:solidFill>
              <a:schemeClr val="accent1">
                <a:lumMod val="50000"/>
              </a:schemeClr>
            </a:solidFill>
            <a:ln>
              <a:noFill/>
            </a:ln>
          </p:spPr>
        </p:sp>
        <p:sp>
          <p:nvSpPr>
            <p:cNvPr id="19" name="Freeform 10"/>
            <p:cNvSpPr/>
            <p:nvPr/>
          </p:nvSpPr>
          <p:spPr bwMode="auto">
            <a:xfrm>
              <a:off x="0" y="5257800"/>
              <a:ext cx="2132013" cy="1600200"/>
            </a:xfrm>
            <a:custGeom>
              <a:avLst/>
              <a:gdLst/>
              <a:ahLst/>
              <a:cxnLst/>
              <a:rect l="0" t="0" r="r" b="b"/>
              <a:pathLst>
                <a:path w="1343" h="1008">
                  <a:moveTo>
                    <a:pt x="0" y="24"/>
                  </a:moveTo>
                  <a:lnTo>
                    <a:pt x="937" y="1008"/>
                  </a:lnTo>
                  <a:lnTo>
                    <a:pt x="1343" y="1008"/>
                  </a:lnTo>
                  <a:lnTo>
                    <a:pt x="126" y="21"/>
                  </a:lnTo>
                  <a:lnTo>
                    <a:pt x="0" y="0"/>
                  </a:lnTo>
                  <a:lnTo>
                    <a:pt x="0" y="24"/>
                  </a:lnTo>
                  <a:close/>
                </a:path>
              </a:pathLst>
            </a:custGeom>
            <a:solidFill>
              <a:schemeClr val="accent1">
                <a:lumMod val="75000"/>
              </a:schemeClr>
            </a:solidFill>
            <a:ln>
              <a:noFill/>
            </a:ln>
          </p:spPr>
        </p:sp>
        <p:sp>
          <p:nvSpPr>
            <p:cNvPr id="20" name="Freeform 11"/>
            <p:cNvSpPr/>
            <p:nvPr/>
          </p:nvSpPr>
          <p:spPr bwMode="auto">
            <a:xfrm>
              <a:off x="0" y="5357813"/>
              <a:ext cx="1377950" cy="1500188"/>
            </a:xfrm>
            <a:custGeom>
              <a:avLst/>
              <a:gdLst/>
              <a:ahLst/>
              <a:cxnLst/>
              <a:rect l="0" t="0" r="r" b="b"/>
              <a:pathLst>
                <a:path w="868" h="945">
                  <a:moveTo>
                    <a:pt x="0" y="192"/>
                  </a:moveTo>
                  <a:lnTo>
                    <a:pt x="571" y="945"/>
                  </a:lnTo>
                  <a:lnTo>
                    <a:pt x="868" y="945"/>
                  </a:lnTo>
                  <a:lnTo>
                    <a:pt x="0" y="0"/>
                  </a:lnTo>
                  <a:lnTo>
                    <a:pt x="0" y="192"/>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982134" y="457201"/>
            <a:ext cx="7704667" cy="1981200"/>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82134" y="2667002"/>
            <a:ext cx="7704666" cy="3356995"/>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358680" y="6116072"/>
            <a:ext cx="857473" cy="365125"/>
          </a:xfrm>
          <a:prstGeom prst="rect">
            <a:avLst/>
          </a:prstGeom>
        </p:spPr>
        <p:txBody>
          <a:bodyPr vert="horz" lIns="91440" tIns="45720" rIns="91440" bIns="45720" rtlCol="0" anchor="ctr"/>
          <a:lstStyle>
            <a:lvl1pPr algn="r">
              <a:defRPr sz="750" b="0" i="0">
                <a:solidFill>
                  <a:schemeClr val="tx1"/>
                </a:solidFill>
                <a:effectLst/>
                <a:latin typeface="+mn-lt"/>
              </a:defRPr>
            </a:lvl1pPr>
          </a:lstStyle>
          <a:p>
            <a:fld id="{08EF1120-42C5-4B26-88B4-E8994A7FE229}" type="datetimeFigureOut">
              <a:rPr lang="en-US" smtClean="0"/>
              <a:t>8/19/2018</a:t>
            </a:fld>
            <a:endParaRPr lang="en-US"/>
          </a:p>
        </p:txBody>
      </p:sp>
      <p:sp>
        <p:nvSpPr>
          <p:cNvPr id="5" name="Footer Placeholder 4"/>
          <p:cNvSpPr>
            <a:spLocks noGrp="1"/>
          </p:cNvSpPr>
          <p:nvPr>
            <p:ph type="ftr" sz="quarter" idx="3"/>
          </p:nvPr>
        </p:nvSpPr>
        <p:spPr>
          <a:xfrm>
            <a:off x="1986998" y="6116072"/>
            <a:ext cx="5314517" cy="365125"/>
          </a:xfrm>
          <a:prstGeom prst="rect">
            <a:avLst/>
          </a:prstGeom>
        </p:spPr>
        <p:txBody>
          <a:bodyPr vert="horz" lIns="91440" tIns="45720" rIns="91440" bIns="45720" rtlCol="0" anchor="ctr"/>
          <a:lstStyle>
            <a:lvl1pPr algn="l">
              <a:defRPr sz="75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8273318" y="6116072"/>
            <a:ext cx="413483" cy="365125"/>
          </a:xfrm>
          <a:prstGeom prst="rect">
            <a:avLst/>
          </a:prstGeom>
        </p:spPr>
        <p:txBody>
          <a:bodyPr vert="horz" lIns="91440" tIns="45720" rIns="91440" bIns="45720" rtlCol="0" anchor="ctr"/>
          <a:lstStyle>
            <a:lvl1pPr algn="r">
              <a:defRPr sz="750" b="0" i="0">
                <a:solidFill>
                  <a:schemeClr val="tx1"/>
                </a:solidFill>
                <a:effectLst/>
                <a:latin typeface="+mn-lt"/>
              </a:defRPr>
            </a:lvl1pPr>
          </a:lstStyle>
          <a:p>
            <a:fld id="{00D8B892-0D3A-4DC0-B3B2-B8CD40FC5413}" type="slidenum">
              <a:rPr lang="en-US" smtClean="0"/>
              <a:t>‹#›</a:t>
            </a:fld>
            <a:endParaRPr lang="en-US"/>
          </a:p>
        </p:txBody>
      </p:sp>
    </p:spTree>
    <p:extLst>
      <p:ext uri="{BB962C8B-B14F-4D97-AF65-F5344CB8AC3E}">
        <p14:creationId xmlns:p14="http://schemas.microsoft.com/office/powerpoint/2010/main" val="3437156787"/>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ctr" defTabSz="342900" rtl="0" eaLnBrk="1" latinLnBrk="0" hangingPunct="1">
        <a:spcBef>
          <a:spcPct val="0"/>
        </a:spcBef>
        <a:buNone/>
        <a:defRPr sz="3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14313" indent="-214313" algn="l" defTabSz="342900" rtl="0" eaLnBrk="1" latinLnBrk="0" hangingPunct="1">
        <a:spcBef>
          <a:spcPct val="20000"/>
        </a:spcBef>
        <a:spcAft>
          <a:spcPts val="450"/>
        </a:spcAft>
        <a:buClr>
          <a:schemeClr val="accent1">
            <a:lumMod val="75000"/>
          </a:schemeClr>
        </a:buClr>
        <a:buSzPct val="145000"/>
        <a:buFont typeface="Arial"/>
        <a:buChar char="•"/>
        <a:defRPr sz="1800" kern="1200" cap="none">
          <a:solidFill>
            <a:schemeClr val="tx1"/>
          </a:solidFill>
          <a:effectLst/>
          <a:latin typeface="+mn-lt"/>
          <a:ea typeface="+mn-ea"/>
          <a:cs typeface="+mn-cs"/>
        </a:defRPr>
      </a:lvl1pPr>
      <a:lvl2pPr marL="557213" indent="-214313" algn="l" defTabSz="342900" rtl="0" eaLnBrk="1" latinLnBrk="0" hangingPunct="1">
        <a:spcBef>
          <a:spcPct val="20000"/>
        </a:spcBef>
        <a:spcAft>
          <a:spcPts val="450"/>
        </a:spcAft>
        <a:buClr>
          <a:schemeClr val="accent1">
            <a:lumMod val="75000"/>
          </a:schemeClr>
        </a:buClr>
        <a:buSzPct val="145000"/>
        <a:buFont typeface="Arial"/>
        <a:buChar char="•"/>
        <a:defRPr sz="1500" kern="1200" cap="none">
          <a:solidFill>
            <a:schemeClr val="tx1"/>
          </a:solidFill>
          <a:effectLst/>
          <a:latin typeface="+mn-lt"/>
          <a:ea typeface="+mn-ea"/>
          <a:cs typeface="+mn-cs"/>
        </a:defRPr>
      </a:lvl2pPr>
      <a:lvl3pPr marL="900113" indent="-214313" algn="l" defTabSz="342900" rtl="0" eaLnBrk="1" latinLnBrk="0" hangingPunct="1">
        <a:spcBef>
          <a:spcPct val="20000"/>
        </a:spcBef>
        <a:spcAft>
          <a:spcPts val="450"/>
        </a:spcAft>
        <a:buClr>
          <a:schemeClr val="accent1">
            <a:lumMod val="75000"/>
          </a:schemeClr>
        </a:buClr>
        <a:buSzPct val="145000"/>
        <a:buFont typeface="Arial"/>
        <a:buChar char="•"/>
        <a:defRPr sz="1350" kern="1200" cap="none">
          <a:solidFill>
            <a:schemeClr val="tx1"/>
          </a:solidFill>
          <a:effectLst/>
          <a:latin typeface="+mn-lt"/>
          <a:ea typeface="+mn-ea"/>
          <a:cs typeface="+mn-cs"/>
        </a:defRPr>
      </a:lvl3pPr>
      <a:lvl4pPr marL="1157288" indent="-128588" algn="l" defTabSz="342900" rtl="0" eaLnBrk="1" latinLnBrk="0" hangingPunct="1">
        <a:spcBef>
          <a:spcPct val="20000"/>
        </a:spcBef>
        <a:spcAft>
          <a:spcPts val="450"/>
        </a:spcAft>
        <a:buClr>
          <a:schemeClr val="accent1">
            <a:lumMod val="75000"/>
          </a:schemeClr>
        </a:buClr>
        <a:buSzPct val="145000"/>
        <a:buFont typeface="Arial"/>
        <a:buChar char="•"/>
        <a:defRPr sz="1200" kern="1200" cap="none">
          <a:solidFill>
            <a:schemeClr val="tx1"/>
          </a:solidFill>
          <a:effectLst/>
          <a:latin typeface="+mn-lt"/>
          <a:ea typeface="+mn-ea"/>
          <a:cs typeface="+mn-cs"/>
        </a:defRPr>
      </a:lvl4pPr>
      <a:lvl5pPr marL="1500188" indent="-128588"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5pPr>
      <a:lvl6pPr marL="1885950" indent="-171450"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6pPr>
      <a:lvl7pPr marL="2228850" indent="-171450"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7pPr>
      <a:lvl8pPr marL="2571750" indent="-171450"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8pPr>
      <a:lvl9pPr marL="2914650" indent="-171450"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americanaddictioncenters.org/withdrawal-timelines-treatments/alcohol"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pubs.niaaa.nih.gov/publications/hangovers/beyondHangovers.pdf"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www.drugabuse.gov/related-topics/health-consequences-drug-misuse" TargetMode="External"/><Relationship Id="rId5" Type="http://schemas.openxmlformats.org/officeDocument/2006/relationships/hyperlink" Target="https://pubs.niaaa.nih.gov/publications/alcoholfacts&amp;stats/AlcoholFacts&amp;Stats.pdf" TargetMode="External"/><Relationship Id="rId4" Type="http://schemas.openxmlformats.org/officeDocument/2006/relationships/hyperlink" Target="https://www.niaaa.nih.gov/alcohol-health/alcohols-effects-body"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33526" y="914401"/>
            <a:ext cx="7153276" cy="3488266"/>
          </a:xfrm>
        </p:spPr>
        <p:txBody>
          <a:bodyPr/>
          <a:lstStyle/>
          <a:p>
            <a:r>
              <a:rPr lang="en-US" sz="4000" dirty="0"/>
              <a:t>Screening, Brief Intervention, and Referral to Treatment (SBIRT): </a:t>
            </a:r>
            <a:r>
              <a:rPr lang="en-US" sz="4000" dirty="0">
                <a:solidFill>
                  <a:srgbClr val="C00000"/>
                </a:solidFill>
              </a:rPr>
              <a:t>Health Considerations</a:t>
            </a:r>
          </a:p>
        </p:txBody>
      </p:sp>
      <p:sp>
        <p:nvSpPr>
          <p:cNvPr id="3" name="Subtitle 2"/>
          <p:cNvSpPr>
            <a:spLocks noGrp="1"/>
          </p:cNvSpPr>
          <p:nvPr>
            <p:ph type="subTitle" idx="1"/>
          </p:nvPr>
        </p:nvSpPr>
        <p:spPr/>
        <p:txBody>
          <a:bodyPr/>
          <a:lstStyle/>
          <a:p>
            <a:r>
              <a:rPr lang="en-US" sz="1800" dirty="0"/>
              <a:t>The University of Iowa College of Nursing</a:t>
            </a:r>
          </a:p>
          <a:p>
            <a:r>
              <a:rPr lang="en-US" sz="1800" i="1" dirty="0"/>
              <a:t>With funding from the Substance Abuse and Mental Health Services Administration (SAMHSA)</a:t>
            </a:r>
          </a:p>
          <a:p>
            <a:endParaRPr lang="en-US" dirty="0"/>
          </a:p>
        </p:txBody>
      </p:sp>
    </p:spTree>
    <p:extLst>
      <p:ext uri="{BB962C8B-B14F-4D97-AF65-F5344CB8AC3E}">
        <p14:creationId xmlns:p14="http://schemas.microsoft.com/office/powerpoint/2010/main" val="11854620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Immune System</a:t>
            </a:r>
          </a:p>
        </p:txBody>
      </p:sp>
      <p:sp>
        <p:nvSpPr>
          <p:cNvPr id="3" name="Content Placeholder 2"/>
          <p:cNvSpPr>
            <a:spLocks noGrp="1"/>
          </p:cNvSpPr>
          <p:nvPr>
            <p:ph idx="1"/>
          </p:nvPr>
        </p:nvSpPr>
        <p:spPr/>
        <p:txBody>
          <a:bodyPr/>
          <a:lstStyle/>
          <a:p>
            <a:pPr>
              <a:lnSpc>
                <a:spcPct val="90000"/>
              </a:lnSpc>
              <a:spcBef>
                <a:spcPts val="0"/>
              </a:spcBef>
              <a:spcAft>
                <a:spcPts val="1200"/>
              </a:spcAft>
            </a:pPr>
            <a:r>
              <a:rPr lang="en-US" sz="2600" dirty="0" smtClean="0"/>
              <a:t>Chronic diseases are associated with impaired </a:t>
            </a:r>
            <a:br>
              <a:rPr lang="en-US" sz="2600" dirty="0" smtClean="0"/>
            </a:br>
            <a:r>
              <a:rPr lang="en-US" sz="2600" dirty="0" smtClean="0"/>
              <a:t>bone marrow function</a:t>
            </a:r>
          </a:p>
          <a:p>
            <a:pPr>
              <a:lnSpc>
                <a:spcPct val="90000"/>
              </a:lnSpc>
              <a:spcBef>
                <a:spcPts val="0"/>
              </a:spcBef>
              <a:spcAft>
                <a:spcPts val="1200"/>
              </a:spcAft>
            </a:pPr>
            <a:r>
              <a:rPr lang="en-US" sz="2600" dirty="0" smtClean="0"/>
              <a:t>Weakens the immune system</a:t>
            </a:r>
          </a:p>
          <a:p>
            <a:pPr>
              <a:lnSpc>
                <a:spcPct val="90000"/>
              </a:lnSpc>
              <a:spcBef>
                <a:spcPts val="0"/>
              </a:spcBef>
              <a:spcAft>
                <a:spcPts val="600"/>
              </a:spcAft>
            </a:pPr>
            <a:r>
              <a:rPr lang="en-US" sz="2600" dirty="0" smtClean="0"/>
              <a:t>Impacts defense systems</a:t>
            </a:r>
          </a:p>
          <a:p>
            <a:pPr marL="801688" lvl="1" indent="-338138">
              <a:lnSpc>
                <a:spcPct val="90000"/>
              </a:lnSpc>
              <a:spcBef>
                <a:spcPts val="0"/>
              </a:spcBef>
              <a:spcAft>
                <a:spcPts val="600"/>
              </a:spcAft>
              <a:buFont typeface="Wingdings" panose="05000000000000000000" pitchFamily="2" charset="2"/>
              <a:buChar char="ü"/>
            </a:pPr>
            <a:r>
              <a:rPr lang="en-US" sz="2200" dirty="0" smtClean="0"/>
              <a:t>Innate</a:t>
            </a:r>
          </a:p>
          <a:p>
            <a:pPr marL="801688" lvl="1" indent="-338138">
              <a:lnSpc>
                <a:spcPct val="90000"/>
              </a:lnSpc>
              <a:spcBef>
                <a:spcPts val="0"/>
              </a:spcBef>
              <a:spcAft>
                <a:spcPts val="1200"/>
              </a:spcAft>
              <a:buFont typeface="Wingdings" panose="05000000000000000000" pitchFamily="2" charset="2"/>
              <a:buChar char="ü"/>
            </a:pPr>
            <a:r>
              <a:rPr lang="en-US" sz="2200" dirty="0" smtClean="0"/>
              <a:t>Adaptive/acquired</a:t>
            </a:r>
          </a:p>
          <a:p>
            <a:pPr marL="228600" lvl="1" indent="-228600">
              <a:lnSpc>
                <a:spcPct val="90000"/>
              </a:lnSpc>
              <a:spcBef>
                <a:spcPts val="0"/>
              </a:spcBef>
              <a:spcAft>
                <a:spcPts val="600"/>
              </a:spcAft>
              <a:buFont typeface="Arial" panose="020B0604020202020204" pitchFamily="34" charset="0"/>
              <a:buChar char="•"/>
            </a:pPr>
            <a:r>
              <a:rPr lang="en-US" sz="2600" dirty="0" smtClean="0"/>
              <a:t>Increases susceptibility to </a:t>
            </a:r>
            <a:br>
              <a:rPr lang="en-US" sz="2600" dirty="0" smtClean="0"/>
            </a:br>
            <a:r>
              <a:rPr lang="en-US" sz="2600" dirty="0" smtClean="0"/>
              <a:t>infections and disease</a:t>
            </a:r>
          </a:p>
          <a:p>
            <a:pPr marL="800100" lvl="2" indent="-342900">
              <a:lnSpc>
                <a:spcPct val="90000"/>
              </a:lnSpc>
              <a:spcBef>
                <a:spcPts val="0"/>
              </a:spcBef>
              <a:spcAft>
                <a:spcPts val="600"/>
              </a:spcAft>
              <a:buFont typeface="Wingdings" panose="05000000000000000000" pitchFamily="2" charset="2"/>
              <a:buChar char="ü"/>
            </a:pPr>
            <a:r>
              <a:rPr lang="en-US" sz="2200" dirty="0" smtClean="0"/>
              <a:t>Pneumonia</a:t>
            </a:r>
          </a:p>
          <a:p>
            <a:pPr marL="800100" lvl="2" indent="-342900">
              <a:lnSpc>
                <a:spcPct val="90000"/>
              </a:lnSpc>
              <a:spcBef>
                <a:spcPts val="0"/>
              </a:spcBef>
              <a:spcAft>
                <a:spcPts val="600"/>
              </a:spcAft>
              <a:buFont typeface="Wingdings" panose="05000000000000000000" pitchFamily="2" charset="2"/>
              <a:buChar char="ü"/>
            </a:pPr>
            <a:r>
              <a:rPr lang="en-US" sz="2200" dirty="0" smtClean="0"/>
              <a:t>Tuberculosis</a:t>
            </a:r>
            <a:endParaRPr lang="en-US" sz="2200" dirty="0"/>
          </a:p>
        </p:txBody>
      </p:sp>
      <p:pic>
        <p:nvPicPr>
          <p:cNvPr id="5" name="Picture 4"/>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229323" y="3112529"/>
            <a:ext cx="3117273" cy="2414847"/>
          </a:xfrm>
          <a:prstGeom prst="rect">
            <a:avLst/>
          </a:prstGeom>
        </p:spPr>
      </p:pic>
    </p:spTree>
    <p:extLst>
      <p:ext uri="{BB962C8B-B14F-4D97-AF65-F5344CB8AC3E}">
        <p14:creationId xmlns:p14="http://schemas.microsoft.com/office/powerpoint/2010/main" val="2822823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Liver</a:t>
            </a:r>
          </a:p>
        </p:txBody>
      </p:sp>
      <p:sp>
        <p:nvSpPr>
          <p:cNvPr id="3" name="Content Placeholder 2"/>
          <p:cNvSpPr>
            <a:spLocks noGrp="1"/>
          </p:cNvSpPr>
          <p:nvPr>
            <p:ph idx="1"/>
          </p:nvPr>
        </p:nvSpPr>
        <p:spPr>
          <a:xfrm>
            <a:off x="982134" y="2253552"/>
            <a:ext cx="7850139" cy="3332816"/>
          </a:xfrm>
        </p:spPr>
        <p:txBody>
          <a:bodyPr/>
          <a:lstStyle/>
          <a:p>
            <a:pPr>
              <a:spcBef>
                <a:spcPts val="0"/>
              </a:spcBef>
              <a:spcAft>
                <a:spcPts val="600"/>
              </a:spcAft>
            </a:pPr>
            <a:r>
              <a:rPr lang="en-US" sz="2600" dirty="0"/>
              <a:t>Alcohol consumption increases the </a:t>
            </a:r>
            <a:br>
              <a:rPr lang="en-US" sz="2600" dirty="0"/>
            </a:br>
            <a:r>
              <a:rPr lang="en-US" sz="2600" dirty="0"/>
              <a:t>risk of liver damage; </a:t>
            </a:r>
            <a:r>
              <a:rPr lang="en-US" sz="2600" i="1" dirty="0"/>
              <a:t>the amount of </a:t>
            </a:r>
            <a:br>
              <a:rPr lang="en-US" sz="2600" i="1" dirty="0"/>
            </a:br>
            <a:r>
              <a:rPr lang="en-US" sz="2600" i="1" dirty="0"/>
              <a:t>alcohol doesn’t correlate well with </a:t>
            </a:r>
            <a:r>
              <a:rPr lang="en-US" sz="2600" i="1" dirty="0" smtClean="0"/>
              <a:t/>
            </a:r>
            <a:br>
              <a:rPr lang="en-US" sz="2600" i="1" dirty="0" smtClean="0"/>
            </a:br>
            <a:r>
              <a:rPr lang="en-US" sz="2600" i="1" dirty="0" smtClean="0"/>
              <a:t>the amount </a:t>
            </a:r>
            <a:r>
              <a:rPr lang="en-US" sz="2600" i="1" dirty="0"/>
              <a:t>of damage to the liver</a:t>
            </a:r>
          </a:p>
          <a:p>
            <a:pPr marL="801688" lvl="1" indent="-338138">
              <a:spcBef>
                <a:spcPts val="0"/>
              </a:spcBef>
              <a:spcAft>
                <a:spcPts val="600"/>
              </a:spcAft>
              <a:buFont typeface="Wingdings" panose="05000000000000000000" pitchFamily="2" charset="2"/>
              <a:buChar char="ü"/>
            </a:pPr>
            <a:r>
              <a:rPr lang="en-US" sz="2200" dirty="0"/>
              <a:t>Alcoholic hepatitis – inflammation due to excessive fat </a:t>
            </a:r>
            <a:r>
              <a:rPr lang="en-US" sz="2200" dirty="0" smtClean="0"/>
              <a:t/>
            </a:r>
            <a:br>
              <a:rPr lang="en-US" sz="2200" dirty="0" smtClean="0"/>
            </a:br>
            <a:r>
              <a:rPr lang="en-US" sz="2200" dirty="0" smtClean="0"/>
              <a:t>in </a:t>
            </a:r>
            <a:r>
              <a:rPr lang="en-US" sz="2200" dirty="0"/>
              <a:t>the liver</a:t>
            </a:r>
          </a:p>
          <a:p>
            <a:pPr marL="801688" lvl="1" indent="-338138">
              <a:spcBef>
                <a:spcPts val="0"/>
              </a:spcBef>
              <a:spcAft>
                <a:spcPts val="600"/>
              </a:spcAft>
              <a:buFont typeface="Wingdings" panose="05000000000000000000" pitchFamily="2" charset="2"/>
              <a:buChar char="ü"/>
            </a:pPr>
            <a:r>
              <a:rPr lang="en-US" sz="2200" dirty="0"/>
              <a:t>Fibrosis – scar tissue</a:t>
            </a:r>
          </a:p>
          <a:p>
            <a:pPr marL="801688" lvl="1" indent="-338138">
              <a:spcBef>
                <a:spcPts val="0"/>
              </a:spcBef>
              <a:spcAft>
                <a:spcPts val="1200"/>
              </a:spcAft>
              <a:buFont typeface="Wingdings" panose="05000000000000000000" pitchFamily="2" charset="2"/>
              <a:buChar char="ü"/>
            </a:pPr>
            <a:r>
              <a:rPr lang="en-US" sz="2200" dirty="0"/>
              <a:t>Cirrhosis – deterioration of the liver</a:t>
            </a:r>
            <a:endParaRPr lang="en-US" sz="2200" i="1" dirty="0"/>
          </a:p>
          <a:p>
            <a:pPr>
              <a:spcBef>
                <a:spcPts val="0"/>
              </a:spcBef>
              <a:spcAft>
                <a:spcPts val="600"/>
              </a:spcAft>
            </a:pPr>
            <a:r>
              <a:rPr lang="en-US" sz="2600" dirty="0"/>
              <a:t>Heroin, </a:t>
            </a:r>
            <a:r>
              <a:rPr lang="en-US" sz="2600" dirty="0" smtClean="0"/>
              <a:t>inhalants, steroids, and opioids </a:t>
            </a:r>
            <a:r>
              <a:rPr lang="en-US" sz="2600" dirty="0">
                <a:sym typeface="Wingdings" panose="05000000000000000000" pitchFamily="2" charset="2"/>
              </a:rPr>
              <a:t> liver </a:t>
            </a:r>
            <a:r>
              <a:rPr lang="en-US" sz="2600" dirty="0"/>
              <a:t>damage</a:t>
            </a:r>
            <a:endParaRPr lang="en-US" sz="2600" dirty="0">
              <a:latin typeface="Calibri" panose="020F0502020204030204" pitchFamily="34" charset="0"/>
            </a:endParaRPr>
          </a:p>
        </p:txBody>
      </p:sp>
      <p:pic>
        <p:nvPicPr>
          <p:cNvPr id="4" name="Picture 3">
            <a:extLst>
              <a:ext uri="{FF2B5EF4-FFF2-40B4-BE49-F238E27FC236}">
                <a16:creationId xmlns:a16="http://schemas.microsoft.com/office/drawing/2014/main" xmlns="" id="{1686CE4E-2588-4EB4-AA2F-EA3524B964DD}"/>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548832" y="1234441"/>
            <a:ext cx="1758463" cy="2286000"/>
          </a:xfrm>
          <a:prstGeom prst="rect">
            <a:avLst/>
          </a:prstGeom>
        </p:spPr>
      </p:pic>
    </p:spTree>
    <p:extLst>
      <p:ext uri="{BB962C8B-B14F-4D97-AF65-F5344CB8AC3E}">
        <p14:creationId xmlns:p14="http://schemas.microsoft.com/office/powerpoint/2010/main" val="35702573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Pancreas</a:t>
            </a:r>
          </a:p>
        </p:txBody>
      </p:sp>
      <p:sp>
        <p:nvSpPr>
          <p:cNvPr id="3" name="Content Placeholder 2"/>
          <p:cNvSpPr>
            <a:spLocks noGrp="1"/>
          </p:cNvSpPr>
          <p:nvPr>
            <p:ph idx="1"/>
          </p:nvPr>
        </p:nvSpPr>
        <p:spPr>
          <a:xfrm>
            <a:off x="982134" y="2273216"/>
            <a:ext cx="7704667" cy="3332816"/>
          </a:xfrm>
        </p:spPr>
        <p:txBody>
          <a:bodyPr>
            <a:noAutofit/>
          </a:bodyPr>
          <a:lstStyle/>
          <a:p>
            <a:pPr>
              <a:spcBef>
                <a:spcPts val="0"/>
              </a:spcBef>
              <a:spcAft>
                <a:spcPts val="600"/>
              </a:spcAft>
            </a:pPr>
            <a:r>
              <a:rPr lang="en-US" sz="2600" dirty="0"/>
              <a:t>Substance use can lead to </a:t>
            </a:r>
            <a:br>
              <a:rPr lang="en-US" sz="2600" dirty="0"/>
            </a:br>
            <a:r>
              <a:rPr lang="en-US" sz="2600" dirty="0"/>
              <a:t>pancreatic organ damage</a:t>
            </a:r>
          </a:p>
          <a:p>
            <a:pPr marL="801688" lvl="1" indent="-338138">
              <a:spcBef>
                <a:spcPts val="0"/>
              </a:spcBef>
              <a:spcAft>
                <a:spcPts val="600"/>
              </a:spcAft>
              <a:buFont typeface="Wingdings" panose="05000000000000000000" pitchFamily="2" charset="2"/>
              <a:buChar char="ü"/>
            </a:pPr>
            <a:r>
              <a:rPr lang="en-US" sz="2200" dirty="0"/>
              <a:t>Heavy, long-term drinking</a:t>
            </a:r>
          </a:p>
          <a:p>
            <a:pPr marL="801688" lvl="1" indent="-338138">
              <a:spcBef>
                <a:spcPts val="0"/>
              </a:spcBef>
              <a:spcAft>
                <a:spcPts val="600"/>
              </a:spcAft>
              <a:buFont typeface="Wingdings" panose="05000000000000000000" pitchFamily="2" charset="2"/>
              <a:buChar char="ü"/>
            </a:pPr>
            <a:r>
              <a:rPr lang="en-US" sz="2200" dirty="0">
                <a:latin typeface="Calibri" panose="020F0502020204030204" pitchFamily="34" charset="0"/>
              </a:rPr>
              <a:t>Some drugs</a:t>
            </a:r>
          </a:p>
          <a:p>
            <a:pPr>
              <a:spcBef>
                <a:spcPts val="0"/>
              </a:spcBef>
              <a:spcAft>
                <a:spcPts val="600"/>
              </a:spcAft>
              <a:buClr>
                <a:schemeClr val="tx1"/>
              </a:buClr>
            </a:pPr>
            <a:r>
              <a:rPr lang="en-US" sz="2600" dirty="0">
                <a:solidFill>
                  <a:srgbClr val="2F5597"/>
                </a:solidFill>
              </a:rPr>
              <a:t>Increases risks for </a:t>
            </a:r>
            <a:r>
              <a:rPr lang="en-US" sz="2600" dirty="0">
                <a:solidFill>
                  <a:srgbClr val="2F5597"/>
                </a:solidFill>
                <a:sym typeface="Wingdings" panose="05000000000000000000" pitchFamily="2" charset="2"/>
              </a:rPr>
              <a:t></a:t>
            </a:r>
            <a:r>
              <a:rPr lang="en-US" sz="2600" dirty="0">
                <a:solidFill>
                  <a:srgbClr val="2F5597"/>
                </a:solidFill>
              </a:rPr>
              <a:t> </a:t>
            </a:r>
          </a:p>
          <a:p>
            <a:pPr marL="801688" lvl="1" indent="-338138">
              <a:spcBef>
                <a:spcPts val="0"/>
              </a:spcBef>
              <a:spcAft>
                <a:spcPts val="600"/>
              </a:spcAft>
              <a:buFont typeface="Wingdings" panose="05000000000000000000" pitchFamily="2" charset="2"/>
              <a:buChar char="ü"/>
            </a:pPr>
            <a:r>
              <a:rPr lang="en-US" sz="2200" dirty="0">
                <a:latin typeface="Calibri" panose="020F0502020204030204" pitchFamily="34" charset="0"/>
              </a:rPr>
              <a:t>Pancreatitis</a:t>
            </a:r>
          </a:p>
          <a:p>
            <a:pPr marL="1252538" lvl="2">
              <a:spcBef>
                <a:spcPts val="0"/>
              </a:spcBef>
              <a:spcAft>
                <a:spcPts val="600"/>
              </a:spcAft>
              <a:buFont typeface="Wingdings" panose="05000000000000000000" pitchFamily="2" charset="2"/>
              <a:buChar char="§"/>
            </a:pPr>
            <a:r>
              <a:rPr lang="en-US" sz="1800" dirty="0"/>
              <a:t>Acute</a:t>
            </a:r>
          </a:p>
          <a:p>
            <a:pPr marL="1252538" lvl="2">
              <a:spcBef>
                <a:spcPts val="0"/>
              </a:spcBef>
              <a:spcAft>
                <a:spcPts val="600"/>
              </a:spcAft>
              <a:buFont typeface="Wingdings" panose="05000000000000000000" pitchFamily="2" charset="2"/>
              <a:buChar char="§"/>
            </a:pPr>
            <a:r>
              <a:rPr lang="en-US" sz="1800" dirty="0"/>
              <a:t>Chronic</a:t>
            </a:r>
          </a:p>
          <a:p>
            <a:pPr marL="801688" lvl="1" indent="-338138">
              <a:spcBef>
                <a:spcPts val="0"/>
              </a:spcBef>
              <a:spcAft>
                <a:spcPts val="600"/>
              </a:spcAft>
              <a:buFont typeface="Wingdings" panose="05000000000000000000" pitchFamily="2" charset="2"/>
              <a:buChar char="ü"/>
            </a:pPr>
            <a:r>
              <a:rPr lang="en-US" sz="2200" dirty="0"/>
              <a:t>Pancreatic cancer</a:t>
            </a:r>
          </a:p>
        </p:txBody>
      </p:sp>
      <p:pic>
        <p:nvPicPr>
          <p:cNvPr id="4" name="Picture 3">
            <a:extLst>
              <a:ext uri="{FF2B5EF4-FFF2-40B4-BE49-F238E27FC236}">
                <a16:creationId xmlns:a16="http://schemas.microsoft.com/office/drawing/2014/main" xmlns="" id="{BFCFE91E-3EA7-4ECD-A1CA-5255C4F68E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70763" y="2373792"/>
            <a:ext cx="2991103" cy="2926080"/>
          </a:xfrm>
          <a:prstGeom prst="rect">
            <a:avLst/>
          </a:prstGeom>
        </p:spPr>
      </p:pic>
    </p:spTree>
    <p:extLst>
      <p:ext uri="{BB962C8B-B14F-4D97-AF65-F5344CB8AC3E}">
        <p14:creationId xmlns:p14="http://schemas.microsoft.com/office/powerpoint/2010/main" val="26395989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Kidney Function</a:t>
            </a:r>
          </a:p>
        </p:txBody>
      </p:sp>
      <p:sp>
        <p:nvSpPr>
          <p:cNvPr id="3" name="Content Placeholder 2"/>
          <p:cNvSpPr>
            <a:spLocks noGrp="1"/>
          </p:cNvSpPr>
          <p:nvPr>
            <p:ph idx="1"/>
          </p:nvPr>
        </p:nvSpPr>
        <p:spPr/>
        <p:txBody>
          <a:bodyPr/>
          <a:lstStyle/>
          <a:p>
            <a:pPr>
              <a:spcBef>
                <a:spcPts val="0"/>
              </a:spcBef>
              <a:spcAft>
                <a:spcPts val="600"/>
              </a:spcAft>
            </a:pPr>
            <a:r>
              <a:rPr lang="en-US" sz="2600" dirty="0"/>
              <a:t>Alcohol can worsen kidney disease </a:t>
            </a:r>
          </a:p>
          <a:p>
            <a:pPr>
              <a:spcBef>
                <a:spcPts val="0"/>
              </a:spcBef>
              <a:spcAft>
                <a:spcPts val="600"/>
              </a:spcAft>
            </a:pPr>
            <a:r>
              <a:rPr lang="en-US" sz="2600" dirty="0"/>
              <a:t>Binge drinking can lead to acute kidney failure</a:t>
            </a:r>
          </a:p>
          <a:p>
            <a:pPr>
              <a:spcBef>
                <a:spcPts val="0"/>
              </a:spcBef>
              <a:spcAft>
                <a:spcPts val="600"/>
              </a:spcAft>
            </a:pPr>
            <a:r>
              <a:rPr lang="en-US" sz="2600" dirty="0"/>
              <a:t>Drugs are also associated</a:t>
            </a:r>
            <a:br>
              <a:rPr lang="en-US" sz="2600" dirty="0"/>
            </a:br>
            <a:r>
              <a:rPr lang="en-US" sz="2600" dirty="0"/>
              <a:t>with damage or failure</a:t>
            </a:r>
          </a:p>
          <a:p>
            <a:pPr marL="801688" lvl="1" indent="-338138">
              <a:spcBef>
                <a:spcPts val="0"/>
              </a:spcBef>
              <a:spcAft>
                <a:spcPts val="600"/>
              </a:spcAft>
              <a:buFont typeface="Wingdings" panose="05000000000000000000" pitchFamily="2" charset="2"/>
              <a:buChar char="ü"/>
            </a:pPr>
            <a:r>
              <a:rPr lang="en-US" sz="2200" dirty="0"/>
              <a:t>Heroin</a:t>
            </a:r>
          </a:p>
          <a:p>
            <a:pPr marL="801688" lvl="1" indent="-338138">
              <a:spcBef>
                <a:spcPts val="0"/>
              </a:spcBef>
              <a:spcAft>
                <a:spcPts val="600"/>
              </a:spcAft>
              <a:buFont typeface="Wingdings" panose="05000000000000000000" pitchFamily="2" charset="2"/>
              <a:buChar char="ü"/>
            </a:pPr>
            <a:r>
              <a:rPr lang="en-US" sz="2200" dirty="0"/>
              <a:t>Inhalants</a:t>
            </a:r>
          </a:p>
          <a:p>
            <a:pPr marL="801688" lvl="1" indent="-338138">
              <a:spcBef>
                <a:spcPts val="0"/>
              </a:spcBef>
              <a:spcAft>
                <a:spcPts val="600"/>
              </a:spcAft>
              <a:buFont typeface="Wingdings" panose="05000000000000000000" pitchFamily="2" charset="2"/>
              <a:buChar char="ü"/>
            </a:pPr>
            <a:r>
              <a:rPr lang="en-US" sz="2200" dirty="0"/>
              <a:t>MDMA (ecstasy)</a:t>
            </a:r>
          </a:p>
          <a:p>
            <a:pPr marL="801688" lvl="1" indent="-338138">
              <a:spcBef>
                <a:spcPts val="0"/>
              </a:spcBef>
              <a:spcAft>
                <a:spcPts val="600"/>
              </a:spcAft>
              <a:buFont typeface="Wingdings" panose="05000000000000000000" pitchFamily="2" charset="2"/>
              <a:buChar char="ü"/>
            </a:pPr>
            <a:r>
              <a:rPr lang="en-US" sz="2200" dirty="0"/>
              <a:t>PCP</a:t>
            </a:r>
          </a:p>
        </p:txBody>
      </p:sp>
      <p:pic>
        <p:nvPicPr>
          <p:cNvPr id="5" name="Picture 4">
            <a:extLst>
              <a:ext uri="{FF2B5EF4-FFF2-40B4-BE49-F238E27FC236}">
                <a16:creationId xmlns:a16="http://schemas.microsoft.com/office/drawing/2014/main" xmlns="" id="{00B3AF7C-A5AE-426A-B8E3-90ED114CD692}"/>
              </a:ext>
            </a:extLst>
          </p:cNvPr>
          <p:cNvPicPr>
            <a:picLocks noChangeAspect="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5029201" y="3361266"/>
            <a:ext cx="3168000" cy="2011680"/>
          </a:xfrm>
          <a:prstGeom prst="rect">
            <a:avLst/>
          </a:prstGeom>
        </p:spPr>
      </p:pic>
      <p:sp>
        <p:nvSpPr>
          <p:cNvPr id="6" name="TextBox 5">
            <a:extLst>
              <a:ext uri="{FF2B5EF4-FFF2-40B4-BE49-F238E27FC236}">
                <a16:creationId xmlns:a16="http://schemas.microsoft.com/office/drawing/2014/main" xmlns="" id="{4001C9E2-EDDC-44BC-ABBB-281B4FA728B8}"/>
              </a:ext>
            </a:extLst>
          </p:cNvPr>
          <p:cNvSpPr txBox="1"/>
          <p:nvPr/>
        </p:nvSpPr>
        <p:spPr>
          <a:xfrm>
            <a:off x="4801546" y="5327321"/>
            <a:ext cx="3623310" cy="400110"/>
          </a:xfrm>
          <a:prstGeom prst="rect">
            <a:avLst/>
          </a:prstGeom>
          <a:noFill/>
        </p:spPr>
        <p:txBody>
          <a:bodyPr wrap="square" rtlCol="0">
            <a:spAutoFit/>
          </a:bodyPr>
          <a:lstStyle/>
          <a:p>
            <a:pPr algn="ctr"/>
            <a:r>
              <a:rPr lang="en-US" sz="2000" dirty="0"/>
              <a:t>Of  WATER, not alcohol!!!</a:t>
            </a:r>
          </a:p>
        </p:txBody>
      </p:sp>
    </p:spTree>
    <p:extLst>
      <p:ext uri="{BB962C8B-B14F-4D97-AF65-F5344CB8AC3E}">
        <p14:creationId xmlns:p14="http://schemas.microsoft.com/office/powerpoint/2010/main" val="7879738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Smoking, Tobacco, Nicotine</a:t>
            </a:r>
          </a:p>
        </p:txBody>
      </p:sp>
      <p:sp>
        <p:nvSpPr>
          <p:cNvPr id="3" name="Content Placeholder 2"/>
          <p:cNvSpPr>
            <a:spLocks noGrp="1"/>
          </p:cNvSpPr>
          <p:nvPr>
            <p:ph idx="1"/>
          </p:nvPr>
        </p:nvSpPr>
        <p:spPr/>
        <p:txBody>
          <a:bodyPr>
            <a:noAutofit/>
          </a:bodyPr>
          <a:lstStyle/>
          <a:p>
            <a:pPr marL="0" indent="0">
              <a:spcBef>
                <a:spcPts val="0"/>
              </a:spcBef>
              <a:spcAft>
                <a:spcPts val="600"/>
              </a:spcAft>
              <a:buNone/>
            </a:pPr>
            <a:r>
              <a:rPr lang="en-US" sz="2800" b="1" dirty="0">
                <a:solidFill>
                  <a:srgbClr val="002060"/>
                </a:solidFill>
                <a:latin typeface="Calibri" panose="020F0502020204030204" pitchFamily="34" charset="0"/>
              </a:rPr>
              <a:t>Alcohol and tobacco are often </a:t>
            </a:r>
            <a:br>
              <a:rPr lang="en-US" sz="2800" b="1" dirty="0">
                <a:solidFill>
                  <a:srgbClr val="002060"/>
                </a:solidFill>
                <a:latin typeface="Calibri" panose="020F0502020204030204" pitchFamily="34" charset="0"/>
              </a:rPr>
            </a:br>
            <a:r>
              <a:rPr lang="en-US" sz="2800" b="1" dirty="0">
                <a:solidFill>
                  <a:srgbClr val="002060"/>
                </a:solidFill>
                <a:latin typeface="Calibri" panose="020F0502020204030204" pitchFamily="34" charset="0"/>
              </a:rPr>
              <a:t>used together</a:t>
            </a:r>
          </a:p>
          <a:p>
            <a:pPr>
              <a:spcBef>
                <a:spcPts val="0"/>
              </a:spcBef>
              <a:spcAft>
                <a:spcPts val="600"/>
              </a:spcAft>
            </a:pPr>
            <a:r>
              <a:rPr lang="en-US" sz="2600" dirty="0"/>
              <a:t>Roughly 70% of people with </a:t>
            </a:r>
            <a:r>
              <a:rPr lang="en-US" sz="2600" dirty="0" smtClean="0"/>
              <a:t/>
            </a:r>
            <a:br>
              <a:rPr lang="en-US" sz="2600" dirty="0" smtClean="0"/>
            </a:br>
            <a:r>
              <a:rPr lang="en-US" sz="2600" dirty="0" smtClean="0"/>
              <a:t>an alcohol-related </a:t>
            </a:r>
            <a:r>
              <a:rPr lang="en-US" sz="2600" dirty="0"/>
              <a:t>substance </a:t>
            </a:r>
            <a:r>
              <a:rPr lang="en-US" sz="2600" dirty="0" smtClean="0"/>
              <a:t/>
            </a:r>
            <a:br>
              <a:rPr lang="en-US" sz="2600" dirty="0" smtClean="0"/>
            </a:br>
            <a:r>
              <a:rPr lang="en-US" sz="2600" dirty="0" smtClean="0"/>
              <a:t>use disorder </a:t>
            </a:r>
            <a:r>
              <a:rPr lang="en-US" sz="2600" dirty="0"/>
              <a:t>use tobacco products</a:t>
            </a:r>
          </a:p>
          <a:p>
            <a:pPr>
              <a:spcBef>
                <a:spcPts val="0"/>
              </a:spcBef>
              <a:spcAft>
                <a:spcPts val="600"/>
              </a:spcAft>
            </a:pPr>
            <a:r>
              <a:rPr lang="en-US" sz="2600" dirty="0" smtClean="0"/>
              <a:t>Alcohol and substance use is associated with higher rates of tobacco use</a:t>
            </a:r>
            <a:endParaRPr lang="en-US" sz="2600" dirty="0"/>
          </a:p>
          <a:p>
            <a:pPr>
              <a:spcBef>
                <a:spcPts val="0"/>
              </a:spcBef>
              <a:spcAft>
                <a:spcPts val="600"/>
              </a:spcAft>
            </a:pPr>
            <a:r>
              <a:rPr lang="en-US" sz="2600" dirty="0"/>
              <a:t>Nearly 60 percent of new smokers were under the </a:t>
            </a:r>
            <a:r>
              <a:rPr lang="en-US" sz="2600" dirty="0" smtClean="0"/>
              <a:t/>
            </a:r>
            <a:br>
              <a:rPr lang="en-US" sz="2600" dirty="0" smtClean="0"/>
            </a:br>
            <a:r>
              <a:rPr lang="en-US" sz="2600" dirty="0" smtClean="0"/>
              <a:t>age </a:t>
            </a:r>
            <a:r>
              <a:rPr lang="en-US" sz="2600" dirty="0"/>
              <a:t>of 18 (in 2010</a:t>
            </a:r>
            <a:r>
              <a:rPr lang="en-US" sz="2600" dirty="0" smtClean="0"/>
              <a:t>)</a:t>
            </a:r>
            <a:endParaRPr lang="en-US" sz="2600" dirty="0"/>
          </a:p>
        </p:txBody>
      </p:sp>
      <p:pic>
        <p:nvPicPr>
          <p:cNvPr id="4" name="Picture 3">
            <a:extLst>
              <a:ext uri="{FF2B5EF4-FFF2-40B4-BE49-F238E27FC236}">
                <a16:creationId xmlns:a16="http://schemas.microsoft.com/office/drawing/2014/main" xmlns="" id="{1C1C4392-E3B4-4BFE-A182-16A59C63135B}"/>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367807" y="2011681"/>
            <a:ext cx="1737360" cy="1737360"/>
          </a:xfrm>
          <a:prstGeom prst="rect">
            <a:avLst/>
          </a:prstGeom>
        </p:spPr>
      </p:pic>
    </p:spTree>
    <p:extLst>
      <p:ext uri="{BB962C8B-B14F-4D97-AF65-F5344CB8AC3E}">
        <p14:creationId xmlns:p14="http://schemas.microsoft.com/office/powerpoint/2010/main" val="1592670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Complex Medical Problems</a:t>
            </a:r>
          </a:p>
        </p:txBody>
      </p:sp>
      <p:sp>
        <p:nvSpPr>
          <p:cNvPr id="3" name="Content Placeholder 2"/>
          <p:cNvSpPr>
            <a:spLocks noGrp="1"/>
          </p:cNvSpPr>
          <p:nvPr>
            <p:ph idx="1"/>
          </p:nvPr>
        </p:nvSpPr>
        <p:spPr/>
        <p:txBody>
          <a:bodyPr/>
          <a:lstStyle/>
          <a:p>
            <a:pPr marL="0" indent="0">
              <a:spcBef>
                <a:spcPts val="0"/>
              </a:spcBef>
              <a:spcAft>
                <a:spcPts val="1200"/>
              </a:spcAft>
              <a:buNone/>
            </a:pPr>
            <a:r>
              <a:rPr lang="en-US" sz="2800" dirty="0" smtClean="0">
                <a:latin typeface="Calibri" panose="020F0502020204030204" pitchFamily="34" charset="0"/>
              </a:rPr>
              <a:t>Substance </a:t>
            </a:r>
            <a:r>
              <a:rPr lang="en-US" sz="2800" dirty="0">
                <a:latin typeface="Calibri" panose="020F0502020204030204" pitchFamily="34" charset="0"/>
              </a:rPr>
              <a:t>use makes it more </a:t>
            </a:r>
            <a:r>
              <a:rPr lang="en-US" sz="2800" dirty="0" smtClean="0">
                <a:latin typeface="Calibri" panose="020F0502020204030204" pitchFamily="34" charset="0"/>
              </a:rPr>
              <a:t/>
            </a:r>
            <a:br>
              <a:rPr lang="en-US" sz="2800" dirty="0" smtClean="0">
                <a:latin typeface="Calibri" panose="020F0502020204030204" pitchFamily="34" charset="0"/>
              </a:rPr>
            </a:br>
            <a:r>
              <a:rPr lang="en-US" sz="2800" dirty="0" smtClean="0">
                <a:latin typeface="Calibri" panose="020F0502020204030204" pitchFamily="34" charset="0"/>
              </a:rPr>
              <a:t>difficult </a:t>
            </a:r>
            <a:r>
              <a:rPr lang="en-US" sz="2800" dirty="0">
                <a:latin typeface="Calibri" panose="020F0502020204030204" pitchFamily="34" charset="0"/>
              </a:rPr>
              <a:t>to treat </a:t>
            </a:r>
            <a:r>
              <a:rPr lang="en-US" sz="2800" b="1" dirty="0">
                <a:solidFill>
                  <a:srgbClr val="002060"/>
                </a:solidFill>
                <a:latin typeface="Calibri" panose="020F0502020204030204" pitchFamily="34" charset="0"/>
              </a:rPr>
              <a:t>underlying </a:t>
            </a:r>
            <a:r>
              <a:rPr lang="en-US" sz="2800" b="1" dirty="0" smtClean="0">
                <a:solidFill>
                  <a:srgbClr val="002060"/>
                </a:solidFill>
                <a:latin typeface="Calibri" panose="020F0502020204030204" pitchFamily="34" charset="0"/>
              </a:rPr>
              <a:t/>
            </a:r>
            <a:br>
              <a:rPr lang="en-US" sz="2800" b="1" dirty="0" smtClean="0">
                <a:solidFill>
                  <a:srgbClr val="002060"/>
                </a:solidFill>
                <a:latin typeface="Calibri" panose="020F0502020204030204" pitchFamily="34" charset="0"/>
              </a:rPr>
            </a:br>
            <a:r>
              <a:rPr lang="en-US" sz="2800" b="1" dirty="0" smtClean="0">
                <a:solidFill>
                  <a:srgbClr val="002060"/>
                </a:solidFill>
                <a:latin typeface="Calibri" panose="020F0502020204030204" pitchFamily="34" charset="0"/>
              </a:rPr>
              <a:t>medical </a:t>
            </a:r>
            <a:r>
              <a:rPr lang="en-US" sz="2800" b="1" dirty="0">
                <a:solidFill>
                  <a:srgbClr val="002060"/>
                </a:solidFill>
                <a:latin typeface="Calibri" panose="020F0502020204030204" pitchFamily="34" charset="0"/>
              </a:rPr>
              <a:t>conditions</a:t>
            </a:r>
            <a:r>
              <a:rPr lang="en-US" sz="2800" dirty="0">
                <a:latin typeface="Calibri" panose="020F0502020204030204" pitchFamily="34" charset="0"/>
              </a:rPr>
              <a:t>, including: </a:t>
            </a:r>
            <a:endParaRPr lang="en-US" sz="2600" dirty="0"/>
          </a:p>
          <a:p>
            <a:pPr>
              <a:spcBef>
                <a:spcPts val="0"/>
              </a:spcBef>
              <a:spcAft>
                <a:spcPts val="600"/>
              </a:spcAft>
              <a:buClr>
                <a:schemeClr val="tx1"/>
              </a:buClr>
            </a:pPr>
            <a:r>
              <a:rPr lang="en-US" sz="2600" b="1" dirty="0" smtClean="0">
                <a:solidFill>
                  <a:srgbClr val="7030A0"/>
                </a:solidFill>
              </a:rPr>
              <a:t>Cardiovascular</a:t>
            </a:r>
          </a:p>
          <a:p>
            <a:pPr>
              <a:spcBef>
                <a:spcPts val="0"/>
              </a:spcBef>
              <a:spcAft>
                <a:spcPts val="600"/>
              </a:spcAft>
              <a:buClr>
                <a:schemeClr val="tx1"/>
              </a:buClr>
            </a:pPr>
            <a:r>
              <a:rPr lang="en-US" sz="2600" b="1" dirty="0" smtClean="0">
                <a:solidFill>
                  <a:srgbClr val="7030A0"/>
                </a:solidFill>
              </a:rPr>
              <a:t>Endocrine</a:t>
            </a:r>
          </a:p>
          <a:p>
            <a:pPr>
              <a:spcBef>
                <a:spcPts val="0"/>
              </a:spcBef>
              <a:spcAft>
                <a:spcPts val="600"/>
              </a:spcAft>
              <a:buClr>
                <a:schemeClr val="tx1"/>
              </a:buClr>
            </a:pPr>
            <a:r>
              <a:rPr lang="en-US" sz="2600" b="1" dirty="0" smtClean="0">
                <a:solidFill>
                  <a:srgbClr val="7030A0"/>
                </a:solidFill>
              </a:rPr>
              <a:t>Autoimmune</a:t>
            </a:r>
            <a:endParaRPr lang="en-US" sz="2600" b="1" dirty="0">
              <a:solidFill>
                <a:srgbClr val="7030A0"/>
              </a:solidFill>
            </a:endParaRPr>
          </a:p>
          <a:p>
            <a:pPr marL="0" indent="0">
              <a:spcBef>
                <a:spcPts val="1800"/>
              </a:spcBef>
              <a:spcAft>
                <a:spcPts val="1200"/>
              </a:spcAft>
              <a:buClr>
                <a:schemeClr val="tx1"/>
              </a:buClr>
              <a:buNone/>
            </a:pPr>
            <a:r>
              <a:rPr lang="en-US" sz="2800" b="1" dirty="0" smtClean="0">
                <a:solidFill>
                  <a:srgbClr val="0000FF"/>
                </a:solidFill>
              </a:rPr>
              <a:t>Effectiveness of medications </a:t>
            </a:r>
            <a:r>
              <a:rPr lang="en-US" sz="2800" dirty="0" smtClean="0"/>
              <a:t>can also be impacted.</a:t>
            </a:r>
            <a:endParaRPr lang="en-US" sz="2800" dirty="0"/>
          </a:p>
        </p:txBody>
      </p:sp>
      <p:pic>
        <p:nvPicPr>
          <p:cNvPr id="7" name="Picture 6">
            <a:extLst>
              <a:ext uri="{FF2B5EF4-FFF2-40B4-BE49-F238E27FC236}">
                <a16:creationId xmlns:a16="http://schemas.microsoft.com/office/drawing/2014/main" xmlns="" id="{3FB97123-1D12-4266-809F-5DF1C8FFC91B}"/>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695627" y="2059576"/>
            <a:ext cx="2697676" cy="1828800"/>
          </a:xfrm>
          <a:prstGeom prst="rect">
            <a:avLst/>
          </a:prstGeom>
        </p:spPr>
      </p:pic>
      <p:sp>
        <p:nvSpPr>
          <p:cNvPr id="5" name="TextBox 4"/>
          <p:cNvSpPr txBox="1">
            <a:spLocks/>
          </p:cNvSpPr>
          <p:nvPr/>
        </p:nvSpPr>
        <p:spPr>
          <a:xfrm>
            <a:off x="3559686" y="4264848"/>
            <a:ext cx="3820059" cy="627864"/>
          </a:xfrm>
          <a:prstGeom prst="rect">
            <a:avLst/>
          </a:prstGeom>
          <a:noFill/>
          <a:ln w="25400">
            <a:solidFill>
              <a:schemeClr val="tx1"/>
            </a:solidFill>
            <a:prstDash val="lgDash"/>
          </a:ln>
        </p:spPr>
        <p:txBody>
          <a:bodyPr wrap="square" tIns="91440" bIns="91440" rtlCol="0" anchor="ctr" anchorCtr="1">
            <a:spAutoFit/>
          </a:bodyPr>
          <a:lstStyle/>
          <a:p>
            <a:pPr>
              <a:lnSpc>
                <a:spcPct val="90000"/>
              </a:lnSpc>
            </a:pPr>
            <a:r>
              <a:rPr lang="en-US" sz="3200" b="1" dirty="0" smtClean="0">
                <a:solidFill>
                  <a:srgbClr val="008000"/>
                </a:solidFill>
              </a:rPr>
              <a:t>…and many others!</a:t>
            </a:r>
            <a:endParaRPr lang="en-US" sz="3200" b="1" dirty="0">
              <a:solidFill>
                <a:srgbClr val="008000"/>
              </a:solidFill>
            </a:endParaRPr>
          </a:p>
        </p:txBody>
      </p:sp>
    </p:spTree>
    <p:extLst>
      <p:ext uri="{BB962C8B-B14F-4D97-AF65-F5344CB8AC3E}">
        <p14:creationId xmlns:p14="http://schemas.microsoft.com/office/powerpoint/2010/main" val="1249301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Medical Detoxification</a:t>
            </a:r>
          </a:p>
        </p:txBody>
      </p:sp>
      <p:sp>
        <p:nvSpPr>
          <p:cNvPr id="3" name="Content Placeholder 2"/>
          <p:cNvSpPr>
            <a:spLocks noGrp="1"/>
          </p:cNvSpPr>
          <p:nvPr>
            <p:ph idx="1"/>
          </p:nvPr>
        </p:nvSpPr>
        <p:spPr>
          <a:xfrm>
            <a:off x="982134" y="2342040"/>
            <a:ext cx="7704667" cy="3332816"/>
          </a:xfrm>
        </p:spPr>
        <p:txBody>
          <a:bodyPr>
            <a:noAutofit/>
          </a:bodyPr>
          <a:lstStyle/>
          <a:p>
            <a:pPr marL="0" indent="0">
              <a:spcBef>
                <a:spcPts val="0"/>
              </a:spcBef>
              <a:spcAft>
                <a:spcPts val="1200"/>
              </a:spcAft>
              <a:buNone/>
            </a:pPr>
            <a:r>
              <a:rPr lang="en-US" sz="2800" dirty="0"/>
              <a:t>SBIRT focuses on identification of </a:t>
            </a:r>
            <a:br>
              <a:rPr lang="en-US" sz="2800" dirty="0"/>
            </a:br>
            <a:r>
              <a:rPr lang="en-US" sz="2800" dirty="0"/>
              <a:t>risky behaviors, but . . .</a:t>
            </a:r>
          </a:p>
          <a:p>
            <a:pPr>
              <a:spcBef>
                <a:spcPts val="0"/>
              </a:spcBef>
              <a:spcAft>
                <a:spcPts val="1200"/>
              </a:spcAft>
            </a:pPr>
            <a:r>
              <a:rPr lang="en-US" sz="2600" dirty="0"/>
              <a:t>Clinicians also need to recognize </a:t>
            </a:r>
            <a:br>
              <a:rPr lang="en-US" sz="2600" dirty="0"/>
            </a:br>
            <a:r>
              <a:rPr lang="en-US" sz="2600" dirty="0"/>
              <a:t>intoxication that warrants medical attention</a:t>
            </a:r>
          </a:p>
          <a:p>
            <a:pPr marL="796925" lvl="1" indent="-334963">
              <a:spcBef>
                <a:spcPts val="0"/>
              </a:spcBef>
              <a:spcAft>
                <a:spcPts val="600"/>
              </a:spcAft>
              <a:buFont typeface="Wingdings" panose="05000000000000000000" pitchFamily="2" charset="2"/>
              <a:buChar char="ü"/>
            </a:pPr>
            <a:r>
              <a:rPr lang="en-US" sz="2200" dirty="0"/>
              <a:t>Recognize warning symptoms</a:t>
            </a:r>
          </a:p>
          <a:p>
            <a:pPr marL="796925" lvl="1" indent="-334963">
              <a:spcBef>
                <a:spcPts val="0"/>
              </a:spcBef>
              <a:spcAft>
                <a:spcPts val="600"/>
              </a:spcAft>
              <a:buFont typeface="Wingdings" panose="05000000000000000000" pitchFamily="2" charset="2"/>
              <a:buChar char="ü"/>
            </a:pPr>
            <a:r>
              <a:rPr lang="en-US" sz="2200" dirty="0"/>
              <a:t>Understand detoxification methods</a:t>
            </a:r>
          </a:p>
          <a:p>
            <a:pPr marL="796925" lvl="1" indent="-334963">
              <a:spcBef>
                <a:spcPts val="0"/>
              </a:spcBef>
              <a:spcAft>
                <a:spcPts val="600"/>
              </a:spcAft>
              <a:buFont typeface="Wingdings" panose="05000000000000000000" pitchFamily="2" charset="2"/>
              <a:buChar char="ü"/>
            </a:pPr>
            <a:r>
              <a:rPr lang="en-US" sz="2200" dirty="0"/>
              <a:t>Be PREPARED</a:t>
            </a:r>
          </a:p>
          <a:p>
            <a:pPr marL="796925" lvl="1" indent="-334963">
              <a:spcBef>
                <a:spcPts val="0"/>
              </a:spcBef>
              <a:spcAft>
                <a:spcPts val="600"/>
              </a:spcAft>
              <a:buFont typeface="Wingdings" panose="05000000000000000000" pitchFamily="2" charset="2"/>
              <a:buChar char="ü"/>
            </a:pPr>
            <a:r>
              <a:rPr lang="en-US" sz="2200" dirty="0"/>
              <a:t>Know who/what your resources are!</a:t>
            </a:r>
          </a:p>
        </p:txBody>
      </p:sp>
      <p:pic>
        <p:nvPicPr>
          <p:cNvPr id="4" name="Picture 3">
            <a:extLst>
              <a:ext uri="{FF2B5EF4-FFF2-40B4-BE49-F238E27FC236}">
                <a16:creationId xmlns:a16="http://schemas.microsoft.com/office/drawing/2014/main" xmlns="" id="{CA284B9E-6205-4E33-8724-851CBB7D808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48116" y="1529645"/>
            <a:ext cx="2682240" cy="2011680"/>
          </a:xfrm>
          <a:prstGeom prst="rect">
            <a:avLst/>
          </a:prstGeom>
        </p:spPr>
      </p:pic>
    </p:spTree>
    <p:extLst>
      <p:ext uri="{BB962C8B-B14F-4D97-AF65-F5344CB8AC3E}">
        <p14:creationId xmlns:p14="http://schemas.microsoft.com/office/powerpoint/2010/main" val="37438350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43B5B452-BD7A-4A93-B4B4-E6BDC934D445}"/>
              </a:ext>
            </a:extLst>
          </p:cNvPr>
          <p:cNvSpPr>
            <a:spLocks noGrp="1"/>
          </p:cNvSpPr>
          <p:nvPr>
            <p:ph sz="half" idx="1"/>
          </p:nvPr>
        </p:nvSpPr>
        <p:spPr>
          <a:xfrm>
            <a:off x="982133" y="1933025"/>
            <a:ext cx="3324396" cy="4023993"/>
          </a:xfrm>
        </p:spPr>
        <p:txBody>
          <a:bodyPr>
            <a:noAutofit/>
          </a:bodyPr>
          <a:lstStyle/>
          <a:p>
            <a:pPr>
              <a:spcBef>
                <a:spcPts val="0"/>
              </a:spcBef>
              <a:spcAft>
                <a:spcPts val="600"/>
              </a:spcAft>
            </a:pPr>
            <a:r>
              <a:rPr lang="en-US" sz="2400" dirty="0"/>
              <a:t>Emotional symptoms</a:t>
            </a:r>
          </a:p>
          <a:p>
            <a:pPr marL="796925" lvl="1" indent="-334963">
              <a:spcBef>
                <a:spcPts val="0"/>
              </a:spcBef>
              <a:spcAft>
                <a:spcPts val="600"/>
              </a:spcAft>
              <a:buFont typeface="Wingdings" panose="05000000000000000000" pitchFamily="2" charset="2"/>
              <a:buChar char="ü"/>
            </a:pPr>
            <a:r>
              <a:rPr lang="en-US" sz="2000" dirty="0"/>
              <a:t>Anxiety</a:t>
            </a:r>
          </a:p>
          <a:p>
            <a:pPr marL="796925" lvl="1" indent="-334963">
              <a:spcBef>
                <a:spcPts val="0"/>
              </a:spcBef>
              <a:spcAft>
                <a:spcPts val="600"/>
              </a:spcAft>
              <a:buFont typeface="Wingdings" panose="05000000000000000000" pitchFamily="2" charset="2"/>
              <a:buChar char="ü"/>
            </a:pPr>
            <a:r>
              <a:rPr lang="en-US" sz="2000" dirty="0"/>
              <a:t>Restlessness</a:t>
            </a:r>
          </a:p>
          <a:p>
            <a:pPr marL="796925" lvl="1" indent="-334963">
              <a:spcBef>
                <a:spcPts val="0"/>
              </a:spcBef>
              <a:spcAft>
                <a:spcPts val="600"/>
              </a:spcAft>
              <a:buFont typeface="Wingdings" panose="05000000000000000000" pitchFamily="2" charset="2"/>
              <a:buChar char="ü"/>
            </a:pPr>
            <a:r>
              <a:rPr lang="en-US" sz="2000" dirty="0"/>
              <a:t>Irritability</a:t>
            </a:r>
          </a:p>
          <a:p>
            <a:pPr marL="796925" lvl="1" indent="-334963">
              <a:spcBef>
                <a:spcPts val="0"/>
              </a:spcBef>
              <a:spcAft>
                <a:spcPts val="600"/>
              </a:spcAft>
              <a:buFont typeface="Wingdings" panose="05000000000000000000" pitchFamily="2" charset="2"/>
              <a:buChar char="ü"/>
            </a:pPr>
            <a:r>
              <a:rPr lang="en-US" sz="2000" dirty="0"/>
              <a:t>Insomnia</a:t>
            </a:r>
          </a:p>
          <a:p>
            <a:pPr marL="796925" lvl="1" indent="-334963">
              <a:spcBef>
                <a:spcPts val="0"/>
              </a:spcBef>
              <a:spcAft>
                <a:spcPts val="600"/>
              </a:spcAft>
              <a:buFont typeface="Wingdings" panose="05000000000000000000" pitchFamily="2" charset="2"/>
              <a:buChar char="ü"/>
            </a:pPr>
            <a:r>
              <a:rPr lang="en-US" sz="2000" dirty="0"/>
              <a:t>Headaches</a:t>
            </a:r>
          </a:p>
          <a:p>
            <a:pPr marL="796925" lvl="1" indent="-334963">
              <a:spcBef>
                <a:spcPts val="0"/>
              </a:spcBef>
              <a:spcAft>
                <a:spcPts val="600"/>
              </a:spcAft>
              <a:buFont typeface="Wingdings" panose="05000000000000000000" pitchFamily="2" charset="2"/>
              <a:buChar char="ü"/>
            </a:pPr>
            <a:r>
              <a:rPr lang="en-US" sz="2000" dirty="0"/>
              <a:t>Poor concentration</a:t>
            </a:r>
          </a:p>
          <a:p>
            <a:pPr marL="796925" lvl="1" indent="-334963">
              <a:spcBef>
                <a:spcPts val="0"/>
              </a:spcBef>
              <a:spcAft>
                <a:spcPts val="600"/>
              </a:spcAft>
              <a:buFont typeface="Wingdings" panose="05000000000000000000" pitchFamily="2" charset="2"/>
              <a:buChar char="ü"/>
            </a:pPr>
            <a:r>
              <a:rPr lang="en-US" sz="2000" dirty="0"/>
              <a:t>Depression</a:t>
            </a:r>
          </a:p>
          <a:p>
            <a:pPr marL="796925" lvl="1" indent="-334963">
              <a:spcBef>
                <a:spcPts val="0"/>
              </a:spcBef>
              <a:spcAft>
                <a:spcPts val="600"/>
              </a:spcAft>
              <a:buFont typeface="Wingdings" panose="05000000000000000000" pitchFamily="2" charset="2"/>
              <a:buChar char="ü"/>
            </a:pPr>
            <a:r>
              <a:rPr lang="en-US" sz="2000" dirty="0"/>
              <a:t>Social isolation</a:t>
            </a:r>
          </a:p>
        </p:txBody>
      </p:sp>
      <p:sp>
        <p:nvSpPr>
          <p:cNvPr id="4" name="Content Placeholder 3">
            <a:extLst>
              <a:ext uri="{FF2B5EF4-FFF2-40B4-BE49-F238E27FC236}">
                <a16:creationId xmlns:a16="http://schemas.microsoft.com/office/drawing/2014/main" xmlns="" id="{55DB9B76-011C-48D7-9C76-718C5852F4A0}"/>
              </a:ext>
            </a:extLst>
          </p:cNvPr>
          <p:cNvSpPr>
            <a:spLocks noGrp="1"/>
          </p:cNvSpPr>
          <p:nvPr>
            <p:ph sz="half" idx="2"/>
          </p:nvPr>
        </p:nvSpPr>
        <p:spPr>
          <a:xfrm>
            <a:off x="4553623" y="1952683"/>
            <a:ext cx="4177426" cy="4002143"/>
          </a:xfrm>
        </p:spPr>
        <p:txBody>
          <a:bodyPr/>
          <a:lstStyle/>
          <a:p>
            <a:pPr>
              <a:spcBef>
                <a:spcPts val="0"/>
              </a:spcBef>
              <a:spcAft>
                <a:spcPts val="600"/>
              </a:spcAft>
            </a:pPr>
            <a:r>
              <a:rPr lang="en-US" sz="2400" dirty="0"/>
              <a:t>Physical symptoms</a:t>
            </a:r>
          </a:p>
          <a:p>
            <a:pPr marL="804862" lvl="1" indent="-342900">
              <a:spcBef>
                <a:spcPts val="0"/>
              </a:spcBef>
              <a:spcAft>
                <a:spcPts val="600"/>
              </a:spcAft>
              <a:buFont typeface="Wingdings" panose="05000000000000000000" pitchFamily="2" charset="2"/>
              <a:buChar char="ü"/>
            </a:pPr>
            <a:r>
              <a:rPr lang="en-US" sz="2000" dirty="0"/>
              <a:t>Sweating</a:t>
            </a:r>
          </a:p>
          <a:p>
            <a:pPr marL="804862" lvl="1" indent="-342900">
              <a:spcBef>
                <a:spcPts val="0"/>
              </a:spcBef>
              <a:spcAft>
                <a:spcPts val="600"/>
              </a:spcAft>
              <a:buFont typeface="Wingdings" panose="05000000000000000000" pitchFamily="2" charset="2"/>
              <a:buChar char="ü"/>
            </a:pPr>
            <a:r>
              <a:rPr lang="en-US" sz="2000" dirty="0"/>
              <a:t>Racing heart</a:t>
            </a:r>
          </a:p>
          <a:p>
            <a:pPr marL="804862" lvl="1" indent="-342900">
              <a:spcBef>
                <a:spcPts val="0"/>
              </a:spcBef>
              <a:spcAft>
                <a:spcPts val="600"/>
              </a:spcAft>
              <a:buFont typeface="Wingdings" panose="05000000000000000000" pitchFamily="2" charset="2"/>
              <a:buChar char="ü"/>
            </a:pPr>
            <a:r>
              <a:rPr lang="en-US" sz="2000" dirty="0"/>
              <a:t>Palpitations</a:t>
            </a:r>
          </a:p>
          <a:p>
            <a:pPr marL="804862" lvl="1" indent="-342900">
              <a:spcBef>
                <a:spcPts val="0"/>
              </a:spcBef>
              <a:spcAft>
                <a:spcPts val="600"/>
              </a:spcAft>
              <a:buFont typeface="Wingdings" panose="05000000000000000000" pitchFamily="2" charset="2"/>
              <a:buChar char="ü"/>
            </a:pPr>
            <a:r>
              <a:rPr lang="en-US" sz="2000" dirty="0"/>
              <a:t>Muscle tension</a:t>
            </a:r>
          </a:p>
          <a:p>
            <a:pPr marL="804862" lvl="1" indent="-342900">
              <a:spcBef>
                <a:spcPts val="0"/>
              </a:spcBef>
              <a:spcAft>
                <a:spcPts val="600"/>
              </a:spcAft>
              <a:buFont typeface="Wingdings" panose="05000000000000000000" pitchFamily="2" charset="2"/>
              <a:buChar char="ü"/>
            </a:pPr>
            <a:r>
              <a:rPr lang="en-US" sz="2000" dirty="0"/>
              <a:t>Tightness in the chest</a:t>
            </a:r>
          </a:p>
          <a:p>
            <a:pPr marL="804862" lvl="1" indent="-342900">
              <a:spcBef>
                <a:spcPts val="0"/>
              </a:spcBef>
              <a:spcAft>
                <a:spcPts val="600"/>
              </a:spcAft>
              <a:buFont typeface="Wingdings" panose="05000000000000000000" pitchFamily="2" charset="2"/>
              <a:buChar char="ü"/>
            </a:pPr>
            <a:r>
              <a:rPr lang="en-US" sz="2000" dirty="0"/>
              <a:t>Difficulty breathing</a:t>
            </a:r>
          </a:p>
          <a:p>
            <a:pPr marL="804862" lvl="1" indent="-342900">
              <a:spcBef>
                <a:spcPts val="0"/>
              </a:spcBef>
              <a:spcAft>
                <a:spcPts val="600"/>
              </a:spcAft>
              <a:buFont typeface="Wingdings" panose="05000000000000000000" pitchFamily="2" charset="2"/>
              <a:buChar char="ü"/>
            </a:pPr>
            <a:r>
              <a:rPr lang="en-US" sz="2000" dirty="0"/>
              <a:t>Tremor</a:t>
            </a:r>
          </a:p>
          <a:p>
            <a:pPr marL="804862" lvl="1" indent="-342900">
              <a:spcBef>
                <a:spcPts val="0"/>
              </a:spcBef>
              <a:spcAft>
                <a:spcPts val="600"/>
              </a:spcAft>
              <a:buFont typeface="Wingdings" panose="05000000000000000000" pitchFamily="2" charset="2"/>
              <a:buChar char="ü"/>
            </a:pPr>
            <a:r>
              <a:rPr lang="en-US" sz="2000" dirty="0"/>
              <a:t>Nausea, vomiting, or </a:t>
            </a:r>
            <a:r>
              <a:rPr lang="en-US" sz="2000" dirty="0" smtClean="0"/>
              <a:t>diarrhea</a:t>
            </a:r>
            <a:endParaRPr lang="en-US" dirty="0"/>
          </a:p>
        </p:txBody>
      </p:sp>
      <p:sp>
        <p:nvSpPr>
          <p:cNvPr id="5" name="Title 1">
            <a:extLst>
              <a:ext uri="{FF2B5EF4-FFF2-40B4-BE49-F238E27FC236}">
                <a16:creationId xmlns:a16="http://schemas.microsoft.com/office/drawing/2014/main" xmlns="" id="{54A1FB38-CC1D-4844-ABE0-52F9549C7E0A}"/>
              </a:ext>
            </a:extLst>
          </p:cNvPr>
          <p:cNvSpPr txBox="1">
            <a:spLocks/>
          </p:cNvSpPr>
          <p:nvPr/>
        </p:nvSpPr>
        <p:spPr>
          <a:xfrm>
            <a:off x="982134" y="457201"/>
            <a:ext cx="7704667" cy="1554480"/>
          </a:xfrm>
          <a:prstGeom prst="rect">
            <a:avLst/>
          </a:prstGeom>
          <a:effectLst/>
        </p:spPr>
        <p:txBody>
          <a:bodyPr vert="horz" lIns="91440" tIns="45720" rIns="91440" bIns="45720" rtlCol="0" anchor="ctr">
            <a:normAutofit/>
          </a:bodyPr>
          <a:lstStyle>
            <a:lvl1pPr algn="ctr" defTabSz="342900" rtl="0" eaLnBrk="1" latinLnBrk="0" hangingPunct="1">
              <a:spcBef>
                <a:spcPct val="0"/>
              </a:spcBef>
              <a:buNone/>
              <a:defRPr sz="3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dirty="0"/>
              <a:t>Signs and Symptoms of Withdrawal</a:t>
            </a:r>
          </a:p>
        </p:txBody>
      </p:sp>
    </p:spTree>
    <p:extLst>
      <p:ext uri="{BB962C8B-B14F-4D97-AF65-F5344CB8AC3E}">
        <p14:creationId xmlns:p14="http://schemas.microsoft.com/office/powerpoint/2010/main" val="20936448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Signs and Symptoms of Withdrawal</a:t>
            </a:r>
          </a:p>
        </p:txBody>
      </p:sp>
      <p:sp>
        <p:nvSpPr>
          <p:cNvPr id="3" name="Content Placeholder 2"/>
          <p:cNvSpPr>
            <a:spLocks noGrp="1"/>
          </p:cNvSpPr>
          <p:nvPr>
            <p:ph idx="1"/>
          </p:nvPr>
        </p:nvSpPr>
        <p:spPr/>
        <p:txBody>
          <a:bodyPr>
            <a:noAutofit/>
          </a:bodyPr>
          <a:lstStyle/>
          <a:p>
            <a:pPr>
              <a:spcBef>
                <a:spcPts val="0"/>
              </a:spcBef>
              <a:spcAft>
                <a:spcPts val="1200"/>
              </a:spcAft>
              <a:buClr>
                <a:schemeClr val="tx1"/>
              </a:buClr>
            </a:pPr>
            <a:r>
              <a:rPr lang="en-US" sz="2600" b="1" dirty="0">
                <a:solidFill>
                  <a:srgbClr val="002060"/>
                </a:solidFill>
              </a:rPr>
              <a:t>Dangerous symptoms </a:t>
            </a:r>
            <a:r>
              <a:rPr lang="en-US" sz="2600" dirty="0"/>
              <a:t>that require emergent medical treatment include:</a:t>
            </a:r>
          </a:p>
          <a:p>
            <a:pPr marL="801688" lvl="1" indent="-338138">
              <a:spcBef>
                <a:spcPts val="0"/>
              </a:spcBef>
              <a:spcAft>
                <a:spcPts val="1200"/>
              </a:spcAft>
              <a:buFont typeface="Wingdings" panose="05000000000000000000" pitchFamily="2" charset="2"/>
              <a:buChar char="ü"/>
            </a:pPr>
            <a:r>
              <a:rPr lang="en-US" sz="2200" dirty="0"/>
              <a:t>Grand mal seizures</a:t>
            </a:r>
          </a:p>
          <a:p>
            <a:pPr marL="801688" lvl="1" indent="-338138">
              <a:spcBef>
                <a:spcPts val="0"/>
              </a:spcBef>
              <a:spcAft>
                <a:spcPts val="1200"/>
              </a:spcAft>
              <a:buFont typeface="Wingdings" panose="05000000000000000000" pitchFamily="2" charset="2"/>
              <a:buChar char="ü"/>
            </a:pPr>
            <a:r>
              <a:rPr lang="en-US" sz="2200" dirty="0"/>
              <a:t>Heart attacks</a:t>
            </a:r>
          </a:p>
          <a:p>
            <a:pPr marL="801688" lvl="1" indent="-338138">
              <a:spcBef>
                <a:spcPts val="0"/>
              </a:spcBef>
              <a:spcAft>
                <a:spcPts val="1200"/>
              </a:spcAft>
              <a:buFont typeface="Wingdings" panose="05000000000000000000" pitchFamily="2" charset="2"/>
              <a:buChar char="ü"/>
            </a:pPr>
            <a:r>
              <a:rPr lang="en-US" sz="2200" dirty="0"/>
              <a:t>Strokes</a:t>
            </a:r>
          </a:p>
          <a:p>
            <a:pPr marL="801688" lvl="1" indent="-338138">
              <a:spcBef>
                <a:spcPts val="0"/>
              </a:spcBef>
              <a:spcAft>
                <a:spcPts val="1200"/>
              </a:spcAft>
              <a:buFont typeface="Wingdings" panose="05000000000000000000" pitchFamily="2" charset="2"/>
              <a:buChar char="ü"/>
            </a:pPr>
            <a:r>
              <a:rPr lang="en-US" sz="2200" dirty="0"/>
              <a:t>Hallucinations</a:t>
            </a:r>
          </a:p>
          <a:p>
            <a:pPr marL="801688" lvl="1" indent="-338138">
              <a:spcBef>
                <a:spcPts val="0"/>
              </a:spcBef>
              <a:spcAft>
                <a:spcPts val="1200"/>
              </a:spcAft>
              <a:buFont typeface="Wingdings" panose="05000000000000000000" pitchFamily="2" charset="2"/>
              <a:buChar char="ü"/>
            </a:pPr>
            <a:r>
              <a:rPr lang="en-US" sz="2200" dirty="0"/>
              <a:t>Delirium tremens (DTs)</a:t>
            </a:r>
          </a:p>
        </p:txBody>
      </p:sp>
    </p:spTree>
    <p:extLst>
      <p:ext uri="{BB962C8B-B14F-4D97-AF65-F5344CB8AC3E}">
        <p14:creationId xmlns:p14="http://schemas.microsoft.com/office/powerpoint/2010/main" val="3981628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Detoxification/Referral</a:t>
            </a:r>
          </a:p>
        </p:txBody>
      </p:sp>
      <p:sp>
        <p:nvSpPr>
          <p:cNvPr id="3" name="Content Placeholder 2"/>
          <p:cNvSpPr>
            <a:spLocks noGrp="1"/>
          </p:cNvSpPr>
          <p:nvPr>
            <p:ph idx="1"/>
          </p:nvPr>
        </p:nvSpPr>
        <p:spPr/>
        <p:txBody>
          <a:bodyPr>
            <a:noAutofit/>
          </a:bodyPr>
          <a:lstStyle/>
          <a:p>
            <a:pPr>
              <a:spcBef>
                <a:spcPts val="0"/>
              </a:spcBef>
              <a:spcAft>
                <a:spcPts val="1200"/>
              </a:spcAft>
            </a:pPr>
            <a:r>
              <a:rPr lang="en-US" sz="2600" dirty="0"/>
              <a:t>Detox alone isn’t enough </a:t>
            </a:r>
            <a:r>
              <a:rPr lang="en-US" sz="2600" dirty="0">
                <a:sym typeface="Wingdings" panose="05000000000000000000" pitchFamily="2" charset="2"/>
              </a:rPr>
              <a:t></a:t>
            </a:r>
          </a:p>
          <a:p>
            <a:pPr marL="801688" lvl="1" indent="-338138">
              <a:spcBef>
                <a:spcPts val="0"/>
              </a:spcBef>
              <a:spcAft>
                <a:spcPts val="1200"/>
              </a:spcAft>
              <a:buFont typeface="Wingdings" panose="05000000000000000000" pitchFamily="2" charset="2"/>
              <a:buChar char="ü"/>
            </a:pPr>
            <a:r>
              <a:rPr lang="en-US" sz="2200" dirty="0">
                <a:sym typeface="Wingdings" panose="05000000000000000000" pitchFamily="2" charset="2"/>
              </a:rPr>
              <a:t>Important </a:t>
            </a:r>
            <a:r>
              <a:rPr lang="en-US" sz="2200" dirty="0"/>
              <a:t>first step in treatment</a:t>
            </a:r>
          </a:p>
          <a:p>
            <a:pPr marL="801688" lvl="1" indent="-338138">
              <a:spcBef>
                <a:spcPts val="0"/>
              </a:spcBef>
              <a:spcAft>
                <a:spcPts val="1200"/>
              </a:spcAft>
              <a:buFont typeface="Wingdings" panose="05000000000000000000" pitchFamily="2" charset="2"/>
              <a:buChar char="ü"/>
            </a:pPr>
            <a:r>
              <a:rPr lang="en-US" sz="2200" dirty="0"/>
              <a:t>Necessary to reduce risks of relapse</a:t>
            </a:r>
            <a:endParaRPr lang="en-US" sz="2200" dirty="0">
              <a:sym typeface="Wingdings" panose="05000000000000000000" pitchFamily="2" charset="2"/>
            </a:endParaRPr>
          </a:p>
          <a:p>
            <a:pPr>
              <a:spcBef>
                <a:spcPts val="0"/>
              </a:spcBef>
              <a:spcAft>
                <a:spcPts val="1200"/>
              </a:spcAft>
            </a:pPr>
            <a:r>
              <a:rPr lang="en-US" sz="2600" dirty="0"/>
              <a:t>Careful/thoughtful assessment is essential to guiding next steps</a:t>
            </a:r>
          </a:p>
          <a:p>
            <a:pPr>
              <a:spcBef>
                <a:spcPts val="0"/>
              </a:spcBef>
              <a:spcAft>
                <a:spcPts val="1200"/>
              </a:spcAft>
            </a:pPr>
            <a:r>
              <a:rPr lang="en-US" sz="2600" dirty="0"/>
              <a:t>Work toward building relationships to support crisis intervention decisions!</a:t>
            </a:r>
            <a:endParaRPr lang="en-US" sz="2600" dirty="0">
              <a:latin typeface="Calibri" panose="020F0502020204030204" pitchFamily="34" charset="0"/>
              <a:sym typeface="Wingdings" panose="05000000000000000000" pitchFamily="2" charset="2"/>
            </a:endParaRPr>
          </a:p>
        </p:txBody>
      </p:sp>
    </p:spTree>
    <p:extLst>
      <p:ext uri="{BB962C8B-B14F-4D97-AF65-F5344CB8AC3E}">
        <p14:creationId xmlns:p14="http://schemas.microsoft.com/office/powerpoint/2010/main" val="27859333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Goals for Today</a:t>
            </a:r>
          </a:p>
        </p:txBody>
      </p:sp>
      <p:sp>
        <p:nvSpPr>
          <p:cNvPr id="3" name="Content Placeholder 2"/>
          <p:cNvSpPr>
            <a:spLocks noGrp="1"/>
          </p:cNvSpPr>
          <p:nvPr>
            <p:ph idx="1"/>
          </p:nvPr>
        </p:nvSpPr>
        <p:spPr/>
        <p:txBody>
          <a:bodyPr>
            <a:noAutofit/>
          </a:bodyPr>
          <a:lstStyle/>
          <a:p>
            <a:pPr marL="338138" indent="-338138">
              <a:spcBef>
                <a:spcPts val="0"/>
              </a:spcBef>
              <a:spcAft>
                <a:spcPts val="1200"/>
              </a:spcAft>
              <a:buFont typeface="+mj-lt"/>
              <a:buAutoNum type="arabicPeriod"/>
            </a:pPr>
            <a:r>
              <a:rPr lang="en-US" sz="2600" dirty="0"/>
              <a:t>Describe health effects and interactions with substance use.</a:t>
            </a:r>
          </a:p>
          <a:p>
            <a:pPr marL="338138" indent="-338138">
              <a:spcBef>
                <a:spcPts val="0"/>
              </a:spcBef>
              <a:spcAft>
                <a:spcPts val="1200"/>
              </a:spcAft>
              <a:buFont typeface="+mj-lt"/>
              <a:buAutoNum type="arabicPeriod"/>
            </a:pPr>
            <a:r>
              <a:rPr lang="en-US" sz="2600" dirty="0"/>
              <a:t>Identify symptoms suggesting the need for detoxification and referral to treatment.</a:t>
            </a:r>
          </a:p>
        </p:txBody>
      </p:sp>
    </p:spTree>
    <p:extLst>
      <p:ext uri="{BB962C8B-B14F-4D97-AF65-F5344CB8AC3E}">
        <p14:creationId xmlns:p14="http://schemas.microsoft.com/office/powerpoint/2010/main" val="2354537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Detox Works</a:t>
            </a:r>
          </a:p>
        </p:txBody>
      </p:sp>
      <p:sp>
        <p:nvSpPr>
          <p:cNvPr id="3" name="Content Placeholder 2"/>
          <p:cNvSpPr>
            <a:spLocks noGrp="1"/>
          </p:cNvSpPr>
          <p:nvPr>
            <p:ph idx="1"/>
          </p:nvPr>
        </p:nvSpPr>
        <p:spPr>
          <a:xfrm>
            <a:off x="982134" y="2194560"/>
            <a:ext cx="7834488" cy="3332816"/>
          </a:xfrm>
        </p:spPr>
        <p:txBody>
          <a:bodyPr>
            <a:noAutofit/>
          </a:bodyPr>
          <a:lstStyle/>
          <a:p>
            <a:pPr>
              <a:lnSpc>
                <a:spcPct val="90000"/>
              </a:lnSpc>
              <a:spcBef>
                <a:spcPts val="0"/>
              </a:spcBef>
              <a:spcAft>
                <a:spcPts val="1200"/>
              </a:spcAft>
            </a:pPr>
            <a:r>
              <a:rPr lang="en-US" sz="2600" dirty="0"/>
              <a:t>Close supervision/continuous monitoring is necessary over the course of days to prevent delirium tremens (DTs)</a:t>
            </a:r>
          </a:p>
          <a:p>
            <a:pPr>
              <a:lnSpc>
                <a:spcPct val="90000"/>
              </a:lnSpc>
              <a:spcBef>
                <a:spcPts val="0"/>
              </a:spcBef>
              <a:spcAft>
                <a:spcPts val="1200"/>
              </a:spcAft>
            </a:pPr>
            <a:r>
              <a:rPr lang="en-US" sz="2600" dirty="0"/>
              <a:t>“Cold turkey” is never recommended without medical supervision</a:t>
            </a:r>
          </a:p>
          <a:p>
            <a:pPr>
              <a:lnSpc>
                <a:spcPct val="90000"/>
              </a:lnSpc>
              <a:spcBef>
                <a:spcPts val="0"/>
              </a:spcBef>
              <a:spcAft>
                <a:spcPts val="1200"/>
              </a:spcAft>
            </a:pPr>
            <a:r>
              <a:rPr lang="en-US" sz="2600" dirty="0"/>
              <a:t>Benzodiazepines are commonly used in withdrawal protocols</a:t>
            </a:r>
          </a:p>
          <a:p>
            <a:pPr>
              <a:lnSpc>
                <a:spcPct val="90000"/>
              </a:lnSpc>
              <a:spcBef>
                <a:spcPts val="0"/>
              </a:spcBef>
              <a:spcAft>
                <a:spcPts val="1200"/>
              </a:spcAft>
              <a:buClr>
                <a:schemeClr val="tx1"/>
              </a:buClr>
            </a:pPr>
            <a:r>
              <a:rPr lang="en-US" sz="2600" dirty="0">
                <a:solidFill>
                  <a:srgbClr val="0000FF"/>
                </a:solidFill>
              </a:rPr>
              <a:t>Good resource </a:t>
            </a:r>
            <a:r>
              <a:rPr lang="en-US" sz="2600" dirty="0">
                <a:solidFill>
                  <a:srgbClr val="0000FF"/>
                </a:solidFill>
                <a:sym typeface="Wingdings" panose="05000000000000000000" pitchFamily="2" charset="2"/>
              </a:rPr>
              <a:t> </a:t>
            </a:r>
            <a:r>
              <a:rPr lang="en-US" sz="2600" b="1" i="1" dirty="0">
                <a:solidFill>
                  <a:srgbClr val="0000FF"/>
                </a:solidFill>
              </a:rPr>
              <a:t>Alcohol Withdrawal Treatment, Symptoms, and Timeline</a:t>
            </a:r>
            <a:br>
              <a:rPr lang="en-US" sz="2600" b="1" i="1" dirty="0">
                <a:solidFill>
                  <a:srgbClr val="0000FF"/>
                </a:solidFill>
              </a:rPr>
            </a:br>
            <a:r>
              <a:rPr lang="en-US" dirty="0">
                <a:hlinkClick r:id="rId3"/>
              </a:rPr>
              <a:t>http://americanaddictioncenters.org/withdrawal-timelines-treatments/alcohol</a:t>
            </a:r>
            <a:r>
              <a:rPr lang="en-US" dirty="0"/>
              <a:t> </a:t>
            </a:r>
            <a:endParaRPr lang="en-US" b="1" dirty="0">
              <a:solidFill>
                <a:srgbClr val="C00000"/>
              </a:solidFill>
            </a:endParaRPr>
          </a:p>
        </p:txBody>
      </p:sp>
    </p:spTree>
    <p:extLst>
      <p:ext uri="{BB962C8B-B14F-4D97-AF65-F5344CB8AC3E}">
        <p14:creationId xmlns:p14="http://schemas.microsoft.com/office/powerpoint/2010/main" val="40020842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Content Placeholder 2"/>
          <p:cNvSpPr>
            <a:spLocks noGrp="1"/>
          </p:cNvSpPr>
          <p:nvPr>
            <p:ph idx="1"/>
          </p:nvPr>
        </p:nvSpPr>
        <p:spPr/>
        <p:txBody>
          <a:bodyPr>
            <a:noAutofit/>
          </a:bodyPr>
          <a:lstStyle/>
          <a:p>
            <a:pPr>
              <a:lnSpc>
                <a:spcPct val="100000"/>
              </a:lnSpc>
              <a:spcBef>
                <a:spcPts val="0"/>
              </a:spcBef>
              <a:spcAft>
                <a:spcPts val="1200"/>
              </a:spcAft>
            </a:pPr>
            <a:r>
              <a:rPr lang="en-US" sz="2600" dirty="0"/>
              <a:t>Understanding and identifying substance-related  health effects and interactions is key to comprehensive care</a:t>
            </a:r>
          </a:p>
          <a:p>
            <a:pPr>
              <a:lnSpc>
                <a:spcPct val="100000"/>
              </a:lnSpc>
              <a:spcBef>
                <a:spcPts val="0"/>
              </a:spcBef>
              <a:spcAft>
                <a:spcPts val="1200"/>
              </a:spcAft>
            </a:pPr>
            <a:r>
              <a:rPr lang="en-US" sz="2600" dirty="0"/>
              <a:t>Identifying signs of withdrawal can avert crises; referral to treatment is the preferred intervention to manage withdrawal</a:t>
            </a:r>
          </a:p>
        </p:txBody>
      </p:sp>
    </p:spTree>
    <p:extLst>
      <p:ext uri="{BB962C8B-B14F-4D97-AF65-F5344CB8AC3E}">
        <p14:creationId xmlns:p14="http://schemas.microsoft.com/office/powerpoint/2010/main" val="36158233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Acknowledgements</a:t>
            </a: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164462" y="2147116"/>
            <a:ext cx="2846221" cy="1097280"/>
          </a:xfrm>
        </p:spPr>
      </p:pic>
      <p:pic>
        <p:nvPicPr>
          <p:cNvPr id="6" name="Picture 5"/>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503569" y="3781064"/>
            <a:ext cx="3181548" cy="822960"/>
          </a:xfrm>
          <a:prstGeom prst="rect">
            <a:avLst/>
          </a:prstGeom>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27367" y="4649870"/>
            <a:ext cx="6033765" cy="1097280"/>
          </a:xfrm>
          <a:prstGeom prst="rect">
            <a:avLst/>
          </a:prstGeom>
        </p:spPr>
      </p:pic>
    </p:spTree>
    <p:extLst>
      <p:ext uri="{BB962C8B-B14F-4D97-AF65-F5344CB8AC3E}">
        <p14:creationId xmlns:p14="http://schemas.microsoft.com/office/powerpoint/2010/main" val="17455798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Health Effects and Interactions</a:t>
            </a:r>
          </a:p>
        </p:txBody>
      </p:sp>
      <p:pic>
        <p:nvPicPr>
          <p:cNvPr id="6" name="Content Placeholder 2">
            <a:extLst>
              <a:ext uri="{FF2B5EF4-FFF2-40B4-BE49-F238E27FC236}">
                <a16:creationId xmlns:a16="http://schemas.microsoft.com/office/drawing/2014/main" xmlns="" id="{9BE4F797-AE61-46E4-8303-CC6211DF16E5}"/>
              </a:ext>
            </a:extLst>
          </p:cNvPr>
          <p:cNvPicPr>
            <a:picLocks noGrp="1" noChangeAspect="1"/>
          </p:cNvPicPr>
          <p:nvPr>
            <p:ph idx="1"/>
          </p:nvPr>
        </p:nvPicPr>
        <p:blipFill>
          <a:blip r:embed="rId3">
            <a:clrChange>
              <a:clrFrom>
                <a:srgbClr val="FFF3F7"/>
              </a:clrFrom>
              <a:clrTo>
                <a:srgbClr val="FFF3F7">
                  <a:alpha val="0"/>
                </a:srgbClr>
              </a:clrTo>
            </a:clrChange>
            <a:extLst>
              <a:ext uri="{28A0092B-C50C-407E-A947-70E740481C1C}">
                <a14:useLocalDpi xmlns:a14="http://schemas.microsoft.com/office/drawing/2010/main" val="0"/>
              </a:ext>
            </a:extLst>
          </a:blip>
          <a:stretch>
            <a:fillRect/>
          </a:stretch>
        </p:blipFill>
        <p:spPr>
          <a:xfrm>
            <a:off x="2272032" y="1634356"/>
            <a:ext cx="5185763" cy="4297680"/>
          </a:xfrm>
        </p:spPr>
      </p:pic>
    </p:spTree>
    <p:extLst>
      <p:ext uri="{BB962C8B-B14F-4D97-AF65-F5344CB8AC3E}">
        <p14:creationId xmlns:p14="http://schemas.microsoft.com/office/powerpoint/2010/main" val="34547322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20180" y="376486"/>
            <a:ext cx="2246488" cy="5531556"/>
          </a:xfrm>
        </p:spPr>
        <p:txBody>
          <a:bodyPr/>
          <a:lstStyle/>
          <a:p>
            <a:r>
              <a:rPr lang="en-US" sz="2400" dirty="0">
                <a:sym typeface="Wingdings" panose="05000000000000000000" pitchFamily="2" charset="2"/>
              </a:rPr>
              <a:t> UI Branded </a:t>
            </a:r>
            <a:r>
              <a:rPr lang="en-US" sz="2400" b="1" dirty="0">
                <a:sym typeface="Wingdings" panose="05000000000000000000" pitchFamily="2" charset="2"/>
              </a:rPr>
              <a:t>Education Sheet </a:t>
            </a:r>
            <a:r>
              <a:rPr lang="en-US" sz="2400" dirty="0">
                <a:sym typeface="Wingdings" panose="05000000000000000000" pitchFamily="2" charset="2"/>
              </a:rPr>
              <a:t>for older adults</a:t>
            </a:r>
          </a:p>
          <a:p>
            <a:pPr marL="0" indent="0">
              <a:buNone/>
            </a:pPr>
            <a:endParaRPr lang="en-US" sz="2400" dirty="0">
              <a:sym typeface="Wingdings" panose="05000000000000000000" pitchFamily="2" charset="2"/>
            </a:endParaRPr>
          </a:p>
          <a:p>
            <a:r>
              <a:rPr lang="en-US" sz="2400" dirty="0">
                <a:sym typeface="Wingdings" panose="05000000000000000000" pitchFamily="2" charset="2"/>
              </a:rPr>
              <a:t>Anyone who is given the AUDIT should also be provided a copy of the Education Sheet</a:t>
            </a:r>
            <a:endParaRPr lang="en-US" sz="2200" dirty="0">
              <a:sym typeface="Wingdings" panose="05000000000000000000" pitchFamily="2" charset="2"/>
            </a:endParaRPr>
          </a:p>
        </p:txBody>
      </p:sp>
      <p:pic>
        <p:nvPicPr>
          <p:cNvPr id="6" name="Picture 5">
            <a:extLst>
              <a:ext uri="{FF2B5EF4-FFF2-40B4-BE49-F238E27FC236}">
                <a16:creationId xmlns:a16="http://schemas.microsoft.com/office/drawing/2014/main" xmlns="" id="{D21A97A2-0D23-46FC-A047-2A2E00198A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2520" y="216184"/>
            <a:ext cx="4575452" cy="5852160"/>
          </a:xfrm>
          <a:prstGeom prst="rect">
            <a:avLst/>
          </a:prstGeom>
          <a:ln w="28575">
            <a:solidFill>
              <a:srgbClr val="002060"/>
            </a:solidFill>
          </a:ln>
        </p:spPr>
      </p:pic>
    </p:spTree>
    <p:extLst>
      <p:ext uri="{BB962C8B-B14F-4D97-AF65-F5344CB8AC3E}">
        <p14:creationId xmlns:p14="http://schemas.microsoft.com/office/powerpoint/2010/main" val="16957348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Many Great Resources!!!</a:t>
            </a:r>
          </a:p>
        </p:txBody>
      </p:sp>
      <p:sp>
        <p:nvSpPr>
          <p:cNvPr id="3" name="Content Placeholder 2"/>
          <p:cNvSpPr>
            <a:spLocks noGrp="1"/>
          </p:cNvSpPr>
          <p:nvPr>
            <p:ph idx="1"/>
          </p:nvPr>
        </p:nvSpPr>
        <p:spPr>
          <a:xfrm>
            <a:off x="982134" y="2194560"/>
            <a:ext cx="7936088" cy="3332816"/>
          </a:xfrm>
        </p:spPr>
        <p:txBody>
          <a:bodyPr>
            <a:noAutofit/>
          </a:bodyPr>
          <a:lstStyle/>
          <a:p>
            <a:pPr marL="0" indent="0">
              <a:lnSpc>
                <a:spcPct val="90000"/>
              </a:lnSpc>
              <a:spcBef>
                <a:spcPts val="0"/>
              </a:spcBef>
              <a:spcAft>
                <a:spcPts val="1800"/>
              </a:spcAft>
              <a:buNone/>
            </a:pPr>
            <a:r>
              <a:rPr lang="en-US" sz="2400" b="1" i="1" dirty="0">
                <a:solidFill>
                  <a:srgbClr val="006600"/>
                </a:solidFill>
              </a:rPr>
              <a:t>Beyond Hangovers: Understanding Alcohol’s Impact on </a:t>
            </a:r>
            <a:br>
              <a:rPr lang="en-US" sz="2400" b="1" i="1" dirty="0">
                <a:solidFill>
                  <a:srgbClr val="006600"/>
                </a:solidFill>
              </a:rPr>
            </a:br>
            <a:r>
              <a:rPr lang="en-US" sz="2400" b="1" i="1" dirty="0">
                <a:solidFill>
                  <a:srgbClr val="006600"/>
                </a:solidFill>
              </a:rPr>
              <a:t>Your Health </a:t>
            </a:r>
            <a:r>
              <a:rPr lang="en-US" dirty="0">
                <a:hlinkClick r:id="rId3"/>
              </a:rPr>
              <a:t>https://pubs.niaaa.nih.gov/publications/hangovers/beyondHangovers.pdf</a:t>
            </a:r>
            <a:endParaRPr lang="en-US" dirty="0"/>
          </a:p>
          <a:p>
            <a:pPr marL="0" indent="0">
              <a:spcBef>
                <a:spcPts val="0"/>
              </a:spcBef>
              <a:spcAft>
                <a:spcPts val="1800"/>
              </a:spcAft>
              <a:buNone/>
            </a:pPr>
            <a:r>
              <a:rPr lang="en-US" sz="2400" b="1" i="1" dirty="0">
                <a:solidFill>
                  <a:srgbClr val="7030A0"/>
                </a:solidFill>
              </a:rPr>
              <a:t>Alcohol’s Effects on the Body </a:t>
            </a:r>
            <a:br>
              <a:rPr lang="en-US" sz="2400" b="1" i="1" dirty="0">
                <a:solidFill>
                  <a:srgbClr val="7030A0"/>
                </a:solidFill>
              </a:rPr>
            </a:br>
            <a:r>
              <a:rPr lang="en-US" dirty="0">
                <a:hlinkClick r:id="rId4"/>
              </a:rPr>
              <a:t>https://</a:t>
            </a:r>
            <a:r>
              <a:rPr lang="en-US" dirty="0" smtClean="0">
                <a:hlinkClick r:id="rId4"/>
              </a:rPr>
              <a:t>www.niaaa.nih.gov/alcohol-health/alcohols-effects-body</a:t>
            </a:r>
            <a:r>
              <a:rPr lang="en-US" dirty="0" smtClean="0"/>
              <a:t> </a:t>
            </a:r>
            <a:endParaRPr lang="en-US" dirty="0"/>
          </a:p>
          <a:p>
            <a:pPr marL="0" indent="0">
              <a:spcBef>
                <a:spcPts val="0"/>
              </a:spcBef>
              <a:spcAft>
                <a:spcPts val="1800"/>
              </a:spcAft>
              <a:buNone/>
            </a:pPr>
            <a:r>
              <a:rPr lang="en-US" sz="2400" b="1" i="1" dirty="0">
                <a:solidFill>
                  <a:srgbClr val="002060"/>
                </a:solidFill>
              </a:rPr>
              <a:t>Alcohol Facts and Statistics </a:t>
            </a:r>
            <a:r>
              <a:rPr lang="en-US" dirty="0">
                <a:hlinkClick r:id="rId5"/>
              </a:rPr>
              <a:t>https://pubs.niaaa.nih.gov/publications/alcoholfacts&amp;stats/AlcoholFacts&amp;Stats.pdf</a:t>
            </a:r>
            <a:endParaRPr lang="en-US" dirty="0"/>
          </a:p>
          <a:p>
            <a:pPr marL="0" indent="0">
              <a:spcBef>
                <a:spcPts val="0"/>
              </a:spcBef>
              <a:spcAft>
                <a:spcPts val="1800"/>
              </a:spcAft>
              <a:buNone/>
            </a:pPr>
            <a:r>
              <a:rPr lang="en-US" sz="2400" b="1" i="1" dirty="0" smtClean="0">
                <a:solidFill>
                  <a:srgbClr val="0032CD"/>
                </a:solidFill>
              </a:rPr>
              <a:t>Health Consequences </a:t>
            </a:r>
            <a:r>
              <a:rPr lang="en-US" sz="2400" b="1" i="1" dirty="0">
                <a:solidFill>
                  <a:srgbClr val="0032CD"/>
                </a:solidFill>
              </a:rPr>
              <a:t>of Drug </a:t>
            </a:r>
            <a:r>
              <a:rPr lang="en-US" sz="2400" b="1" i="1" dirty="0" smtClean="0">
                <a:solidFill>
                  <a:srgbClr val="0032CD"/>
                </a:solidFill>
              </a:rPr>
              <a:t>Misuse </a:t>
            </a:r>
            <a:r>
              <a:rPr lang="en-US" dirty="0" smtClean="0">
                <a:hlinkClick r:id="rId6"/>
              </a:rPr>
              <a:t>https</a:t>
            </a:r>
            <a:r>
              <a:rPr lang="en-US" dirty="0">
                <a:hlinkClick r:id="rId6"/>
              </a:rPr>
              <a:t>://</a:t>
            </a:r>
            <a:r>
              <a:rPr lang="en-US" dirty="0" smtClean="0">
                <a:hlinkClick r:id="rId6"/>
              </a:rPr>
              <a:t>www.drugabuse.gov/related-topics/health-consequences-drug-misuse</a:t>
            </a:r>
            <a:r>
              <a:rPr lang="en-US" dirty="0" smtClean="0"/>
              <a:t> </a:t>
            </a:r>
            <a:endParaRPr lang="en-US" dirty="0"/>
          </a:p>
        </p:txBody>
      </p:sp>
    </p:spTree>
    <p:extLst>
      <p:ext uri="{BB962C8B-B14F-4D97-AF65-F5344CB8AC3E}">
        <p14:creationId xmlns:p14="http://schemas.microsoft.com/office/powerpoint/2010/main" val="35599674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Health Assessment Data</a:t>
            </a:r>
          </a:p>
        </p:txBody>
      </p:sp>
      <p:sp>
        <p:nvSpPr>
          <p:cNvPr id="3" name="Content Placeholder 2"/>
          <p:cNvSpPr>
            <a:spLocks noGrp="1"/>
          </p:cNvSpPr>
          <p:nvPr>
            <p:ph idx="1"/>
          </p:nvPr>
        </p:nvSpPr>
        <p:spPr>
          <a:xfrm>
            <a:off x="982134" y="2330028"/>
            <a:ext cx="7704667" cy="3332816"/>
          </a:xfrm>
        </p:spPr>
        <p:txBody>
          <a:bodyPr>
            <a:normAutofit/>
          </a:bodyPr>
          <a:lstStyle/>
          <a:p>
            <a:pPr marL="0" indent="0">
              <a:spcBef>
                <a:spcPts val="0"/>
              </a:spcBef>
              <a:spcAft>
                <a:spcPts val="1200"/>
              </a:spcAft>
              <a:buNone/>
            </a:pPr>
            <a:r>
              <a:rPr lang="en-US" sz="2800" b="1" dirty="0">
                <a:solidFill>
                  <a:srgbClr val="0000FF"/>
                </a:solidFill>
              </a:rPr>
              <a:t>Keep substance use in mind </a:t>
            </a:r>
            <a:r>
              <a:rPr lang="en-US" sz="2800" b="1" dirty="0">
                <a:solidFill>
                  <a:srgbClr val="0000FF"/>
                </a:solidFill>
                <a:sym typeface="Wingdings" panose="05000000000000000000" pitchFamily="2" charset="2"/>
              </a:rPr>
              <a:t></a:t>
            </a:r>
            <a:endParaRPr lang="en-US" sz="2800" b="1" dirty="0">
              <a:solidFill>
                <a:srgbClr val="0000FF"/>
              </a:solidFill>
            </a:endParaRPr>
          </a:p>
          <a:p>
            <a:pPr>
              <a:spcBef>
                <a:spcPts val="0"/>
              </a:spcBef>
              <a:spcAft>
                <a:spcPts val="1200"/>
              </a:spcAft>
            </a:pPr>
            <a:r>
              <a:rPr lang="en-US" sz="2600" dirty="0"/>
              <a:t>Presenting problems/observations</a:t>
            </a:r>
          </a:p>
          <a:p>
            <a:pPr>
              <a:spcBef>
                <a:spcPts val="0"/>
              </a:spcBef>
              <a:spcAft>
                <a:spcPts val="1200"/>
              </a:spcAft>
            </a:pPr>
            <a:r>
              <a:rPr lang="en-US" sz="2600" dirty="0"/>
              <a:t>Physical assessment findings</a:t>
            </a:r>
          </a:p>
          <a:p>
            <a:pPr>
              <a:spcBef>
                <a:spcPts val="0"/>
              </a:spcBef>
              <a:spcAft>
                <a:spcPts val="1200"/>
              </a:spcAft>
            </a:pPr>
            <a:r>
              <a:rPr lang="en-US" sz="2600" dirty="0"/>
              <a:t>Lab results</a:t>
            </a:r>
          </a:p>
          <a:p>
            <a:pPr>
              <a:spcBef>
                <a:spcPts val="0"/>
              </a:spcBef>
              <a:spcAft>
                <a:spcPts val="1200"/>
              </a:spcAft>
            </a:pPr>
            <a:r>
              <a:rPr lang="en-US" sz="2600" dirty="0"/>
              <a:t>Collateral interviews: What are others saying? Concerned about?</a:t>
            </a:r>
          </a:p>
          <a:p>
            <a:pPr marL="0" indent="0">
              <a:lnSpc>
                <a:spcPct val="90000"/>
              </a:lnSpc>
              <a:spcBef>
                <a:spcPts val="0"/>
              </a:spcBef>
              <a:spcAft>
                <a:spcPts val="1200"/>
              </a:spcAft>
              <a:buNone/>
            </a:pPr>
            <a:r>
              <a:rPr lang="en-US" sz="2800" b="1" dirty="0">
                <a:solidFill>
                  <a:srgbClr val="C00000"/>
                </a:solidFill>
              </a:rPr>
              <a:t>Health conditions may be the “signal” to explore substance use!</a:t>
            </a:r>
            <a:endParaRPr lang="en-US" sz="2800" dirty="0"/>
          </a:p>
        </p:txBody>
      </p:sp>
      <p:pic>
        <p:nvPicPr>
          <p:cNvPr id="4" name="Picture 3">
            <a:extLst>
              <a:ext uri="{FF2B5EF4-FFF2-40B4-BE49-F238E27FC236}">
                <a16:creationId xmlns:a16="http://schemas.microsoft.com/office/drawing/2014/main" xmlns="" id="{5CC9AB6C-2A12-4C12-8427-31F766A8CCD2}"/>
              </a:ext>
            </a:extLst>
          </p:cNvPr>
          <p:cNvPicPr>
            <a:picLocks noChangeAspect="1"/>
          </p:cNvPicPr>
          <p:nvPr/>
        </p:nvPicPr>
        <p:blipFill>
          <a:blip r:embed="rId3" cstate="print">
            <a:clrChange>
              <a:clrFrom>
                <a:srgbClr val="FCFEFC"/>
              </a:clrFrom>
              <a:clrTo>
                <a:srgbClr val="FCFEFC">
                  <a:alpha val="0"/>
                </a:srgbClr>
              </a:clrTo>
            </a:clrChange>
            <a:extLst>
              <a:ext uri="{28A0092B-C50C-407E-A947-70E740481C1C}">
                <a14:useLocalDpi xmlns:a14="http://schemas.microsoft.com/office/drawing/2010/main" val="0"/>
              </a:ext>
            </a:extLst>
          </a:blip>
          <a:stretch>
            <a:fillRect/>
          </a:stretch>
        </p:blipFill>
        <p:spPr>
          <a:xfrm>
            <a:off x="6448778" y="1710436"/>
            <a:ext cx="1901113" cy="2286000"/>
          </a:xfrm>
          <a:prstGeom prst="rect">
            <a:avLst/>
          </a:prstGeom>
        </p:spPr>
      </p:pic>
    </p:spTree>
    <p:extLst>
      <p:ext uri="{BB962C8B-B14F-4D97-AF65-F5344CB8AC3E}">
        <p14:creationId xmlns:p14="http://schemas.microsoft.com/office/powerpoint/2010/main" val="36685059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Brain</a:t>
            </a:r>
          </a:p>
        </p:txBody>
      </p:sp>
      <p:sp>
        <p:nvSpPr>
          <p:cNvPr id="3" name="Content Placeholder 2"/>
          <p:cNvSpPr>
            <a:spLocks noGrp="1"/>
          </p:cNvSpPr>
          <p:nvPr>
            <p:ph idx="1"/>
          </p:nvPr>
        </p:nvSpPr>
        <p:spPr/>
        <p:txBody>
          <a:bodyPr>
            <a:noAutofit/>
          </a:bodyPr>
          <a:lstStyle/>
          <a:p>
            <a:pPr>
              <a:spcBef>
                <a:spcPts val="0"/>
              </a:spcBef>
              <a:spcAft>
                <a:spcPts val="600"/>
              </a:spcAft>
              <a:buClr>
                <a:schemeClr val="tx1"/>
              </a:buClr>
            </a:pPr>
            <a:r>
              <a:rPr lang="en-US" sz="2600" b="1" dirty="0">
                <a:solidFill>
                  <a:srgbClr val="002060"/>
                </a:solidFill>
              </a:rPr>
              <a:t>Alcohol and drugs </a:t>
            </a:r>
            <a:r>
              <a:rPr lang="en-US" sz="2600" dirty="0"/>
              <a:t>interrupt </a:t>
            </a:r>
            <a:br>
              <a:rPr lang="en-US" sz="2600" dirty="0"/>
            </a:br>
            <a:r>
              <a:rPr lang="en-US" sz="2600" dirty="0"/>
              <a:t>communication pathways and change </a:t>
            </a:r>
            <a:br>
              <a:rPr lang="en-US" sz="2600" dirty="0"/>
            </a:br>
            <a:r>
              <a:rPr lang="en-US" sz="2600" dirty="0"/>
              <a:t>brain structure and chemistry</a:t>
            </a:r>
          </a:p>
          <a:p>
            <a:pPr marL="801688" lvl="1" indent="-338138">
              <a:spcBef>
                <a:spcPts val="0"/>
              </a:spcBef>
              <a:spcAft>
                <a:spcPts val="600"/>
              </a:spcAft>
              <a:buFont typeface="Wingdings" panose="05000000000000000000" pitchFamily="2" charset="2"/>
              <a:buChar char="ü"/>
            </a:pPr>
            <a:r>
              <a:rPr lang="en-US" sz="2200" dirty="0"/>
              <a:t>Disruptions in mood, behavior, cognition</a:t>
            </a:r>
          </a:p>
          <a:p>
            <a:pPr marL="801688" lvl="1" indent="-338138">
              <a:spcBef>
                <a:spcPts val="0"/>
              </a:spcBef>
              <a:spcAft>
                <a:spcPts val="600"/>
              </a:spcAft>
              <a:buFont typeface="Wingdings" panose="05000000000000000000" pitchFamily="2" charset="2"/>
              <a:buChar char="ü"/>
            </a:pPr>
            <a:r>
              <a:rPr lang="en-US" sz="2200" dirty="0"/>
              <a:t>Motor coordination, sleep, temperature regulation</a:t>
            </a:r>
          </a:p>
          <a:p>
            <a:pPr marL="0" indent="0">
              <a:spcBef>
                <a:spcPts val="600"/>
              </a:spcBef>
              <a:spcAft>
                <a:spcPts val="600"/>
              </a:spcAft>
              <a:buNone/>
            </a:pPr>
            <a:r>
              <a:rPr lang="en-US" sz="2600" b="1" dirty="0">
                <a:solidFill>
                  <a:srgbClr val="C00000"/>
                </a:solidFill>
              </a:rPr>
              <a:t>Two special risks </a:t>
            </a:r>
            <a:r>
              <a:rPr lang="en-US" sz="2600" b="1" dirty="0">
                <a:solidFill>
                  <a:srgbClr val="C00000"/>
                </a:solidFill>
                <a:sym typeface="Wingdings" panose="05000000000000000000" pitchFamily="2" charset="2"/>
              </a:rPr>
              <a:t></a:t>
            </a:r>
            <a:endParaRPr lang="en-US" sz="2600" b="1" dirty="0">
              <a:solidFill>
                <a:srgbClr val="C00000"/>
              </a:solidFill>
            </a:endParaRPr>
          </a:p>
          <a:p>
            <a:pPr>
              <a:spcBef>
                <a:spcPts val="0"/>
              </a:spcBef>
              <a:spcAft>
                <a:spcPts val="600"/>
              </a:spcAft>
              <a:buClr>
                <a:schemeClr val="tx1"/>
              </a:buClr>
            </a:pPr>
            <a:r>
              <a:rPr lang="en-US" sz="2600" b="1" dirty="0">
                <a:solidFill>
                  <a:srgbClr val="006600"/>
                </a:solidFill>
              </a:rPr>
              <a:t>Prenatal</a:t>
            </a:r>
            <a:r>
              <a:rPr lang="en-US" sz="2600" dirty="0"/>
              <a:t> alcohol exposure; fetal alcohol syndrome</a:t>
            </a:r>
          </a:p>
          <a:p>
            <a:pPr>
              <a:spcBef>
                <a:spcPts val="0"/>
              </a:spcBef>
              <a:spcAft>
                <a:spcPts val="600"/>
              </a:spcAft>
              <a:buClr>
                <a:schemeClr val="tx1"/>
              </a:buClr>
            </a:pPr>
            <a:r>
              <a:rPr lang="en-US" sz="2600" b="1" dirty="0">
                <a:solidFill>
                  <a:srgbClr val="7030A0"/>
                </a:solidFill>
              </a:rPr>
              <a:t>Adolescent </a:t>
            </a:r>
            <a:r>
              <a:rPr lang="en-US" sz="2600" dirty="0"/>
              <a:t>substance use; affects the brain while it is still in development </a:t>
            </a:r>
          </a:p>
        </p:txBody>
      </p:sp>
      <p:pic>
        <p:nvPicPr>
          <p:cNvPr id="4" name="Picture 3">
            <a:extLst>
              <a:ext uri="{FF2B5EF4-FFF2-40B4-BE49-F238E27FC236}">
                <a16:creationId xmlns:a16="http://schemas.microsoft.com/office/drawing/2014/main" xmlns="" id="{661204B1-7E10-4294-8118-5F25FF19B326}"/>
              </a:ext>
            </a:extLst>
          </p:cNvPr>
          <p:cNvPicPr>
            <a:picLocks noChangeAspect="1"/>
          </p:cNvPicPr>
          <p:nvPr/>
        </p:nvPicPr>
        <p:blipFill>
          <a:blip r:embed="rId3" cstate="print">
            <a:clrChange>
              <a:clrFrom>
                <a:srgbClr val="F3F3F5"/>
              </a:clrFrom>
              <a:clrTo>
                <a:srgbClr val="F3F3F5">
                  <a:alpha val="0"/>
                </a:srgbClr>
              </a:clrTo>
            </a:clrChange>
            <a:extLst>
              <a:ext uri="{28A0092B-C50C-407E-A947-70E740481C1C}">
                <a14:useLocalDpi xmlns:a14="http://schemas.microsoft.com/office/drawing/2010/main" val="0"/>
              </a:ext>
            </a:extLst>
          </a:blip>
          <a:stretch>
            <a:fillRect/>
          </a:stretch>
        </p:blipFill>
        <p:spPr>
          <a:xfrm>
            <a:off x="6663266" y="1150621"/>
            <a:ext cx="1904999" cy="1904999"/>
          </a:xfrm>
          <a:prstGeom prst="rect">
            <a:avLst/>
          </a:prstGeom>
        </p:spPr>
      </p:pic>
    </p:spTree>
    <p:extLst>
      <p:ext uri="{BB962C8B-B14F-4D97-AF65-F5344CB8AC3E}">
        <p14:creationId xmlns:p14="http://schemas.microsoft.com/office/powerpoint/2010/main" val="18098006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Heart/Vascular</a:t>
            </a:r>
          </a:p>
        </p:txBody>
      </p:sp>
      <p:sp>
        <p:nvSpPr>
          <p:cNvPr id="3" name="Content Placeholder 2"/>
          <p:cNvSpPr>
            <a:spLocks noGrp="1"/>
          </p:cNvSpPr>
          <p:nvPr>
            <p:ph idx="1"/>
          </p:nvPr>
        </p:nvSpPr>
        <p:spPr/>
        <p:txBody>
          <a:bodyPr>
            <a:noAutofit/>
          </a:bodyPr>
          <a:lstStyle/>
          <a:p>
            <a:pPr>
              <a:spcBef>
                <a:spcPts val="0"/>
              </a:spcBef>
              <a:spcAft>
                <a:spcPts val="600"/>
              </a:spcAft>
              <a:buClr>
                <a:schemeClr val="tx1"/>
              </a:buClr>
            </a:pPr>
            <a:r>
              <a:rPr lang="en-US" sz="2600" b="1" dirty="0">
                <a:solidFill>
                  <a:srgbClr val="7030A0"/>
                </a:solidFill>
              </a:rPr>
              <a:t>Cardiomyopathy</a:t>
            </a:r>
            <a:r>
              <a:rPr lang="en-US" sz="2600" dirty="0"/>
              <a:t>: Long-term</a:t>
            </a:r>
            <a:br>
              <a:rPr lang="en-US" sz="2600" dirty="0"/>
            </a:br>
            <a:r>
              <a:rPr lang="en-US" sz="2600" dirty="0"/>
              <a:t>heavy drinking (anatomic function)</a:t>
            </a:r>
          </a:p>
          <a:p>
            <a:pPr>
              <a:spcBef>
                <a:spcPts val="0"/>
              </a:spcBef>
              <a:spcAft>
                <a:spcPts val="600"/>
              </a:spcAft>
              <a:buClr>
                <a:schemeClr val="tx1"/>
              </a:buClr>
            </a:pPr>
            <a:r>
              <a:rPr lang="en-US" sz="2600" b="1" dirty="0">
                <a:solidFill>
                  <a:srgbClr val="0000FF"/>
                </a:solidFill>
              </a:rPr>
              <a:t>Arrhythmias</a:t>
            </a:r>
            <a:r>
              <a:rPr lang="en-US" sz="2600" dirty="0"/>
              <a:t> (physiologic function) </a:t>
            </a:r>
          </a:p>
          <a:p>
            <a:pPr marL="801688" lvl="1" indent="-338138">
              <a:spcBef>
                <a:spcPts val="0"/>
              </a:spcBef>
              <a:spcAft>
                <a:spcPts val="600"/>
              </a:spcAft>
              <a:buFont typeface="Wingdings" panose="05000000000000000000" pitchFamily="2" charset="2"/>
              <a:buChar char="ü"/>
            </a:pPr>
            <a:r>
              <a:rPr lang="en-US" sz="2200" dirty="0"/>
              <a:t>Atrial fibrillation</a:t>
            </a:r>
          </a:p>
          <a:p>
            <a:pPr marL="801688" lvl="1" indent="-338138">
              <a:spcBef>
                <a:spcPts val="0"/>
              </a:spcBef>
              <a:spcAft>
                <a:spcPts val="600"/>
              </a:spcAft>
              <a:buFont typeface="Wingdings" panose="05000000000000000000" pitchFamily="2" charset="2"/>
              <a:buChar char="ü"/>
            </a:pPr>
            <a:r>
              <a:rPr lang="en-US" sz="2200" dirty="0"/>
              <a:t>Ventricular tachycardia</a:t>
            </a:r>
          </a:p>
          <a:p>
            <a:pPr>
              <a:spcBef>
                <a:spcPts val="0"/>
              </a:spcBef>
              <a:spcAft>
                <a:spcPts val="600"/>
              </a:spcAft>
              <a:buClr>
                <a:schemeClr val="tx1"/>
              </a:buClr>
            </a:pPr>
            <a:r>
              <a:rPr lang="en-US" sz="2600" b="1" dirty="0">
                <a:solidFill>
                  <a:srgbClr val="006600"/>
                </a:solidFill>
              </a:rPr>
              <a:t>Strokes</a:t>
            </a:r>
            <a:endParaRPr lang="en-US" sz="2600" dirty="0"/>
          </a:p>
          <a:p>
            <a:pPr>
              <a:spcBef>
                <a:spcPts val="0"/>
              </a:spcBef>
              <a:spcAft>
                <a:spcPts val="600"/>
              </a:spcAft>
              <a:buClr>
                <a:schemeClr val="tx1"/>
              </a:buClr>
            </a:pPr>
            <a:r>
              <a:rPr lang="en-US" sz="2600" b="1" dirty="0">
                <a:solidFill>
                  <a:srgbClr val="002060"/>
                </a:solidFill>
              </a:rPr>
              <a:t>Hypertension</a:t>
            </a:r>
          </a:p>
          <a:p>
            <a:pPr>
              <a:spcBef>
                <a:spcPts val="0"/>
              </a:spcBef>
              <a:spcAft>
                <a:spcPts val="600"/>
              </a:spcAft>
              <a:buClr>
                <a:schemeClr val="tx1"/>
              </a:buClr>
            </a:pPr>
            <a:r>
              <a:rPr lang="en-US" sz="2600" b="1" dirty="0">
                <a:solidFill>
                  <a:srgbClr val="C00000"/>
                </a:solidFill>
              </a:rPr>
              <a:t>Additional risks with illicit drugs; varies by drug type</a:t>
            </a:r>
            <a:endParaRPr lang="en-US" sz="2600" dirty="0"/>
          </a:p>
        </p:txBody>
      </p:sp>
      <p:pic>
        <p:nvPicPr>
          <p:cNvPr id="5" name="Picture 4">
            <a:extLst>
              <a:ext uri="{FF2B5EF4-FFF2-40B4-BE49-F238E27FC236}">
                <a16:creationId xmlns:a16="http://schemas.microsoft.com/office/drawing/2014/main" xmlns="" id="{00508933-6576-4C70-BEFF-2501D43E0360}"/>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884899" y="1887502"/>
            <a:ext cx="2926080" cy="1645920"/>
          </a:xfrm>
          <a:prstGeom prst="rect">
            <a:avLst/>
          </a:prstGeom>
        </p:spPr>
      </p:pic>
    </p:spTree>
    <p:extLst>
      <p:ext uri="{BB962C8B-B14F-4D97-AF65-F5344CB8AC3E}">
        <p14:creationId xmlns:p14="http://schemas.microsoft.com/office/powerpoint/2010/main" val="15831143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43B5B452-BD7A-4A93-B4B4-E6BDC934D445}"/>
              </a:ext>
            </a:extLst>
          </p:cNvPr>
          <p:cNvSpPr>
            <a:spLocks noGrp="1"/>
          </p:cNvSpPr>
          <p:nvPr>
            <p:ph sz="half" idx="1"/>
          </p:nvPr>
        </p:nvSpPr>
        <p:spPr>
          <a:xfrm>
            <a:off x="1277093" y="2961960"/>
            <a:ext cx="2282177" cy="2750983"/>
          </a:xfrm>
        </p:spPr>
        <p:txBody>
          <a:bodyPr>
            <a:normAutofit/>
          </a:bodyPr>
          <a:lstStyle/>
          <a:p>
            <a:r>
              <a:rPr lang="en-US" sz="2600" dirty="0"/>
              <a:t>Mouth</a:t>
            </a:r>
          </a:p>
          <a:p>
            <a:r>
              <a:rPr lang="en-US" sz="2600" dirty="0"/>
              <a:t>Esophagus</a:t>
            </a:r>
          </a:p>
          <a:p>
            <a:r>
              <a:rPr lang="en-US" sz="2600" dirty="0"/>
              <a:t>Pharynx</a:t>
            </a:r>
          </a:p>
          <a:p>
            <a:r>
              <a:rPr lang="en-US" sz="2600" dirty="0"/>
              <a:t>Larynx</a:t>
            </a:r>
          </a:p>
        </p:txBody>
      </p:sp>
      <p:sp>
        <p:nvSpPr>
          <p:cNvPr id="4" name="Content Placeholder 3">
            <a:extLst>
              <a:ext uri="{FF2B5EF4-FFF2-40B4-BE49-F238E27FC236}">
                <a16:creationId xmlns:a16="http://schemas.microsoft.com/office/drawing/2014/main" xmlns="" id="{55DB9B76-011C-48D7-9C76-718C5852F4A0}"/>
              </a:ext>
            </a:extLst>
          </p:cNvPr>
          <p:cNvSpPr>
            <a:spLocks noGrp="1"/>
          </p:cNvSpPr>
          <p:nvPr>
            <p:ph sz="half" idx="2"/>
          </p:nvPr>
        </p:nvSpPr>
        <p:spPr>
          <a:xfrm>
            <a:off x="3680044" y="2961960"/>
            <a:ext cx="1806348" cy="2750983"/>
          </a:xfrm>
        </p:spPr>
        <p:txBody>
          <a:bodyPr>
            <a:normAutofit/>
          </a:bodyPr>
          <a:lstStyle/>
          <a:p>
            <a:r>
              <a:rPr lang="en-US" sz="2600" dirty="0"/>
              <a:t>Liver</a:t>
            </a:r>
          </a:p>
          <a:p>
            <a:r>
              <a:rPr lang="en-US" sz="2600" dirty="0"/>
              <a:t>Breast</a:t>
            </a:r>
          </a:p>
          <a:p>
            <a:r>
              <a:rPr lang="en-US" sz="2600" dirty="0"/>
              <a:t>Colon </a:t>
            </a:r>
          </a:p>
          <a:p>
            <a:r>
              <a:rPr lang="en-US" sz="2600" dirty="0"/>
              <a:t>Rectal</a:t>
            </a:r>
          </a:p>
        </p:txBody>
      </p:sp>
      <p:sp>
        <p:nvSpPr>
          <p:cNvPr id="5" name="Title 1">
            <a:extLst>
              <a:ext uri="{FF2B5EF4-FFF2-40B4-BE49-F238E27FC236}">
                <a16:creationId xmlns:a16="http://schemas.microsoft.com/office/drawing/2014/main" xmlns="" id="{54A1FB38-CC1D-4844-ABE0-52F9549C7E0A}"/>
              </a:ext>
            </a:extLst>
          </p:cNvPr>
          <p:cNvSpPr txBox="1">
            <a:spLocks/>
          </p:cNvSpPr>
          <p:nvPr/>
        </p:nvSpPr>
        <p:spPr>
          <a:xfrm>
            <a:off x="982134" y="457201"/>
            <a:ext cx="7704667" cy="1554480"/>
          </a:xfrm>
          <a:prstGeom prst="rect">
            <a:avLst/>
          </a:prstGeom>
          <a:effectLst/>
        </p:spPr>
        <p:txBody>
          <a:bodyPr vert="horz" lIns="91440" tIns="45720" rIns="91440" bIns="45720" rtlCol="0" anchor="ctr">
            <a:normAutofit/>
          </a:bodyPr>
          <a:lstStyle>
            <a:lvl1pPr algn="ctr" defTabSz="342900" rtl="0" eaLnBrk="1" latinLnBrk="0" hangingPunct="1">
              <a:spcBef>
                <a:spcPct val="0"/>
              </a:spcBef>
              <a:buNone/>
              <a:defRPr sz="3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dirty="0"/>
              <a:t>Cancer</a:t>
            </a:r>
          </a:p>
        </p:txBody>
      </p:sp>
      <p:sp>
        <p:nvSpPr>
          <p:cNvPr id="2" name="TextBox 1">
            <a:extLst>
              <a:ext uri="{FF2B5EF4-FFF2-40B4-BE49-F238E27FC236}">
                <a16:creationId xmlns:a16="http://schemas.microsoft.com/office/drawing/2014/main" xmlns="" id="{1588B30D-801C-41C6-98FB-137F583F0757}"/>
              </a:ext>
            </a:extLst>
          </p:cNvPr>
          <p:cNvSpPr txBox="1"/>
          <p:nvPr/>
        </p:nvSpPr>
        <p:spPr>
          <a:xfrm>
            <a:off x="982133" y="2257778"/>
            <a:ext cx="6987823" cy="954107"/>
          </a:xfrm>
          <a:prstGeom prst="rect">
            <a:avLst/>
          </a:prstGeom>
          <a:noFill/>
        </p:spPr>
        <p:txBody>
          <a:bodyPr wrap="square" rtlCol="0">
            <a:spAutoFit/>
          </a:bodyPr>
          <a:lstStyle/>
          <a:p>
            <a:r>
              <a:rPr lang="en-US" sz="2800" dirty="0"/>
              <a:t>Alcohol and drug use are associated with increased risk for many types of cancer </a:t>
            </a:r>
            <a:r>
              <a:rPr lang="en-US" sz="2800" dirty="0">
                <a:sym typeface="Wingdings" panose="05000000000000000000" pitchFamily="2" charset="2"/>
              </a:rPr>
              <a:t></a:t>
            </a:r>
            <a:endParaRPr lang="en-US" sz="2800" dirty="0"/>
          </a:p>
        </p:txBody>
      </p:sp>
      <p:pic>
        <p:nvPicPr>
          <p:cNvPr id="7" name="Picture 6"/>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661385" y="3339998"/>
            <a:ext cx="2009775" cy="2028825"/>
          </a:xfrm>
          <a:prstGeom prst="rect">
            <a:avLst/>
          </a:prstGeom>
        </p:spPr>
      </p:pic>
    </p:spTree>
    <p:extLst>
      <p:ext uri="{BB962C8B-B14F-4D97-AF65-F5344CB8AC3E}">
        <p14:creationId xmlns:p14="http://schemas.microsoft.com/office/powerpoint/2010/main" val="276622512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BIRT Theme - Training Modules">
  <a:themeElements>
    <a:clrScheme name="Custom 9">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1773B1"/>
      </a:hlink>
      <a:folHlink>
        <a:srgbClr val="7F723D"/>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resentation11" id="{0A25C1F8-960B-48AB-AC56-2E8E256E4A47}" vid="{5517FC3D-BECA-479B-8405-71F7C035877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SBIRT Template - Training Modules</Template>
  <TotalTime>2384</TotalTime>
  <Words>2337</Words>
  <Application>Microsoft Office PowerPoint</Application>
  <PresentationFormat>On-screen Show (4:3)</PresentationFormat>
  <Paragraphs>289</Paragraphs>
  <Slides>22</Slides>
  <Notes>22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Wingdings</vt:lpstr>
      <vt:lpstr>SBIRT Theme - Training Modules</vt:lpstr>
      <vt:lpstr>Screening, Brief Intervention, and Referral to Treatment (SBIRT): Health Considerations</vt:lpstr>
      <vt:lpstr>Goals for Today</vt:lpstr>
      <vt:lpstr>Health Effects and Interactions</vt:lpstr>
      <vt:lpstr>PowerPoint Presentation</vt:lpstr>
      <vt:lpstr>Many Great Resources!!!</vt:lpstr>
      <vt:lpstr>Health Assessment Data</vt:lpstr>
      <vt:lpstr>Brain</vt:lpstr>
      <vt:lpstr>Heart/Vascular</vt:lpstr>
      <vt:lpstr>PowerPoint Presentation</vt:lpstr>
      <vt:lpstr>Immune System</vt:lpstr>
      <vt:lpstr>Liver</vt:lpstr>
      <vt:lpstr>Pancreas</vt:lpstr>
      <vt:lpstr>Kidney Function</vt:lpstr>
      <vt:lpstr>Smoking, Tobacco, Nicotine</vt:lpstr>
      <vt:lpstr>Complex Medical Problems</vt:lpstr>
      <vt:lpstr>Medical Detoxification</vt:lpstr>
      <vt:lpstr>PowerPoint Presentation</vt:lpstr>
      <vt:lpstr>Signs and Symptoms of Withdrawal</vt:lpstr>
      <vt:lpstr>Detoxification/Referral</vt:lpstr>
      <vt:lpstr>How Detox Works</vt:lpstr>
      <vt:lpstr>Summary</vt:lpstr>
      <vt:lpstr>Acknowledgements</vt:lpstr>
    </vt:vector>
  </TitlesOfParts>
  <Company>University of Iowa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Kosobucki, Mary A</dc:creator>
  <cp:lastModifiedBy>Kosobucki, Mary A</cp:lastModifiedBy>
  <cp:revision>171</cp:revision>
  <cp:lastPrinted>2018-08-06T15:27:44Z</cp:lastPrinted>
  <dcterms:created xsi:type="dcterms:W3CDTF">2017-12-20T18:56:29Z</dcterms:created>
  <dcterms:modified xsi:type="dcterms:W3CDTF">2018-08-19T23:14:08Z</dcterms:modified>
</cp:coreProperties>
</file>