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40"/>
  </p:notesMasterIdLst>
  <p:handoutMasterIdLst>
    <p:handoutMasterId r:id="rId41"/>
  </p:handoutMasterIdLst>
  <p:sldIdLst>
    <p:sldId id="342" r:id="rId2"/>
    <p:sldId id="394" r:id="rId3"/>
    <p:sldId id="395" r:id="rId4"/>
    <p:sldId id="396" r:id="rId5"/>
    <p:sldId id="262" r:id="rId6"/>
    <p:sldId id="426" r:id="rId7"/>
    <p:sldId id="397" r:id="rId8"/>
    <p:sldId id="398" r:id="rId9"/>
    <p:sldId id="343" r:id="rId10"/>
    <p:sldId id="399" r:id="rId11"/>
    <p:sldId id="400" r:id="rId12"/>
    <p:sldId id="401" r:id="rId13"/>
    <p:sldId id="402" r:id="rId14"/>
    <p:sldId id="405" r:id="rId15"/>
    <p:sldId id="403" r:id="rId16"/>
    <p:sldId id="404" r:id="rId17"/>
    <p:sldId id="406" r:id="rId18"/>
    <p:sldId id="407" r:id="rId19"/>
    <p:sldId id="408" r:id="rId20"/>
    <p:sldId id="409" r:id="rId21"/>
    <p:sldId id="410" r:id="rId22"/>
    <p:sldId id="411" r:id="rId23"/>
    <p:sldId id="412" r:id="rId24"/>
    <p:sldId id="413" r:id="rId25"/>
    <p:sldId id="414" r:id="rId26"/>
    <p:sldId id="415" r:id="rId27"/>
    <p:sldId id="416" r:id="rId28"/>
    <p:sldId id="417" r:id="rId29"/>
    <p:sldId id="418" r:id="rId30"/>
    <p:sldId id="419" r:id="rId31"/>
    <p:sldId id="420" r:id="rId32"/>
    <p:sldId id="422" r:id="rId33"/>
    <p:sldId id="421" r:id="rId34"/>
    <p:sldId id="423" r:id="rId35"/>
    <p:sldId id="424" r:id="rId36"/>
    <p:sldId id="425" r:id="rId37"/>
    <p:sldId id="353" r:id="rId38"/>
    <p:sldId id="306"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00"/>
    <a:srgbClr val="0066FF"/>
    <a:srgbClr val="006600"/>
    <a:srgbClr val="009900"/>
    <a:srgbClr val="0000FF"/>
    <a:srgbClr val="003A00"/>
    <a:srgbClr val="2E8A5C"/>
    <a:srgbClr val="339966"/>
    <a:srgbClr val="DDFFDD"/>
    <a:srgbClr val="C9F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0285" autoAdjust="0"/>
  </p:normalViewPr>
  <p:slideViewPr>
    <p:cSldViewPr snapToGrid="0">
      <p:cViewPr varScale="1">
        <p:scale>
          <a:sx n="89" d="100"/>
          <a:sy n="89" d="100"/>
        </p:scale>
        <p:origin x="1147" y="72"/>
      </p:cViewPr>
      <p:guideLst/>
    </p:cSldViewPr>
  </p:slideViewPr>
  <p:notesTextViewPr>
    <p:cViewPr>
      <p:scale>
        <a:sx n="150" d="100"/>
        <a:sy n="150" d="100"/>
      </p:scale>
      <p:origin x="0" y="0"/>
    </p:cViewPr>
  </p:notesTextViewPr>
  <p:notesViewPr>
    <p:cSldViewPr snapToGrid="0">
      <p:cViewPr varScale="1">
        <p:scale>
          <a:sx n="75" d="100"/>
          <a:sy n="75" d="100"/>
        </p:scale>
        <p:origin x="2866"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28A643-9580-43EF-975A-C5840CBF0621}" type="doc">
      <dgm:prSet loTypeId="urn:microsoft.com/office/officeart/2005/8/layout/vList5" loCatId="list" qsTypeId="urn:microsoft.com/office/officeart/2005/8/quickstyle/simple1" qsCatId="simple" csTypeId="urn:microsoft.com/office/officeart/2005/8/colors/accent6_2" csCatId="accent6" phldr="1"/>
      <dgm:spPr/>
      <dgm:t>
        <a:bodyPr/>
        <a:lstStyle/>
        <a:p>
          <a:endParaRPr lang="en-US"/>
        </a:p>
      </dgm:t>
    </dgm:pt>
    <dgm:pt modelId="{719F0B92-E3E4-4DEB-87BA-0ABFF2BF9BB3}">
      <dgm:prSet phldrT="[Text]"/>
      <dgm:spPr>
        <a:solidFill>
          <a:srgbClr val="7030A0"/>
        </a:solidFill>
        <a:ln>
          <a:solidFill>
            <a:srgbClr val="002060"/>
          </a:solidFill>
        </a:ln>
      </dgm:spPr>
      <dgm:t>
        <a:bodyPr/>
        <a:lstStyle/>
        <a:p>
          <a:r>
            <a:rPr lang="en-US" b="1" dirty="0">
              <a:latin typeface="Century Gothic" pitchFamily="34" charset="0"/>
            </a:rPr>
            <a:t>Negative</a:t>
          </a:r>
        </a:p>
      </dgm:t>
    </dgm:pt>
    <dgm:pt modelId="{6539B5B1-11C1-47E9-A7EB-0874551C6F4E}" type="parTrans" cxnId="{0E9DD261-8FBF-4E5E-9EDC-B28FE734167A}">
      <dgm:prSet/>
      <dgm:spPr/>
      <dgm:t>
        <a:bodyPr/>
        <a:lstStyle/>
        <a:p>
          <a:endParaRPr lang="en-US"/>
        </a:p>
      </dgm:t>
    </dgm:pt>
    <dgm:pt modelId="{8C4B9D9B-041E-413C-A174-331AB0432716}" type="sibTrans" cxnId="{0E9DD261-8FBF-4E5E-9EDC-B28FE734167A}">
      <dgm:prSet/>
      <dgm:spPr/>
      <dgm:t>
        <a:bodyPr/>
        <a:lstStyle/>
        <a:p>
          <a:endParaRPr lang="en-US"/>
        </a:p>
      </dgm:t>
    </dgm:pt>
    <dgm:pt modelId="{D56B5274-64B6-48F5-929E-12B052F3F3E7}">
      <dgm:prSet phldrT="[Text]"/>
      <dgm:spPr>
        <a:solidFill>
          <a:schemeClr val="accent4">
            <a:lumMod val="20000"/>
            <a:lumOff val="80000"/>
            <a:alpha val="90000"/>
          </a:schemeClr>
        </a:solidFill>
        <a:ln>
          <a:solidFill>
            <a:srgbClr val="7030A0">
              <a:alpha val="90000"/>
            </a:srgbClr>
          </a:solidFill>
        </a:ln>
      </dgm:spPr>
      <dgm:t>
        <a:bodyPr/>
        <a:lstStyle/>
        <a:p>
          <a:r>
            <a:rPr lang="en-US" b="1" dirty="0">
              <a:solidFill>
                <a:srgbClr val="7030A0"/>
              </a:solidFill>
              <a:latin typeface="Century Gothic" pitchFamily="34" charset="0"/>
            </a:rPr>
            <a:t>Based on previous experiences with SBIRT, 75% of prescreens are NEGATIVE</a:t>
          </a:r>
        </a:p>
      </dgm:t>
    </dgm:pt>
    <dgm:pt modelId="{BC74E23E-3122-4AFD-8FCF-45D0B7D6961B}" type="parTrans" cxnId="{2F23E718-0FBB-4690-BD07-7F4F7924C175}">
      <dgm:prSet/>
      <dgm:spPr/>
      <dgm:t>
        <a:bodyPr/>
        <a:lstStyle/>
        <a:p>
          <a:endParaRPr lang="en-US"/>
        </a:p>
      </dgm:t>
    </dgm:pt>
    <dgm:pt modelId="{DFF93556-014E-4FDE-A346-CD8BDDF876BE}" type="sibTrans" cxnId="{2F23E718-0FBB-4690-BD07-7F4F7924C175}">
      <dgm:prSet/>
      <dgm:spPr/>
      <dgm:t>
        <a:bodyPr/>
        <a:lstStyle/>
        <a:p>
          <a:endParaRPr lang="en-US"/>
        </a:p>
      </dgm:t>
    </dgm:pt>
    <dgm:pt modelId="{011BBEE7-5AEA-4A35-88B2-336E2985248A}">
      <dgm:prSet phldrT="[Text]"/>
      <dgm:spPr>
        <a:solidFill>
          <a:srgbClr val="7030A0"/>
        </a:solidFill>
        <a:ln>
          <a:solidFill>
            <a:srgbClr val="002060"/>
          </a:solidFill>
        </a:ln>
      </dgm:spPr>
      <dgm:t>
        <a:bodyPr/>
        <a:lstStyle/>
        <a:p>
          <a:r>
            <a:rPr lang="en-US" b="1" dirty="0">
              <a:latin typeface="Century Gothic" pitchFamily="34" charset="0"/>
            </a:rPr>
            <a:t>Positive</a:t>
          </a:r>
        </a:p>
      </dgm:t>
    </dgm:pt>
    <dgm:pt modelId="{9FDA03D9-D481-4CFD-9EE5-3D5FBDFA3A28}" type="parTrans" cxnId="{1E7C7676-881E-4E3B-8998-43ED99D593F5}">
      <dgm:prSet/>
      <dgm:spPr/>
      <dgm:t>
        <a:bodyPr/>
        <a:lstStyle/>
        <a:p>
          <a:endParaRPr lang="en-US"/>
        </a:p>
      </dgm:t>
    </dgm:pt>
    <dgm:pt modelId="{72C1AF5D-7D15-4CB9-B50D-E4115F891EEC}" type="sibTrans" cxnId="{1E7C7676-881E-4E3B-8998-43ED99D593F5}">
      <dgm:prSet/>
      <dgm:spPr/>
      <dgm:t>
        <a:bodyPr/>
        <a:lstStyle/>
        <a:p>
          <a:endParaRPr lang="en-US"/>
        </a:p>
      </dgm:t>
    </dgm:pt>
    <dgm:pt modelId="{F8E09D64-B049-4115-9D92-4A20E52487FA}">
      <dgm:prSet phldrT="[Text]"/>
      <dgm:spPr>
        <a:solidFill>
          <a:schemeClr val="accent4">
            <a:lumMod val="20000"/>
            <a:lumOff val="80000"/>
            <a:alpha val="90000"/>
          </a:schemeClr>
        </a:solidFill>
        <a:ln>
          <a:solidFill>
            <a:srgbClr val="7030A0">
              <a:alpha val="90000"/>
            </a:srgbClr>
          </a:solidFill>
        </a:ln>
      </dgm:spPr>
      <dgm:t>
        <a:bodyPr/>
        <a:lstStyle/>
        <a:p>
          <a:r>
            <a:rPr lang="en-US" b="1" dirty="0">
              <a:solidFill>
                <a:srgbClr val="7030A0"/>
              </a:solidFill>
              <a:latin typeface="Century Gothic" pitchFamily="34" charset="0"/>
            </a:rPr>
            <a:t>About 20% to 25% are POSITIVE, indicating you use the AUDIT, DAST, or both</a:t>
          </a:r>
        </a:p>
      </dgm:t>
    </dgm:pt>
    <dgm:pt modelId="{467D4CA7-58EF-4551-8099-4E040DF3E70C}" type="parTrans" cxnId="{E767159F-8FED-471F-9D7E-63B57B34ED73}">
      <dgm:prSet/>
      <dgm:spPr/>
      <dgm:t>
        <a:bodyPr/>
        <a:lstStyle/>
        <a:p>
          <a:endParaRPr lang="en-US"/>
        </a:p>
      </dgm:t>
    </dgm:pt>
    <dgm:pt modelId="{9A98C97E-9A36-4514-BDF1-03E78F04CAD2}" type="sibTrans" cxnId="{E767159F-8FED-471F-9D7E-63B57B34ED73}">
      <dgm:prSet/>
      <dgm:spPr/>
      <dgm:t>
        <a:bodyPr/>
        <a:lstStyle/>
        <a:p>
          <a:endParaRPr lang="en-US"/>
        </a:p>
      </dgm:t>
    </dgm:pt>
    <dgm:pt modelId="{3DF35B6E-D203-4523-AABC-9C383327D6B5}" type="pres">
      <dgm:prSet presAssocID="{3028A643-9580-43EF-975A-C5840CBF0621}" presName="Name0" presStyleCnt="0">
        <dgm:presLayoutVars>
          <dgm:dir/>
          <dgm:animLvl val="lvl"/>
          <dgm:resizeHandles val="exact"/>
        </dgm:presLayoutVars>
      </dgm:prSet>
      <dgm:spPr/>
      <dgm:t>
        <a:bodyPr/>
        <a:lstStyle/>
        <a:p>
          <a:endParaRPr lang="en-US"/>
        </a:p>
      </dgm:t>
    </dgm:pt>
    <dgm:pt modelId="{6ADB9116-0E47-45E6-BA2B-2D6D17FAE415}" type="pres">
      <dgm:prSet presAssocID="{719F0B92-E3E4-4DEB-87BA-0ABFF2BF9BB3}" presName="linNode" presStyleCnt="0"/>
      <dgm:spPr/>
    </dgm:pt>
    <dgm:pt modelId="{D135BE90-5906-47B3-BC5B-11872DC1A33E}" type="pres">
      <dgm:prSet presAssocID="{719F0B92-E3E4-4DEB-87BA-0ABFF2BF9BB3}" presName="parentText" presStyleLbl="node1" presStyleIdx="0" presStyleCnt="2" custLinFactNeighborX="-2948">
        <dgm:presLayoutVars>
          <dgm:chMax val="1"/>
          <dgm:bulletEnabled val="1"/>
        </dgm:presLayoutVars>
      </dgm:prSet>
      <dgm:spPr/>
      <dgm:t>
        <a:bodyPr/>
        <a:lstStyle/>
        <a:p>
          <a:endParaRPr lang="en-US"/>
        </a:p>
      </dgm:t>
    </dgm:pt>
    <dgm:pt modelId="{F3ADBE26-E556-4D7E-A47C-C88E3163261D}" type="pres">
      <dgm:prSet presAssocID="{719F0B92-E3E4-4DEB-87BA-0ABFF2BF9BB3}" presName="descendantText" presStyleLbl="alignAccFollowNode1" presStyleIdx="0" presStyleCnt="2" custLinFactNeighborY="0">
        <dgm:presLayoutVars>
          <dgm:bulletEnabled val="1"/>
        </dgm:presLayoutVars>
      </dgm:prSet>
      <dgm:spPr/>
      <dgm:t>
        <a:bodyPr/>
        <a:lstStyle/>
        <a:p>
          <a:endParaRPr lang="en-US"/>
        </a:p>
      </dgm:t>
    </dgm:pt>
    <dgm:pt modelId="{B2C50C0E-5CB0-47FB-8AFD-6B16ADE207FB}" type="pres">
      <dgm:prSet presAssocID="{8C4B9D9B-041E-413C-A174-331AB0432716}" presName="sp" presStyleCnt="0"/>
      <dgm:spPr/>
    </dgm:pt>
    <dgm:pt modelId="{777C8482-50FB-4E10-94DA-95894415A417}" type="pres">
      <dgm:prSet presAssocID="{011BBEE7-5AEA-4A35-88B2-336E2985248A}" presName="linNode" presStyleCnt="0"/>
      <dgm:spPr/>
    </dgm:pt>
    <dgm:pt modelId="{1B5B9315-772D-45DF-B10F-52FBEFAEF6CF}" type="pres">
      <dgm:prSet presAssocID="{011BBEE7-5AEA-4A35-88B2-336E2985248A}" presName="parentText" presStyleLbl="node1" presStyleIdx="1" presStyleCnt="2">
        <dgm:presLayoutVars>
          <dgm:chMax val="1"/>
          <dgm:bulletEnabled val="1"/>
        </dgm:presLayoutVars>
      </dgm:prSet>
      <dgm:spPr/>
      <dgm:t>
        <a:bodyPr/>
        <a:lstStyle/>
        <a:p>
          <a:endParaRPr lang="en-US"/>
        </a:p>
      </dgm:t>
    </dgm:pt>
    <dgm:pt modelId="{F66D7BDA-0329-4A43-9073-8E1E13140D0D}" type="pres">
      <dgm:prSet presAssocID="{011BBEE7-5AEA-4A35-88B2-336E2985248A}" presName="descendantText" presStyleLbl="alignAccFollowNode1" presStyleIdx="1" presStyleCnt="2" custLinFactNeighborY="0">
        <dgm:presLayoutVars>
          <dgm:bulletEnabled val="1"/>
        </dgm:presLayoutVars>
      </dgm:prSet>
      <dgm:spPr/>
      <dgm:t>
        <a:bodyPr/>
        <a:lstStyle/>
        <a:p>
          <a:endParaRPr lang="en-US"/>
        </a:p>
      </dgm:t>
    </dgm:pt>
  </dgm:ptLst>
  <dgm:cxnLst>
    <dgm:cxn modelId="{29985742-AEC3-4E9B-B887-8026164B0BF8}" type="presOf" srcId="{3028A643-9580-43EF-975A-C5840CBF0621}" destId="{3DF35B6E-D203-4523-AABC-9C383327D6B5}" srcOrd="0" destOrd="0" presId="urn:microsoft.com/office/officeart/2005/8/layout/vList5"/>
    <dgm:cxn modelId="{72F10ABF-F7A8-4CE7-9666-B532AF1B8DC3}" type="presOf" srcId="{F8E09D64-B049-4115-9D92-4A20E52487FA}" destId="{F66D7BDA-0329-4A43-9073-8E1E13140D0D}" srcOrd="0" destOrd="0" presId="urn:microsoft.com/office/officeart/2005/8/layout/vList5"/>
    <dgm:cxn modelId="{1E7C7676-881E-4E3B-8998-43ED99D593F5}" srcId="{3028A643-9580-43EF-975A-C5840CBF0621}" destId="{011BBEE7-5AEA-4A35-88B2-336E2985248A}" srcOrd="1" destOrd="0" parTransId="{9FDA03D9-D481-4CFD-9EE5-3D5FBDFA3A28}" sibTransId="{72C1AF5D-7D15-4CB9-B50D-E4115F891EEC}"/>
    <dgm:cxn modelId="{2F23E718-0FBB-4690-BD07-7F4F7924C175}" srcId="{719F0B92-E3E4-4DEB-87BA-0ABFF2BF9BB3}" destId="{D56B5274-64B6-48F5-929E-12B052F3F3E7}" srcOrd="0" destOrd="0" parTransId="{BC74E23E-3122-4AFD-8FCF-45D0B7D6961B}" sibTransId="{DFF93556-014E-4FDE-A346-CD8BDDF876BE}"/>
    <dgm:cxn modelId="{E767159F-8FED-471F-9D7E-63B57B34ED73}" srcId="{011BBEE7-5AEA-4A35-88B2-336E2985248A}" destId="{F8E09D64-B049-4115-9D92-4A20E52487FA}" srcOrd="0" destOrd="0" parTransId="{467D4CA7-58EF-4551-8099-4E040DF3E70C}" sibTransId="{9A98C97E-9A36-4514-BDF1-03E78F04CAD2}"/>
    <dgm:cxn modelId="{EA192003-E286-42D9-A330-F8337C60C707}" type="presOf" srcId="{011BBEE7-5AEA-4A35-88B2-336E2985248A}" destId="{1B5B9315-772D-45DF-B10F-52FBEFAEF6CF}" srcOrd="0" destOrd="0" presId="urn:microsoft.com/office/officeart/2005/8/layout/vList5"/>
    <dgm:cxn modelId="{0E9DD261-8FBF-4E5E-9EDC-B28FE734167A}" srcId="{3028A643-9580-43EF-975A-C5840CBF0621}" destId="{719F0B92-E3E4-4DEB-87BA-0ABFF2BF9BB3}" srcOrd="0" destOrd="0" parTransId="{6539B5B1-11C1-47E9-A7EB-0874551C6F4E}" sibTransId="{8C4B9D9B-041E-413C-A174-331AB0432716}"/>
    <dgm:cxn modelId="{8F7773C8-2C1E-4EC5-BE99-302925401AA0}" type="presOf" srcId="{D56B5274-64B6-48F5-929E-12B052F3F3E7}" destId="{F3ADBE26-E556-4D7E-A47C-C88E3163261D}" srcOrd="0" destOrd="0" presId="urn:microsoft.com/office/officeart/2005/8/layout/vList5"/>
    <dgm:cxn modelId="{8006C508-5541-43B9-902E-32BAB5241EE8}" type="presOf" srcId="{719F0B92-E3E4-4DEB-87BA-0ABFF2BF9BB3}" destId="{D135BE90-5906-47B3-BC5B-11872DC1A33E}" srcOrd="0" destOrd="0" presId="urn:microsoft.com/office/officeart/2005/8/layout/vList5"/>
    <dgm:cxn modelId="{02112200-406F-41DE-A096-C2DFF55F48A2}" type="presParOf" srcId="{3DF35B6E-D203-4523-AABC-9C383327D6B5}" destId="{6ADB9116-0E47-45E6-BA2B-2D6D17FAE415}" srcOrd="0" destOrd="0" presId="urn:microsoft.com/office/officeart/2005/8/layout/vList5"/>
    <dgm:cxn modelId="{7DB6F28D-4A9F-435E-B5A6-60465C12D45D}" type="presParOf" srcId="{6ADB9116-0E47-45E6-BA2B-2D6D17FAE415}" destId="{D135BE90-5906-47B3-BC5B-11872DC1A33E}" srcOrd="0" destOrd="0" presId="urn:microsoft.com/office/officeart/2005/8/layout/vList5"/>
    <dgm:cxn modelId="{861501B7-A3F5-473B-8F97-946A8F10FA59}" type="presParOf" srcId="{6ADB9116-0E47-45E6-BA2B-2D6D17FAE415}" destId="{F3ADBE26-E556-4D7E-A47C-C88E3163261D}" srcOrd="1" destOrd="0" presId="urn:microsoft.com/office/officeart/2005/8/layout/vList5"/>
    <dgm:cxn modelId="{CCF3D897-1CEA-4B55-84A1-441E2A0008D7}" type="presParOf" srcId="{3DF35B6E-D203-4523-AABC-9C383327D6B5}" destId="{B2C50C0E-5CB0-47FB-8AFD-6B16ADE207FB}" srcOrd="1" destOrd="0" presId="urn:microsoft.com/office/officeart/2005/8/layout/vList5"/>
    <dgm:cxn modelId="{27185D03-69EB-4469-8103-C49D12F171B8}" type="presParOf" srcId="{3DF35B6E-D203-4523-AABC-9C383327D6B5}" destId="{777C8482-50FB-4E10-94DA-95894415A417}" srcOrd="2" destOrd="0" presId="urn:microsoft.com/office/officeart/2005/8/layout/vList5"/>
    <dgm:cxn modelId="{E5BC03BF-3EF2-41FA-89B6-AB6D10557DAC}" type="presParOf" srcId="{777C8482-50FB-4E10-94DA-95894415A417}" destId="{1B5B9315-772D-45DF-B10F-52FBEFAEF6CF}" srcOrd="0" destOrd="0" presId="urn:microsoft.com/office/officeart/2005/8/layout/vList5"/>
    <dgm:cxn modelId="{52E91287-1A7D-48DE-9580-41E77781622A}" type="presParOf" srcId="{777C8482-50FB-4E10-94DA-95894415A417}" destId="{F66D7BDA-0329-4A43-9073-8E1E13140D0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527260" cy="458788"/>
          </a:xfrm>
          <a:prstGeom prst="rect">
            <a:avLst/>
          </a:prstGeom>
        </p:spPr>
        <p:txBody>
          <a:bodyPr vert="horz" lIns="91440" tIns="45720" rIns="91440" bIns="45720" rtlCol="0"/>
          <a:lstStyle>
            <a:lvl1pPr algn="l">
              <a:defRPr sz="1200"/>
            </a:lvl1pPr>
          </a:lstStyle>
          <a:p>
            <a:r>
              <a:rPr lang="en-US" smtClean="0">
                <a:latin typeface="Arial" panose="020B0604020202020204" pitchFamily="34" charset="0"/>
                <a:cs typeface="Arial" panose="020B0604020202020204" pitchFamily="34" charset="0"/>
              </a:rPr>
              <a:t>Screening, Brief Intervention, and Referral to Treatment (SBIRT): Getting SBIRT into Practice</a:t>
            </a:r>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6B257FF-A16A-4CD6-933B-40EDF0BD3B58}" type="slidenum">
              <a:rPr lang="en-US" smtClean="0"/>
              <a:t>‹#›</a:t>
            </a:fld>
            <a:endParaRPr lang="en-US"/>
          </a:p>
        </p:txBody>
      </p:sp>
    </p:spTree>
    <p:extLst>
      <p:ext uri="{BB962C8B-B14F-4D97-AF65-F5344CB8AC3E}">
        <p14:creationId xmlns:p14="http://schemas.microsoft.com/office/powerpoint/2010/main" val="17551571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6502401" cy="458788"/>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r>
              <a:rPr lang="en-US" dirty="0" smtClean="0"/>
              <a:t>Screening, Brief Intervention, and Referral to Treatment (SBIRT): Getting SBIRT into Practice</a:t>
            </a:r>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12E20-193A-47A8-9887-933A1E81EC68}" type="slidenum">
              <a:rPr lang="en-US" smtClean="0"/>
              <a:t>‹#›</a:t>
            </a:fld>
            <a:endParaRPr lang="en-US"/>
          </a:p>
        </p:txBody>
      </p:sp>
    </p:spTree>
    <p:extLst>
      <p:ext uri="{BB962C8B-B14F-4D97-AF65-F5344CB8AC3E}">
        <p14:creationId xmlns:p14="http://schemas.microsoft.com/office/powerpoint/2010/main" val="415150364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our program about approaches</a:t>
            </a:r>
            <a:r>
              <a:rPr lang="en-US" baseline="0" dirty="0" smtClean="0"/>
              <a:t> that help to integrate SBIRT practices into clinical settings. </a:t>
            </a:r>
            <a:r>
              <a:rPr lang="en-US" dirty="0" smtClean="0"/>
              <a:t> </a:t>
            </a:r>
          </a:p>
          <a:p>
            <a:pPr eaLnBrk="1" hangingPunct="1">
              <a:spcBef>
                <a:spcPct val="0"/>
              </a:spcBef>
            </a:pPr>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ADA505B3-6DBD-499E-BA03-EFC757D9F337}" type="slidenum">
              <a:rPr lang="en-US" smtClean="0"/>
              <a:t>1</a:t>
            </a:fld>
            <a:endParaRPr lang="en-US"/>
          </a:p>
        </p:txBody>
      </p:sp>
      <p:sp>
        <p:nvSpPr>
          <p:cNvPr id="5" name="Header Placeholder 4"/>
          <p:cNvSpPr>
            <a:spLocks noGrp="1"/>
          </p:cNvSpPr>
          <p:nvPr>
            <p:ph type="hdr" sz="quarter" idx="11"/>
          </p:nvPr>
        </p:nvSpPr>
        <p:spPr>
          <a:xfrm>
            <a:off x="-1" y="0"/>
            <a:ext cx="6573521" cy="458788"/>
          </a:xfrm>
        </p:spPr>
        <p:txBody>
          <a:bodyPr/>
          <a:lstStyle/>
          <a:p>
            <a:r>
              <a:rPr lang="en-US" dirty="0" smtClean="0"/>
              <a:t>Screening, Brief Intervention, and Referral to Treatment (SBIRT): Getting SBIRT into Practice</a:t>
            </a:r>
            <a:endParaRPr lang="en-US" dirty="0"/>
          </a:p>
        </p:txBody>
      </p:sp>
    </p:spTree>
    <p:extLst>
      <p:ext uri="{BB962C8B-B14F-4D97-AF65-F5344CB8AC3E}">
        <p14:creationId xmlns:p14="http://schemas.microsoft.com/office/powerpoint/2010/main" val="1035156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matrix pictured on the previous slide gets</a:t>
            </a:r>
            <a:r>
              <a:rPr lang="en-US" baseline="0" dirty="0" smtClean="0"/>
              <a:t> at the “who,” “what,” and “where” questions that need to be addressed to implement SBIRT in practice. </a:t>
            </a:r>
          </a:p>
          <a:p>
            <a:endParaRPr lang="en-US" baseline="0" dirty="0" smtClean="0"/>
          </a:p>
          <a:p>
            <a:r>
              <a:rPr lang="en-US" baseline="0" dirty="0" smtClean="0"/>
              <a:t>______________________________________</a:t>
            </a:r>
          </a:p>
          <a:p>
            <a:endParaRPr lang="en-US" baseline="0" dirty="0" smtClean="0"/>
          </a:p>
          <a:p>
            <a:r>
              <a:rPr lang="en-US" baseline="0" dirty="0" smtClean="0"/>
              <a:t>Page 21</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10</a:t>
            </a:fld>
            <a:endParaRPr lang="en-US"/>
          </a:p>
        </p:txBody>
      </p:sp>
    </p:spTree>
    <p:extLst>
      <p:ext uri="{BB962C8B-B14F-4D97-AF65-F5344CB8AC3E}">
        <p14:creationId xmlns:p14="http://schemas.microsoft.com/office/powerpoint/2010/main" val="2322041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we said earlier, organizations can differ dramatically in their readiness and capacity to implement new practices. The four main ideas listed on this slide are actually part of an assessment tool that </a:t>
            </a:r>
            <a:r>
              <a:rPr lang="en-US" baseline="0" dirty="0" err="1" smtClean="0"/>
              <a:t>Bohman</a:t>
            </a:r>
            <a:r>
              <a:rPr lang="en-US" baseline="0" dirty="0" smtClean="0"/>
              <a:t> and colleagues used to assess organizational readiness for implementing SBIRT.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11</a:t>
            </a:fld>
            <a:endParaRPr lang="en-US"/>
          </a:p>
        </p:txBody>
      </p:sp>
    </p:spTree>
    <p:extLst>
      <p:ext uri="{BB962C8B-B14F-4D97-AF65-F5344CB8AC3E}">
        <p14:creationId xmlns:p14="http://schemas.microsoft.com/office/powerpoint/2010/main" val="2102564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Involving as many staff stakeholders</a:t>
            </a:r>
            <a:r>
              <a:rPr lang="en-US" baseline="0" dirty="0" smtClean="0"/>
              <a:t> as possible in planning discussions can help identify positives but also negatives, which will need to be overcome. An important starting point is to determine what staff will be needed, and what training and support they need to be successful.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12</a:t>
            </a:fld>
            <a:endParaRPr lang="en-US"/>
          </a:p>
        </p:txBody>
      </p:sp>
    </p:spTree>
    <p:extLst>
      <p:ext uri="{BB962C8B-B14F-4D97-AF65-F5344CB8AC3E}">
        <p14:creationId xmlns:p14="http://schemas.microsoft.com/office/powerpoint/2010/main" val="395302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Working</a:t>
            </a:r>
            <a:r>
              <a:rPr lang="en-US" baseline="0" dirty="0" smtClean="0"/>
              <a:t> to be as clear as possible about </a:t>
            </a:r>
            <a:r>
              <a:rPr lang="en-US" u="sng" baseline="0" dirty="0" smtClean="0"/>
              <a:t>what</a:t>
            </a:r>
            <a:r>
              <a:rPr lang="en-US" baseline="0" dirty="0" smtClean="0"/>
              <a:t> you are doing and </a:t>
            </a:r>
            <a:r>
              <a:rPr lang="en-US" u="sng" baseline="0" dirty="0" smtClean="0"/>
              <a:t>who</a:t>
            </a:r>
            <a:r>
              <a:rPr lang="en-US" baseline="0" dirty="0" smtClean="0"/>
              <a:t> can help is really important to moving the process along. Establishing partnerships and collaborations with others – both inside and outside of your organization – can help support your sustainability and success over time. </a:t>
            </a:r>
          </a:p>
          <a:p>
            <a:endParaRPr lang="en-US" baseline="0" dirty="0" smtClean="0"/>
          </a:p>
          <a:p>
            <a:r>
              <a:rPr lang="en-US" baseline="0" dirty="0" smtClean="0"/>
              <a:t>Using your target population can help guide the type of collaborators that might be most useful. For example, a youth-focused SBIRT program might involve athletic advisors or staff from student housing, student counseling services, or crisis services.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13</a:t>
            </a:fld>
            <a:endParaRPr lang="en-US"/>
          </a:p>
        </p:txBody>
      </p:sp>
    </p:spTree>
    <p:extLst>
      <p:ext uri="{BB962C8B-B14F-4D97-AF65-F5344CB8AC3E}">
        <p14:creationId xmlns:p14="http://schemas.microsoft.com/office/powerpoint/2010/main" val="2614032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important starting point is to determine your target audience</a:t>
            </a:r>
            <a:r>
              <a:rPr lang="en-US" baseline="0" dirty="0" smtClean="0"/>
              <a:t>. What population of people do you want to include in SBIRT screening? </a:t>
            </a:r>
          </a:p>
          <a:p>
            <a:endParaRPr lang="en-US" baseline="0" dirty="0" smtClean="0"/>
          </a:p>
          <a:p>
            <a:r>
              <a:rPr lang="en-US" baseline="0" dirty="0" smtClean="0"/>
              <a:t>The target group might be defined by age, health risk factors, or sociodemographic variables. Other setting-related questions pertain to characteristics and challenges that might include things like staffing, space, or access by consumers. </a:t>
            </a:r>
          </a:p>
          <a:p>
            <a:endParaRPr lang="en-US" baseline="0" dirty="0" smtClean="0"/>
          </a:p>
          <a:p>
            <a:r>
              <a:rPr lang="en-US" baseline="0" dirty="0" smtClean="0"/>
              <a:t>In short, a number of setting-specific questions will guide what is practical to do. After thinking about the setting in general, the next step is to consider which implementation model makes the best sense.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14</a:t>
            </a:fld>
            <a:endParaRPr lang="en-US"/>
          </a:p>
        </p:txBody>
      </p:sp>
    </p:spTree>
    <p:extLst>
      <p:ext uri="{BB962C8B-B14F-4D97-AF65-F5344CB8AC3E}">
        <p14:creationId xmlns:p14="http://schemas.microsoft.com/office/powerpoint/2010/main" val="3351742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a:t>
            </a:r>
            <a:r>
              <a:rPr lang="en-US" baseline="0" dirty="0" smtClean="0"/>
              <a:t> common and effective approach is to train existing staff in the health center or clinic to use SBIRT as part of their regular practice. </a:t>
            </a:r>
          </a:p>
          <a:p>
            <a:endParaRPr lang="en-US" baseline="0" dirty="0" smtClean="0"/>
          </a:p>
          <a:p>
            <a:r>
              <a:rPr lang="en-US" baseline="0" dirty="0" smtClean="0"/>
              <a:t>The In-House Generalist model affords providers the opportunity to talk with their own patients. This often increases comfort for the person and can help the provider tie substance use to other issues. </a:t>
            </a:r>
          </a:p>
          <a:p>
            <a:endParaRPr lang="en-US" baseline="0" dirty="0" smtClean="0"/>
          </a:p>
          <a:p>
            <a:r>
              <a:rPr lang="en-US" baseline="0" dirty="0" smtClean="0"/>
              <a:t>The downside is that providers are busy and might omit SBIRT, and perhaps not all of them will be comfortable with having the needed conversations.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15</a:t>
            </a:fld>
            <a:endParaRPr lang="en-US"/>
          </a:p>
        </p:txBody>
      </p:sp>
    </p:spTree>
    <p:extLst>
      <p:ext uri="{BB962C8B-B14F-4D97-AF65-F5344CB8AC3E}">
        <p14:creationId xmlns:p14="http://schemas.microsoft.com/office/powerpoint/2010/main" val="32749390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time, SBIRT Service grantees</a:t>
            </a:r>
            <a:r>
              <a:rPr lang="en-US" baseline="0" dirty="0" smtClean="0"/>
              <a:t> found that the approaches listed here made a big difference in the successful adoption of the In-House Generalist approach.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16</a:t>
            </a:fld>
            <a:endParaRPr lang="en-US"/>
          </a:p>
        </p:txBody>
      </p:sp>
    </p:spTree>
    <p:extLst>
      <p:ext uri="{BB962C8B-B14F-4D97-AF65-F5344CB8AC3E}">
        <p14:creationId xmlns:p14="http://schemas.microsoft.com/office/powerpoint/2010/main" val="13581732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approach is to hire a specially-</a:t>
            </a:r>
            <a:r>
              <a:rPr lang="en-US" baseline="0" dirty="0" smtClean="0"/>
              <a:t>trained staff member to conduct all SBIRT-related </a:t>
            </a:r>
            <a:r>
              <a:rPr lang="en-US" baseline="0" dirty="0" smtClean="0"/>
              <a:t>work in </a:t>
            </a:r>
            <a:r>
              <a:rPr lang="en-US" baseline="0" dirty="0" smtClean="0"/>
              <a:t>the clinical setting. </a:t>
            </a:r>
          </a:p>
          <a:p>
            <a:endParaRPr lang="en-US" baseline="0" dirty="0" smtClean="0"/>
          </a:p>
          <a:p>
            <a:r>
              <a:rPr lang="en-US" baseline="0" dirty="0" smtClean="0"/>
              <a:t>While this may sound good to those who usually staff the clinic, it has the downside of creating situations in which differences of opinion arise between the substance use counselor and the medical providers. </a:t>
            </a:r>
          </a:p>
          <a:p>
            <a:endParaRPr lang="en-US" baseline="0" dirty="0" smtClean="0"/>
          </a:p>
          <a:p>
            <a:r>
              <a:rPr lang="en-US" baseline="0" dirty="0" smtClean="0"/>
              <a:t>These pitfalls can </a:t>
            </a:r>
            <a:r>
              <a:rPr lang="en-US" baseline="0" dirty="0" smtClean="0"/>
              <a:t>be </a:t>
            </a:r>
            <a:r>
              <a:rPr lang="en-US" baseline="0" dirty="0" smtClean="0"/>
              <a:t>overcome with clear organizational planning, but both the plan for practice and the person hired should be carefully considered.</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17</a:t>
            </a:fld>
            <a:endParaRPr lang="en-US"/>
          </a:p>
        </p:txBody>
      </p:sp>
    </p:spTree>
    <p:extLst>
      <p:ext uri="{BB962C8B-B14F-4D97-AF65-F5344CB8AC3E}">
        <p14:creationId xmlns:p14="http://schemas.microsoft.com/office/powerpoint/2010/main" val="17369879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third</a:t>
            </a:r>
            <a:r>
              <a:rPr lang="en-US" baseline="0" dirty="0" smtClean="0"/>
              <a:t> approach is a variation on having an In-House Specialist. Instead of the clinic actually hiring a specialist to be part of the clinic team, this approach “co-locates” an outside provider – a Contracted Specialist – in the clinic and lets them do all the SBIRT work.</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18</a:t>
            </a:fld>
            <a:endParaRPr lang="en-US"/>
          </a:p>
        </p:txBody>
      </p:sp>
    </p:spTree>
    <p:extLst>
      <p:ext uri="{BB962C8B-B14F-4D97-AF65-F5344CB8AC3E}">
        <p14:creationId xmlns:p14="http://schemas.microsoft.com/office/powerpoint/2010/main" val="3904209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t>
            </a:r>
            <a:r>
              <a:rPr lang="en-US" baseline="0" dirty="0" smtClean="0"/>
              <a:t> important consideration is that most SBIRT Service grantees eventually found one or more “blended” approaches to using SBIRT. One of the most common is having In-House Generalists do the prescreening and screening. If a brief intervention is needed, either another In-House Generalist or a Contracted Specialist takes it from there. </a:t>
            </a:r>
          </a:p>
          <a:p>
            <a:endParaRPr lang="en-US" baseline="0" dirty="0" smtClean="0"/>
          </a:p>
          <a:p>
            <a:r>
              <a:rPr lang="en-US" baseline="0" dirty="0" smtClean="0"/>
              <a:t>There is really no one “best” way since it depends on the resources and characteristics of the setting. </a:t>
            </a:r>
          </a:p>
          <a:p>
            <a:endParaRPr lang="en-US" baseline="0" dirty="0" smtClean="0"/>
          </a:p>
          <a:p>
            <a:r>
              <a:rPr lang="en-US" baseline="0" dirty="0" smtClean="0"/>
              <a:t>One thing about SBIRT use that is consistently true is that nearly anyone who is willing and is appropriately trained can provide SBIRT! Nurses, physicians, nurse practitioners, physician assistants, social workers, psychologists, health educators, hospital residents and interns, medical assistants, school counselors, and additional professionals, can all provide SBIRT!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19</a:t>
            </a:fld>
            <a:endParaRPr lang="en-US"/>
          </a:p>
        </p:txBody>
      </p:sp>
    </p:spTree>
    <p:extLst>
      <p:ext uri="{BB962C8B-B14F-4D97-AF65-F5344CB8AC3E}">
        <p14:creationId xmlns:p14="http://schemas.microsoft.com/office/powerpoint/2010/main" val="4148468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start by quickly reviewing the process that’s involved in using SBIRT in clinical practice. </a:t>
            </a:r>
            <a:endParaRPr lang="en-US" baseline="0" dirty="0" smtClean="0"/>
          </a:p>
          <a:p>
            <a:endParaRPr lang="en-US" baseline="0" dirty="0" smtClean="0"/>
          </a:p>
          <a:p>
            <a:r>
              <a:rPr lang="en-US" baseline="0" dirty="0" smtClean="0"/>
              <a:t>This is to help remind you that the process of screening doesn’t take much time, and that both the AUDIT and DAST can be self-scored.</a:t>
            </a:r>
            <a:endParaRPr lang="en-US" baseline="0" dirty="0"/>
          </a:p>
        </p:txBody>
      </p:sp>
      <p:sp>
        <p:nvSpPr>
          <p:cNvPr id="4" name="Slide Number Placeholder 3"/>
          <p:cNvSpPr>
            <a:spLocks noGrp="1"/>
          </p:cNvSpPr>
          <p:nvPr>
            <p:ph type="sldNum" sz="quarter" idx="10"/>
          </p:nvPr>
        </p:nvSpPr>
        <p:spPr/>
        <p:txBody>
          <a:bodyPr/>
          <a:lstStyle/>
          <a:p>
            <a:fld id="{B5212E20-193A-47A8-9887-933A1E81EC68}" type="slidenum">
              <a:rPr lang="en-US" smtClean="0"/>
              <a:t>2</a:t>
            </a:fld>
            <a:endParaRPr lang="en-US"/>
          </a:p>
        </p:txBody>
      </p:sp>
      <p:sp>
        <p:nvSpPr>
          <p:cNvPr id="5" name="Header Placeholder 4"/>
          <p:cNvSpPr>
            <a:spLocks noGrp="1"/>
          </p:cNvSpPr>
          <p:nvPr>
            <p:ph type="hdr" sz="quarter" idx="11"/>
          </p:nvPr>
        </p:nvSpPr>
        <p:spPr/>
        <p:txBody>
          <a:bodyPr/>
          <a:lstStyle/>
          <a:p>
            <a:r>
              <a:rPr lang="en-US" smtClean="0"/>
              <a:t>Screening, Brief Intervention, and Referral to Treatment (SBIRT): Getting SBIRT into Practice</a:t>
            </a:r>
            <a:endParaRPr lang="en-US" dirty="0"/>
          </a:p>
        </p:txBody>
      </p:sp>
    </p:spTree>
    <p:extLst>
      <p:ext uri="{BB962C8B-B14F-4D97-AF65-F5344CB8AC3E}">
        <p14:creationId xmlns:p14="http://schemas.microsoft.com/office/powerpoint/2010/main" val="15120544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third</a:t>
            </a:r>
            <a:r>
              <a:rPr lang="en-US" baseline="0" dirty="0" smtClean="0"/>
              <a:t> major area to think about in getting SBIRT into practice is the actual service package you want to offer. </a:t>
            </a:r>
          </a:p>
          <a:p>
            <a:endParaRPr lang="en-US" baseline="0" dirty="0" smtClean="0"/>
          </a:p>
          <a:p>
            <a:r>
              <a:rPr lang="en-US" baseline="0" dirty="0" smtClean="0"/>
              <a:t>We encourage doing universal screening on an annual basis for all patients in primary care. However, there may be variations on what you decide to do – particularly at the beginning when you’re working to get SBIRT started. So, start with screening. What specifically are you asking the team to do? What makes the best sense?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20</a:t>
            </a:fld>
            <a:endParaRPr lang="en-US"/>
          </a:p>
        </p:txBody>
      </p:sp>
    </p:spTree>
    <p:extLst>
      <p:ext uri="{BB962C8B-B14F-4D97-AF65-F5344CB8AC3E}">
        <p14:creationId xmlns:p14="http://schemas.microsoft.com/office/powerpoint/2010/main" val="1534036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training highly</a:t>
            </a:r>
            <a:r>
              <a:rPr lang="en-US" baseline="0" dirty="0" smtClean="0"/>
              <a:t> recommends screening for alcohol and drugs, both illicit and prescription. However, what you decide to implement in your practice setting may depend on both the needs of the community and the comfort level of the providers. </a:t>
            </a:r>
          </a:p>
          <a:p>
            <a:endParaRPr lang="en-US" baseline="0" dirty="0" smtClean="0"/>
          </a:p>
          <a:p>
            <a:r>
              <a:rPr lang="en-US" baseline="0" dirty="0" smtClean="0"/>
              <a:t>While we highly endorse the AUDIT and DAST, there are other options available. </a:t>
            </a:r>
            <a:r>
              <a:rPr lang="en-US" u="none" baseline="0" dirty="0" smtClean="0"/>
              <a:t>The most important factors are to understand the benefits and uses of the tools, and then use them consistently. TAP 33, on which this module is based, reports that there are more than 25 validated self-report screening tools available!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21</a:t>
            </a:fld>
            <a:endParaRPr lang="en-US"/>
          </a:p>
        </p:txBody>
      </p:sp>
    </p:spTree>
    <p:extLst>
      <p:ext uri="{BB962C8B-B14F-4D97-AF65-F5344CB8AC3E}">
        <p14:creationId xmlns:p14="http://schemas.microsoft.com/office/powerpoint/2010/main" val="38338665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set of questions pertains to the “how” of</a:t>
            </a:r>
            <a:r>
              <a:rPr lang="en-US" baseline="0" dirty="0" smtClean="0"/>
              <a:t> screening patients related to the unique needs and characteristics of the target population. </a:t>
            </a:r>
          </a:p>
          <a:p>
            <a:endParaRPr lang="en-US" baseline="0" dirty="0" smtClean="0"/>
          </a:p>
          <a:p>
            <a:r>
              <a:rPr lang="en-US" baseline="0" dirty="0" smtClean="0"/>
              <a:t>There are likely big differences in the patients who come to federally qualified health centers for treatment compared to the patients in private health centers. Factors like age, literacy, abilities, and language are all important to factor into the planning process.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22</a:t>
            </a:fld>
            <a:endParaRPr lang="en-US"/>
          </a:p>
        </p:txBody>
      </p:sp>
    </p:spTree>
    <p:extLst>
      <p:ext uri="{BB962C8B-B14F-4D97-AF65-F5344CB8AC3E}">
        <p14:creationId xmlns:p14="http://schemas.microsoft.com/office/powerpoint/2010/main" val="2762259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Although</a:t>
            </a:r>
            <a:r>
              <a:rPr lang="en-US" baseline="0" dirty="0" smtClean="0"/>
              <a:t> our curriculum offers training for providers to complete screenings, use the brief intervention, and make referrals to specialty treatment, in practice you and your clinic may decide on another model. </a:t>
            </a:r>
          </a:p>
          <a:p>
            <a:endParaRPr lang="en-US" baseline="0" dirty="0" smtClean="0"/>
          </a:p>
          <a:p>
            <a:r>
              <a:rPr lang="en-US" baseline="0" dirty="0" smtClean="0"/>
              <a:t>As you consider the options, it’s important to think about workflow and how patients will be provided the brief intervention. In lots of ways, this may be the most challenging part of implementing SBIRT in practice.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23</a:t>
            </a:fld>
            <a:endParaRPr lang="en-US"/>
          </a:p>
        </p:txBody>
      </p:sp>
    </p:spTree>
    <p:extLst>
      <p:ext uri="{BB962C8B-B14F-4D97-AF65-F5344CB8AC3E}">
        <p14:creationId xmlns:p14="http://schemas.microsoft.com/office/powerpoint/2010/main" val="10771893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Referral</a:t>
            </a:r>
            <a:r>
              <a:rPr lang="en-US" baseline="0" dirty="0" smtClean="0"/>
              <a:t> to treatment should follow the same basic principles that were discussed in the Core Training Curriculum. Knowing the community ahead of time and establishing partnerships with specialty substance use services </a:t>
            </a:r>
            <a:r>
              <a:rPr lang="en-US" u="sng" baseline="0" dirty="0" smtClean="0"/>
              <a:t>in advance</a:t>
            </a:r>
            <a:r>
              <a:rPr lang="en-US" u="none" baseline="0" dirty="0" smtClean="0"/>
              <a:t> </a:t>
            </a:r>
            <a:r>
              <a:rPr lang="en-US" baseline="0" dirty="0" smtClean="0"/>
              <a:t>of needing their help is critically important. </a:t>
            </a:r>
          </a:p>
          <a:p>
            <a:endParaRPr lang="en-US" baseline="0" dirty="0" smtClean="0"/>
          </a:p>
          <a:p>
            <a:r>
              <a:rPr lang="en-US" baseline="0" dirty="0" smtClean="0"/>
              <a:t>Deciding what constitutes a “warm handoff” from you to the specialist is another really important process to consider ahead of time. Identify the type and extent of follow-up that your clinic offers as the “standard of practice” for patients who are referred. Remember, the goal is to have organizational standards that everyone follows.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24</a:t>
            </a:fld>
            <a:endParaRPr lang="en-US"/>
          </a:p>
        </p:txBody>
      </p:sp>
    </p:spTree>
    <p:extLst>
      <p:ext uri="{BB962C8B-B14F-4D97-AF65-F5344CB8AC3E}">
        <p14:creationId xmlns:p14="http://schemas.microsoft.com/office/powerpoint/2010/main" val="24238700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Referral</a:t>
            </a:r>
            <a:r>
              <a:rPr lang="en-US" baseline="0" dirty="0" smtClean="0"/>
              <a:t> p</a:t>
            </a:r>
            <a:r>
              <a:rPr lang="en-US" dirty="0" smtClean="0"/>
              <a:t>rocedures</a:t>
            </a:r>
            <a:r>
              <a:rPr lang="en-US" baseline="0" dirty="0" smtClean="0"/>
              <a:t> should both motivate patients to enter treatment and connect them with a convenient, accessible, acceptable, and affordable specialty treatment program. </a:t>
            </a:r>
          </a:p>
          <a:p>
            <a:endParaRPr lang="en-US" baseline="0" dirty="0" smtClean="0"/>
          </a:p>
          <a:p>
            <a:r>
              <a:rPr lang="en-US" dirty="0" smtClean="0"/>
              <a:t>Some of the strategies</a:t>
            </a:r>
            <a:r>
              <a:rPr lang="en-US" baseline="0" dirty="0" smtClean="0"/>
              <a:t> that have helped SBIRT Service grantees make successful referrals are listed on this slide.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25</a:t>
            </a:fld>
            <a:endParaRPr lang="en-US"/>
          </a:p>
        </p:txBody>
      </p:sp>
    </p:spTree>
    <p:extLst>
      <p:ext uri="{BB962C8B-B14F-4D97-AF65-F5344CB8AC3E}">
        <p14:creationId xmlns:p14="http://schemas.microsoft.com/office/powerpoint/2010/main" val="3887609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Evaluation is critical to sustainability. Both process and outcome data</a:t>
            </a:r>
            <a:r>
              <a:rPr lang="en-US" baseline="0" dirty="0" smtClean="0"/>
              <a:t> can guide additional changes, encourage staff that they are making an important contribution to the health of the patients, and provide justification for ongoing use. </a:t>
            </a:r>
          </a:p>
          <a:p>
            <a:endParaRPr lang="en-US" baseline="0" dirty="0" smtClean="0"/>
          </a:p>
          <a:p>
            <a:r>
              <a:rPr lang="en-US" baseline="0" dirty="0" smtClean="0"/>
              <a:t>As you think about implementing SBIRT in practice, be sure to consider how key evaluation points can be easily accessed and summarized.</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26</a:t>
            </a:fld>
            <a:endParaRPr lang="en-US"/>
          </a:p>
        </p:txBody>
      </p:sp>
    </p:spTree>
    <p:extLst>
      <p:ext uri="{BB962C8B-B14F-4D97-AF65-F5344CB8AC3E}">
        <p14:creationId xmlns:p14="http://schemas.microsoft.com/office/powerpoint/2010/main" val="37946907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Staff who are participating in SBIRT implementation and use in daily care should also be included in evaluation plans. Their input related to what works or not is critically important to adoption and sustainability. As you think about implementing SBIRT in practice, make staff evaluation and input part of the process.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27</a:t>
            </a:fld>
            <a:endParaRPr lang="en-US"/>
          </a:p>
        </p:txBody>
      </p:sp>
    </p:spTree>
    <p:extLst>
      <p:ext uri="{BB962C8B-B14F-4D97-AF65-F5344CB8AC3E}">
        <p14:creationId xmlns:p14="http://schemas.microsoft.com/office/powerpoint/2010/main" val="28416473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important consideration in planning</a:t>
            </a:r>
            <a:r>
              <a:rPr lang="en-US" baseline="0" dirty="0" smtClean="0"/>
              <a:t> SBIRT implementation in practice relates to the funding support that helps offset staff time to use the process.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28</a:t>
            </a:fld>
            <a:endParaRPr lang="en-US"/>
          </a:p>
        </p:txBody>
      </p:sp>
    </p:spTree>
    <p:extLst>
      <p:ext uri="{BB962C8B-B14F-4D97-AF65-F5344CB8AC3E}">
        <p14:creationId xmlns:p14="http://schemas.microsoft.com/office/powerpoint/2010/main" val="30914974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Discussing billing options that support screening and brief interventions can be an important motivational factor when thinking about adopting SBIRT in a practice setting.</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29</a:t>
            </a:fld>
            <a:endParaRPr lang="en-US"/>
          </a:p>
        </p:txBody>
      </p:sp>
    </p:spTree>
    <p:extLst>
      <p:ext uri="{BB962C8B-B14F-4D97-AF65-F5344CB8AC3E}">
        <p14:creationId xmlns:p14="http://schemas.microsoft.com/office/powerpoint/2010/main" val="113004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average in primary care settings, 20 to 25 percent of individuals screen positive, and the rest are negative. So</a:t>
            </a:r>
            <a:r>
              <a:rPr lang="en-US" baseline="0" dirty="0" smtClean="0"/>
              <a:t> again, about a fourth of people seen in primary care will need the AUDIT or DAST.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a:t>
            </a:fld>
            <a:endParaRPr lang="en-US"/>
          </a:p>
        </p:txBody>
      </p:sp>
    </p:spTree>
    <p:extLst>
      <p:ext uri="{BB962C8B-B14F-4D97-AF65-F5344CB8AC3E}">
        <p14:creationId xmlns:p14="http://schemas.microsoft.com/office/powerpoint/2010/main" val="526516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n important shift in Medicaid funding occurred with the Affordable Care Act. Prior to the ACA, the state Medicaid agency had to </a:t>
            </a:r>
            <a:r>
              <a:rPr lang="en-US" u="sng" baseline="0" dirty="0" smtClean="0"/>
              <a:t>agree</a:t>
            </a:r>
            <a:r>
              <a:rPr lang="en-US" baseline="0" dirty="0" smtClean="0"/>
              <a:t> to reimburse for substance use services – it was </a:t>
            </a:r>
            <a:r>
              <a:rPr lang="en-US" u="sng" baseline="0" dirty="0" smtClean="0"/>
              <a:t>not</a:t>
            </a:r>
            <a:r>
              <a:rPr lang="en-US" baseline="0" dirty="0" smtClean="0"/>
              <a:t> a given. Sustained efforts on the part of SBIRT advocates were needed to “unlock” the codes supporting substance use screening and intervention.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30</a:t>
            </a:fld>
            <a:endParaRPr lang="en-US"/>
          </a:p>
        </p:txBody>
      </p:sp>
    </p:spTree>
    <p:extLst>
      <p:ext uri="{BB962C8B-B14F-4D97-AF65-F5344CB8AC3E}">
        <p14:creationId xmlns:p14="http://schemas.microsoft.com/office/powerpoint/2010/main" val="2956020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addition to generating</a:t>
            </a:r>
            <a:r>
              <a:rPr lang="en-US" baseline="0" dirty="0" smtClean="0"/>
              <a:t> revenue for the healthcare setting, using SBIRT is well-established as being cost-effective. The investment in providing SBIRT in clinical practice settings saves money by reducing risks of later health problems. </a:t>
            </a:r>
          </a:p>
          <a:p>
            <a:endParaRPr lang="en-US" baseline="0" dirty="0" smtClean="0"/>
          </a:p>
          <a:p>
            <a:r>
              <a:rPr lang="en-US" baseline="0" dirty="0" smtClean="0"/>
              <a:t>Of interest, the meta-analysis of using screening and brief intervention for unhealthy drinking demonstrated that SBIRT was as cost-effective as many standard preventive services – like immunizations and colorectal screening.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31</a:t>
            </a:fld>
            <a:endParaRPr lang="en-US"/>
          </a:p>
        </p:txBody>
      </p:sp>
    </p:spTree>
    <p:extLst>
      <p:ext uri="{BB962C8B-B14F-4D97-AF65-F5344CB8AC3E}">
        <p14:creationId xmlns:p14="http://schemas.microsoft.com/office/powerpoint/2010/main" val="25495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Thinking</a:t>
            </a:r>
            <a:r>
              <a:rPr lang="en-US" baseline="0" dirty="0" smtClean="0"/>
              <a:t> about factors that will promote long-term sustainability of SBIRT in clinical practice can both guide your planning for adoption </a:t>
            </a:r>
            <a:r>
              <a:rPr lang="en-US" u="sng" baseline="0" dirty="0" smtClean="0"/>
              <a:t>and</a:t>
            </a:r>
            <a:r>
              <a:rPr lang="en-US" baseline="0" dirty="0" smtClean="0"/>
              <a:t> assure that you can keep the program alive over time. </a:t>
            </a:r>
          </a:p>
          <a:p>
            <a:endParaRPr lang="en-US" baseline="0" dirty="0" smtClean="0"/>
          </a:p>
          <a:p>
            <a:r>
              <a:rPr lang="en-US" baseline="0" dirty="0" smtClean="0"/>
              <a:t>The questions listed on this slide emphasize that sustainability is a lot more than financing.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32</a:t>
            </a:fld>
            <a:endParaRPr lang="en-US"/>
          </a:p>
        </p:txBody>
      </p:sp>
    </p:spTree>
    <p:extLst>
      <p:ext uri="{BB962C8B-B14F-4D97-AF65-F5344CB8AC3E}">
        <p14:creationId xmlns:p14="http://schemas.microsoft.com/office/powerpoint/2010/main" val="25350807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Maintaining staff motivation and support for the program within the community involves </a:t>
            </a:r>
            <a:r>
              <a:rPr lang="en-US" u="sng" baseline="0" dirty="0" smtClean="0"/>
              <a:t>thoughtful</a:t>
            </a:r>
            <a:r>
              <a:rPr lang="en-US" baseline="0" dirty="0" smtClean="0"/>
              <a:t> and systematic review of key features of the program and its use. </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33</a:t>
            </a:fld>
            <a:endParaRPr lang="en-US"/>
          </a:p>
        </p:txBody>
      </p:sp>
    </p:spTree>
    <p:extLst>
      <p:ext uri="{BB962C8B-B14F-4D97-AF65-F5344CB8AC3E}">
        <p14:creationId xmlns:p14="http://schemas.microsoft.com/office/powerpoint/2010/main" val="16889899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before, a</a:t>
            </a:r>
            <a:r>
              <a:rPr lang="en-US" baseline="0" dirty="0" smtClean="0"/>
              <a:t> number of factors that relate to sustaining SBIRT in practice should also be considered as you think about adoption in the first place. Keeping your eyes on the long haul to ensure SBIRT stays “alive and well” in the clinical practice setting can help direct plans for its initial adoption.</a:t>
            </a:r>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34</a:t>
            </a:fld>
            <a:endParaRPr lang="en-US"/>
          </a:p>
        </p:txBody>
      </p:sp>
    </p:spTree>
    <p:extLst>
      <p:ext uri="{BB962C8B-B14F-4D97-AF65-F5344CB8AC3E}">
        <p14:creationId xmlns:p14="http://schemas.microsoft.com/office/powerpoint/2010/main" val="1735928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 there are lots of things to keep in mind as you implement SBIRT in clinical practice. It’s important to think </a:t>
            </a:r>
            <a:r>
              <a:rPr lang="en-US" baseline="0" dirty="0" smtClean="0"/>
              <a:t>carefully about the target audience and outcome, as well as methods to make SBIRT practical to adopt. In addition, remember that key team members are needed to help gain momentum to get SBIRT in practice and then keep it going.</a:t>
            </a:r>
            <a:endParaRPr lang="en-US" dirty="0" smtClean="0"/>
          </a:p>
          <a:p>
            <a:endParaRPr lang="en-US" dirty="0" smtClean="0"/>
          </a:p>
          <a:p>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35</a:t>
            </a:fld>
            <a:endParaRPr lang="en-US"/>
          </a:p>
        </p:txBody>
      </p:sp>
    </p:spTree>
    <p:extLst>
      <p:ext uri="{BB962C8B-B14F-4D97-AF65-F5344CB8AC3E}">
        <p14:creationId xmlns:p14="http://schemas.microsoft.com/office/powerpoint/2010/main" val="7526371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t>
            </a:r>
            <a:r>
              <a:rPr lang="en-US" baseline="0" dirty="0" smtClean="0"/>
              <a:t>highly recommend the resources on this slide to help guide your thinking about best practices for getting SBIRT into practice.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36</a:t>
            </a:fld>
            <a:endParaRPr lang="en-US"/>
          </a:p>
        </p:txBody>
      </p:sp>
    </p:spTree>
    <p:extLst>
      <p:ext uri="{BB962C8B-B14F-4D97-AF65-F5344CB8AC3E}">
        <p14:creationId xmlns:p14="http://schemas.microsoft.com/office/powerpoint/2010/main" val="17764725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would like to acknowledge</a:t>
            </a:r>
            <a:r>
              <a:rPr lang="en-US" baseline="0" dirty="0" smtClean="0"/>
              <a:t> TAP 33 as the foundation of this training module.</a:t>
            </a:r>
          </a:p>
          <a:p>
            <a:endParaRPr lang="en-US" baseline="0" dirty="0" smtClean="0"/>
          </a:p>
          <a:p>
            <a:r>
              <a:rPr lang="en-US" baseline="0" dirty="0" smtClean="0"/>
              <a:t>Thank you for your time.</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37</a:t>
            </a:fld>
            <a:endParaRPr lang="en-US"/>
          </a:p>
        </p:txBody>
      </p:sp>
    </p:spTree>
    <p:extLst>
      <p:ext uri="{BB962C8B-B14F-4D97-AF65-F5344CB8AC3E}">
        <p14:creationId xmlns:p14="http://schemas.microsoft.com/office/powerpoint/2010/main" val="51196631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38</a:t>
            </a:fld>
            <a:endParaRPr lang="en-US"/>
          </a:p>
        </p:txBody>
      </p:sp>
    </p:spTree>
    <p:extLst>
      <p:ext uri="{BB962C8B-B14F-4D97-AF65-F5344CB8AC3E}">
        <p14:creationId xmlns:p14="http://schemas.microsoft.com/office/powerpoint/2010/main" val="4071559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process</a:t>
            </a:r>
            <a:r>
              <a:rPr lang="en-US" baseline="0" dirty="0" smtClean="0"/>
              <a:t> can be applied in many different ways. Most settings use a team approach, but there are additional options, which we’ll talk about today.  </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4</a:t>
            </a:fld>
            <a:endParaRPr lang="en-US"/>
          </a:p>
        </p:txBody>
      </p:sp>
    </p:spTree>
    <p:extLst>
      <p:ext uri="{BB962C8B-B14F-4D97-AF65-F5344CB8AC3E}">
        <p14:creationId xmlns:p14="http://schemas.microsoft.com/office/powerpoint/2010/main" val="1628955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known for a long time that getting evidence-based practices into daily</a:t>
            </a:r>
            <a:r>
              <a:rPr lang="en-US" baseline="0" dirty="0" smtClean="0"/>
              <a:t> care – in any setting – is often difficult. There’s a long list of reasons as to why busy clinicians may “push back” on adding something new to their already hectic schedule! </a:t>
            </a:r>
          </a:p>
          <a:p>
            <a:endParaRPr lang="en-US" baseline="0" dirty="0" smtClean="0"/>
          </a:p>
          <a:p>
            <a:r>
              <a:rPr lang="en-US" baseline="0" dirty="0" smtClean="0"/>
              <a:t>However, as noted previously, SBIRT doesn’t need to take a lot of time. It actuality, many sites are already screening, but not in a standardized manner. This ends up being </a:t>
            </a:r>
            <a:r>
              <a:rPr lang="en-US" u="sng" baseline="0" dirty="0" smtClean="0"/>
              <a:t>more</a:t>
            </a:r>
            <a:r>
              <a:rPr lang="en-US" baseline="0" dirty="0" smtClean="0"/>
              <a:t> time-consuming – trying to determine the next step – and the results are often more difficult to analyze than when using a screening tool with specific response options.</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5</a:t>
            </a:fld>
            <a:endParaRPr lang="en-US"/>
          </a:p>
        </p:txBody>
      </p:sp>
    </p:spTree>
    <p:extLst>
      <p:ext uri="{BB962C8B-B14F-4D97-AF65-F5344CB8AC3E}">
        <p14:creationId xmlns:p14="http://schemas.microsoft.com/office/powerpoint/2010/main" val="4055617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individuals</a:t>
            </a:r>
            <a:r>
              <a:rPr lang="en-US" baseline="0" dirty="0" smtClean="0"/>
              <a:t> </a:t>
            </a:r>
            <a:r>
              <a:rPr lang="en-US" dirty="0" smtClean="0"/>
              <a:t>may think </a:t>
            </a:r>
            <a:r>
              <a:rPr lang="en-US" dirty="0" smtClean="0"/>
              <a:t>there’s </a:t>
            </a:r>
            <a:r>
              <a:rPr lang="en-US" dirty="0" smtClean="0"/>
              <a:t>too</a:t>
            </a:r>
            <a:r>
              <a:rPr lang="en-US" baseline="0" dirty="0" smtClean="0"/>
              <a:t> much to learn or there’s no time to learn, but keep in mind that you don’t need to learn everything at once! Introduce SBIRT in increments, and take advantage of the free online training modules – no more than 20 minutes each – that can be viewed as your schedule allows.</a:t>
            </a:r>
          </a:p>
          <a:p>
            <a:endParaRPr lang="en-US" baseline="0" dirty="0" smtClean="0"/>
          </a:p>
          <a:p>
            <a:r>
              <a:rPr lang="en-US" baseline="0" dirty="0" smtClean="0"/>
              <a:t>We’ll address some of the other concerns later in this module.</a:t>
            </a:r>
          </a:p>
          <a:p>
            <a:endParaRPr lang="en-US" baseline="0" dirty="0" smtClean="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6</a:t>
            </a:fld>
            <a:endParaRPr lang="en-US"/>
          </a:p>
        </p:txBody>
      </p:sp>
    </p:spTree>
    <p:extLst>
      <p:ext uri="{BB962C8B-B14F-4D97-AF65-F5344CB8AC3E}">
        <p14:creationId xmlns:p14="http://schemas.microsoft.com/office/powerpoint/2010/main" val="164058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It’s beyond the scope of this training module to go over some of the common models for implementing changes in practice, including the adoption of evidence-based practices. However, you may want to review one or more of the websites shown here to learn about change models that may help guide the use of SBIRT.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7</a:t>
            </a:fld>
            <a:endParaRPr lang="en-US"/>
          </a:p>
        </p:txBody>
      </p:sp>
    </p:spTree>
    <p:extLst>
      <p:ext uri="{BB962C8B-B14F-4D97-AF65-F5344CB8AC3E}">
        <p14:creationId xmlns:p14="http://schemas.microsoft.com/office/powerpoint/2010/main" val="2832782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kern="1200" dirty="0" smtClean="0">
                <a:solidFill>
                  <a:schemeClr val="tx1"/>
                </a:solidFill>
                <a:effectLst/>
                <a:latin typeface="+mn-lt"/>
                <a:ea typeface="+mn-ea"/>
                <a:cs typeface="+mn-cs"/>
              </a:rPr>
              <a:t>In fact, the very same theoretical model</a:t>
            </a:r>
            <a:r>
              <a:rPr lang="en-US" sz="1400" kern="1200" baseline="0" dirty="0" smtClean="0">
                <a:solidFill>
                  <a:schemeClr val="tx1"/>
                </a:solidFill>
                <a:effectLst/>
                <a:latin typeface="+mn-lt"/>
                <a:ea typeface="+mn-ea"/>
                <a:cs typeface="+mn-cs"/>
              </a:rPr>
              <a:t> that we discussed when using </a:t>
            </a:r>
            <a:r>
              <a:rPr lang="en-US" sz="1400" kern="1200" dirty="0" smtClean="0">
                <a:solidFill>
                  <a:schemeClr val="tx1"/>
                </a:solidFill>
                <a:effectLst/>
                <a:latin typeface="+mn-lt"/>
                <a:ea typeface="+mn-ea"/>
                <a:cs typeface="+mn-cs"/>
              </a:rPr>
              <a:t>motivational interviewing with patients can be applied</a:t>
            </a:r>
            <a:r>
              <a:rPr lang="en-US" sz="1400" kern="1200" baseline="0" dirty="0" smtClean="0">
                <a:solidFill>
                  <a:schemeClr val="tx1"/>
                </a:solidFill>
                <a:effectLst/>
                <a:latin typeface="+mn-lt"/>
                <a:ea typeface="+mn-ea"/>
                <a:cs typeface="+mn-cs"/>
              </a:rPr>
              <a:t> to system-wide changes, such as the adoption of SBIRT. </a:t>
            </a:r>
          </a:p>
          <a:p>
            <a:endParaRPr lang="en-US" sz="1400" kern="1200" baseline="0" dirty="0" smtClean="0">
              <a:solidFill>
                <a:schemeClr val="tx1"/>
              </a:solidFill>
              <a:effectLst/>
              <a:latin typeface="+mn-lt"/>
              <a:ea typeface="+mn-ea"/>
              <a:cs typeface="+mn-cs"/>
            </a:endParaRPr>
          </a:p>
          <a:p>
            <a:r>
              <a:rPr lang="en-US" sz="1400" kern="1200" baseline="0" dirty="0" smtClean="0">
                <a:solidFill>
                  <a:schemeClr val="tx1"/>
                </a:solidFill>
                <a:effectLst/>
                <a:latin typeface="+mn-lt"/>
                <a:ea typeface="+mn-ea"/>
                <a:cs typeface="+mn-cs"/>
              </a:rPr>
              <a:t>Like people, the organization you are working in may be in various states of “readiness” to change</a:t>
            </a:r>
            <a:r>
              <a:rPr lang="en-US" sz="1400" kern="1200" dirty="0" smtClean="0">
                <a:solidFill>
                  <a:schemeClr val="tx1"/>
                </a:solidFill>
                <a:effectLst/>
                <a:latin typeface="+mn-lt"/>
                <a:ea typeface="+mn-ea"/>
                <a:cs typeface="+mn-cs"/>
              </a:rPr>
              <a:t>: Precontemplation, Contemplation, Preparation, Action, and Maintenance.</a:t>
            </a:r>
          </a:p>
          <a:p>
            <a:pPr eaLnBrk="1" hangingPunct="1"/>
            <a:endParaRPr lang="en-US" altLang="en-US" sz="1400" dirty="0" smtClean="0"/>
          </a:p>
          <a:p>
            <a:pPr eaLnBrk="1" hangingPunct="1">
              <a:buFont typeface="Wingdings" panose="05000000000000000000" pitchFamily="2" charset="2"/>
              <a:buNone/>
            </a:pPr>
            <a:r>
              <a:rPr lang="en-GB" altLang="en-US" sz="1400" dirty="0" smtClean="0"/>
              <a:t>_________________________________</a:t>
            </a:r>
          </a:p>
          <a:p>
            <a:pPr eaLnBrk="1" hangingPunct="1">
              <a:buFont typeface="Wingdings" panose="05000000000000000000" pitchFamily="2" charset="2"/>
              <a:buNone/>
            </a:pPr>
            <a:endParaRPr lang="en-GB" altLang="en-US" sz="1400" dirty="0" smtClean="0"/>
          </a:p>
          <a:p>
            <a:pPr eaLnBrk="1" hangingPunct="1">
              <a:defRPr/>
            </a:pPr>
            <a:r>
              <a:rPr lang="en-US" sz="1400" dirty="0" smtClean="0"/>
              <a:t>Reference: Prochaska and </a:t>
            </a:r>
            <a:r>
              <a:rPr lang="en-US" sz="1400" dirty="0" err="1" smtClean="0"/>
              <a:t>DiClemente</a:t>
            </a:r>
            <a:r>
              <a:rPr lang="en-US" sz="1400" dirty="0" smtClean="0"/>
              <a:t> (1984). </a:t>
            </a:r>
            <a:endParaRPr lang="en-US" altLang="en-US" sz="1400" dirty="0" smtClean="0"/>
          </a:p>
          <a:p>
            <a:pPr eaLnBrk="1" hangingPunct="1"/>
            <a:endParaRPr lang="en-US" altLang="en-US" sz="1200" b="0" dirty="0"/>
          </a:p>
        </p:txBody>
      </p:sp>
      <p:sp>
        <p:nvSpPr>
          <p:cNvPr id="4" name="Slide Number Placeholder 3"/>
          <p:cNvSpPr>
            <a:spLocks noGrp="1"/>
          </p:cNvSpPr>
          <p:nvPr>
            <p:ph type="sldNum" sz="quarter" idx="10"/>
          </p:nvPr>
        </p:nvSpPr>
        <p:spPr/>
        <p:txBody>
          <a:bodyPr/>
          <a:lstStyle/>
          <a:p>
            <a:fld id="{8AB204AC-5BEF-4162-8A5E-20B90CB6F157}" type="slidenum">
              <a:rPr lang="en-US" smtClean="0"/>
              <a:t>8</a:t>
            </a:fld>
            <a:endParaRPr lang="en-US"/>
          </a:p>
        </p:txBody>
      </p:sp>
      <p:sp>
        <p:nvSpPr>
          <p:cNvPr id="5" name="Header Placeholder 4"/>
          <p:cNvSpPr>
            <a:spLocks noGrp="1"/>
          </p:cNvSpPr>
          <p:nvPr>
            <p:ph type="hdr" sz="quarter" idx="11"/>
          </p:nvPr>
        </p:nvSpPr>
        <p:spPr/>
        <p:txBody>
          <a:bodyPr/>
          <a:lstStyle/>
          <a:p>
            <a:r>
              <a:rPr lang="en-US" smtClean="0"/>
              <a:t>Screening, Brief Intervention, and Referral to Treatment (SBIRT): Getting SBIRT into Practice</a:t>
            </a:r>
            <a:endParaRPr lang="en-US" dirty="0"/>
          </a:p>
        </p:txBody>
      </p:sp>
    </p:spTree>
    <p:extLst>
      <p:ext uri="{BB962C8B-B14F-4D97-AF65-F5344CB8AC3E}">
        <p14:creationId xmlns:p14="http://schemas.microsoft.com/office/powerpoint/2010/main" val="21495046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SBIRT model</a:t>
            </a:r>
            <a:r>
              <a:rPr lang="en-US" baseline="0" dirty="0" smtClean="0"/>
              <a:t> matrix shown on this slide is from TAP 33, which discusses strategies related to implementing SBIRT in practice settings. We highly recommend getting a copy if you’re leading a team to adopt SBIRT in your practice. </a:t>
            </a:r>
          </a:p>
          <a:p>
            <a:endParaRPr lang="en-US" baseline="0" dirty="0" smtClean="0"/>
          </a:p>
          <a:p>
            <a:r>
              <a:rPr lang="en-US" baseline="0" dirty="0" smtClean="0"/>
              <a:t>Much of what we’ll review in this module is based on this report, which incorporated the experiences of SBIRT </a:t>
            </a:r>
            <a:r>
              <a:rPr lang="en-US" b="0" u="sng" baseline="0" dirty="0" smtClean="0"/>
              <a:t>Service</a:t>
            </a:r>
            <a:r>
              <a:rPr lang="en-US" b="0" u="none" baseline="0" dirty="0" smtClean="0"/>
              <a:t> </a:t>
            </a:r>
            <a:r>
              <a:rPr lang="en-US" u="none" baseline="0" dirty="0" smtClean="0"/>
              <a:t>grantees</a:t>
            </a:r>
            <a:r>
              <a:rPr lang="en-US" baseline="0" dirty="0" smtClean="0"/>
              <a:t> when they’ve implemented SBIRT in a variety of clinical sites. These sites included emergency departments, primary care clinics, and community-based service settings.</a:t>
            </a:r>
          </a:p>
          <a:p>
            <a:endParaRPr lang="en-US" baseline="0" dirty="0" smtClean="0"/>
          </a:p>
          <a:p>
            <a:r>
              <a:rPr lang="en-US" baseline="0" dirty="0" smtClean="0"/>
              <a:t>_______________________</a:t>
            </a:r>
          </a:p>
          <a:p>
            <a:endParaRPr lang="en-US" baseline="0" dirty="0" smtClean="0"/>
          </a:p>
          <a:p>
            <a:r>
              <a:rPr lang="en-US" baseline="0" dirty="0" smtClean="0"/>
              <a:t>Page 21: ATOD stands for alcohol, tobacco and drugs and ATOD+ means other behavioral risk factors are also involved, like inactivity, poor diet.</a:t>
            </a:r>
            <a:endParaRPr lang="en-US" dirty="0"/>
          </a:p>
        </p:txBody>
      </p:sp>
      <p:sp>
        <p:nvSpPr>
          <p:cNvPr id="4" name="Header Placeholder 3"/>
          <p:cNvSpPr>
            <a:spLocks noGrp="1"/>
          </p:cNvSpPr>
          <p:nvPr>
            <p:ph type="hdr" sz="quarter" idx="10"/>
          </p:nvPr>
        </p:nvSpPr>
        <p:spPr/>
        <p:txBody>
          <a:bodyPr/>
          <a:lstStyle/>
          <a:p>
            <a:r>
              <a:rPr lang="en-US" smtClean="0"/>
              <a:t>Screening, Brief Intervention, and Referral to Treatment (SBIRT): Getting SBIRT into Practice</a:t>
            </a:r>
            <a:endParaRPr lang="en-US" dirty="0"/>
          </a:p>
        </p:txBody>
      </p:sp>
      <p:sp>
        <p:nvSpPr>
          <p:cNvPr id="5" name="Slide Number Placeholder 4"/>
          <p:cNvSpPr>
            <a:spLocks noGrp="1"/>
          </p:cNvSpPr>
          <p:nvPr>
            <p:ph type="sldNum" sz="quarter" idx="11"/>
          </p:nvPr>
        </p:nvSpPr>
        <p:spPr/>
        <p:txBody>
          <a:bodyPr/>
          <a:lstStyle/>
          <a:p>
            <a:fld id="{B5212E20-193A-47A8-9887-933A1E81EC68}" type="slidenum">
              <a:rPr lang="en-US" smtClean="0"/>
              <a:t>9</a:t>
            </a:fld>
            <a:endParaRPr lang="en-US"/>
          </a:p>
        </p:txBody>
      </p:sp>
    </p:spTree>
    <p:extLst>
      <p:ext uri="{BB962C8B-B14F-4D97-AF65-F5344CB8AC3E}">
        <p14:creationId xmlns:p14="http://schemas.microsoft.com/office/powerpoint/2010/main" val="2440165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2"/>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4" y="914401"/>
            <a:ext cx="6947127" cy="3488266"/>
          </a:xfrm>
        </p:spPr>
        <p:txBody>
          <a:bodyPr anchor="b">
            <a:normAutofit/>
          </a:bodyPr>
          <a:lstStyle>
            <a:lvl1pPr algn="r">
              <a:defRPr sz="4000">
                <a:effectLst/>
              </a:defRPr>
            </a:lvl1pPr>
          </a:lstStyle>
          <a:p>
            <a:r>
              <a:rPr lang="en-US" dirty="0"/>
              <a:t>Click to edit Master title style</a:t>
            </a:r>
          </a:p>
        </p:txBody>
      </p:sp>
      <p:sp>
        <p:nvSpPr>
          <p:cNvPr id="3" name="Subtitle 2"/>
          <p:cNvSpPr>
            <a:spLocks noGrp="1"/>
          </p:cNvSpPr>
          <p:nvPr>
            <p:ph type="subTitle" idx="1"/>
          </p:nvPr>
        </p:nvSpPr>
        <p:spPr>
          <a:xfrm>
            <a:off x="2924239" y="4402668"/>
            <a:ext cx="5762563" cy="1364531"/>
          </a:xfrm>
        </p:spPr>
        <p:txBody>
          <a:bodyPr anchor="t">
            <a:normAutofit/>
          </a:bodyPr>
          <a:lstStyle>
            <a:lvl1pPr marL="0" indent="0" algn="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a:xfrm>
            <a:off x="3623733" y="6117338"/>
            <a:ext cx="3609438" cy="365125"/>
          </a:xfrm>
        </p:spPr>
        <p:txBody>
          <a:bodyPr/>
          <a:lstStyle/>
          <a:p>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9"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6054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4732865"/>
            <a:ext cx="7515991" cy="566738"/>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6"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524" y="5299603"/>
            <a:ext cx="7515991" cy="493712"/>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33054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0"/>
            <a:ext cx="7515991" cy="3048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5" y="4343400"/>
            <a:ext cx="7515992"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388244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4" y="4343400"/>
            <a:ext cx="7515991" cy="144780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4166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6" y="3308581"/>
            <a:ext cx="7515989" cy="14688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883399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426742" y="685801"/>
            <a:ext cx="6974115" cy="27431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1348369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6" y="685803"/>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5" y="3505200"/>
            <a:ext cx="7515992" cy="83820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5" y="4343400"/>
            <a:ext cx="7515992" cy="144780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9810764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62000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4"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5"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F1120-42C5-4B26-88B4-E8994A7FE229}" type="datetimeFigureOut">
              <a:rPr lang="en-US" smtClean="0"/>
              <a:t>7/26/2018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245853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457201"/>
            <a:ext cx="7704667" cy="1554480"/>
          </a:xfrm>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a:xfrm>
            <a:off x="982134" y="2194560"/>
            <a:ext cx="7704667" cy="3332816"/>
          </a:xfrm>
        </p:spPr>
        <p:txBody>
          <a:bodyPr anchor="ctr"/>
          <a:lstStyle>
            <a:lvl1pPr>
              <a:buClrTx/>
              <a:buSzPct val="100000"/>
              <a:defRPr/>
            </a:lvl1pPr>
            <a:lvl2pPr>
              <a:buClrTx/>
              <a:buSzPct val="100000"/>
              <a:defRPr/>
            </a:lvl2pPr>
            <a:lvl3pPr>
              <a:buClrTx/>
              <a:buSzPct val="100000"/>
              <a:defRPr/>
            </a:lvl3pPr>
            <a:lvl4pPr>
              <a:buClrTx/>
              <a:buSzPct val="100000"/>
              <a:defRPr/>
            </a:lvl4pPr>
            <a:lvl5pPr>
              <a:buClrTx/>
              <a:buSzPct val="1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1972648" y="6108175"/>
            <a:ext cx="5314517" cy="365125"/>
          </a:xfrm>
        </p:spPr>
        <p:txBody>
          <a:bodyPr/>
          <a:lstStyle/>
          <a:p>
            <a:endParaRPr lang="en-US"/>
          </a:p>
        </p:txBody>
      </p:sp>
      <p:sp>
        <p:nvSpPr>
          <p:cNvPr id="6" name="Slide Number Placeholder 5"/>
          <p:cNvSpPr>
            <a:spLocks noGrp="1"/>
          </p:cNvSpPr>
          <p:nvPr>
            <p:ph type="sldNum" sz="quarter" idx="12"/>
          </p:nvPr>
        </p:nvSpPr>
        <p:spPr>
          <a:xfrm>
            <a:off x="1544815" y="6108174"/>
            <a:ext cx="427833" cy="365125"/>
          </a:xfrm>
        </p:spPr>
        <p:txBody>
          <a:bodyPr/>
          <a:lstStyle/>
          <a:p>
            <a:fld id="{00D8B892-0D3A-4DC0-B3B2-B8CD40FC5413}" type="slidenum">
              <a:rPr lang="en-US" smtClean="0"/>
              <a:t>‹#›</a:t>
            </a:fld>
            <a:endParaRPr lang="en-US"/>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6089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6" y="2667000"/>
            <a:ext cx="6699805" cy="2360071"/>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86999" y="5027070"/>
            <a:ext cx="6699802" cy="8604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587733" y="6116072"/>
            <a:ext cx="413483" cy="365125"/>
          </a:xfrm>
        </p:spPr>
        <p:txBody>
          <a:bodyPr/>
          <a:lstStyle/>
          <a:p>
            <a:fld id="{00D8B892-0D3A-4DC0-B3B2-B8CD40FC5413}" type="slidenum">
              <a:rPr lang="en-US" smtClean="0"/>
              <a:t>‹#›</a:t>
            </a:fld>
            <a:endParaRPr lang="en-US"/>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716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685803"/>
            <a:ext cx="7704667" cy="1752599"/>
          </a:xfrm>
        </p:spPr>
        <p:txBody>
          <a:bodyPr>
            <a:normAutofit/>
          </a:bodyPr>
          <a:lstStyle>
            <a:lvl1pPr>
              <a:defRPr sz="4000" baseline="0"/>
            </a:lvl1pPr>
          </a:lstStyle>
          <a:p>
            <a:r>
              <a:rPr lang="en-US" dirty="0"/>
              <a:t>Click to edit Master title style</a:t>
            </a:r>
          </a:p>
        </p:txBody>
      </p:sp>
      <p:sp>
        <p:nvSpPr>
          <p:cNvPr id="3" name="Content Placeholder 2"/>
          <p:cNvSpPr>
            <a:spLocks noGrp="1"/>
          </p:cNvSpPr>
          <p:nvPr>
            <p:ph sz="half" idx="1"/>
          </p:nvPr>
        </p:nvSpPr>
        <p:spPr>
          <a:xfrm>
            <a:off x="982133" y="2667000"/>
            <a:ext cx="3739896" cy="3368674"/>
          </a:xfrm>
        </p:spPr>
        <p:txBody>
          <a:bodyPr>
            <a:normAutofit/>
          </a:bodyPr>
          <a:lstStyle>
            <a:lvl1pPr>
              <a:buClr>
                <a:schemeClr val="tx1"/>
              </a:buClr>
              <a:buSzPct val="100000"/>
              <a:defRPr sz="1350">
                <a:solidFill>
                  <a:schemeClr val="tx1"/>
                </a:solidFill>
              </a:defRPr>
            </a:lvl1pPr>
            <a:lvl2pPr>
              <a:buClr>
                <a:schemeClr val="tx1"/>
              </a:buClr>
              <a:buSzPct val="100000"/>
              <a:defRPr sz="1200">
                <a:solidFill>
                  <a:schemeClr val="tx1"/>
                </a:solidFill>
              </a:defRPr>
            </a:lvl2pPr>
            <a:lvl3pPr>
              <a:buClr>
                <a:schemeClr val="tx1"/>
              </a:buClr>
              <a:buSzPct val="100000"/>
              <a:defRPr sz="1050">
                <a:solidFill>
                  <a:schemeClr val="tx1"/>
                </a:solidFill>
              </a:defRPr>
            </a:lvl3pPr>
            <a:lvl4pPr>
              <a:buClr>
                <a:schemeClr val="tx1"/>
              </a:buClr>
              <a:buSzPct val="100000"/>
              <a:defRPr sz="900">
                <a:solidFill>
                  <a:schemeClr val="tx1"/>
                </a:solidFill>
              </a:defRPr>
            </a:lvl4pPr>
            <a:lvl5pPr>
              <a:buClr>
                <a:schemeClr val="tx1"/>
              </a:buClr>
              <a:buSzPct val="100000"/>
              <a:defRPr sz="900">
                <a:solidFill>
                  <a:schemeClr val="tx1"/>
                </a:solidFill>
              </a:defRPr>
            </a:lvl5pPr>
            <a:lvl6pPr>
              <a:defRPr sz="900"/>
            </a:lvl6pPr>
            <a:lvl7pPr>
              <a:defRPr sz="900"/>
            </a:lvl7pPr>
            <a:lvl8pPr>
              <a:defRPr sz="900"/>
            </a:lvl8pPr>
            <a:lvl9pPr>
              <a:defRPr sz="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46904" y="2667000"/>
            <a:ext cx="3739896" cy="3346824"/>
          </a:xfrm>
        </p:spPr>
        <p:txBody>
          <a:bodyPr>
            <a:normAutofit/>
          </a:bodyPr>
          <a:lstStyle>
            <a:lvl1pPr>
              <a:buClr>
                <a:schemeClr val="tx1"/>
              </a:buClr>
              <a:buSzPct val="100000"/>
              <a:defRPr sz="1350"/>
            </a:lvl1pPr>
            <a:lvl2pPr>
              <a:buClr>
                <a:schemeClr val="tx1"/>
              </a:buClr>
              <a:buSzPct val="100000"/>
              <a:defRPr sz="1200"/>
            </a:lvl2pPr>
            <a:lvl3pPr>
              <a:buClr>
                <a:schemeClr val="tx1"/>
              </a:buClr>
              <a:buSzPct val="100000"/>
              <a:defRPr sz="1050"/>
            </a:lvl3pPr>
            <a:lvl4pPr>
              <a:buClr>
                <a:schemeClr val="tx1"/>
              </a:buClr>
              <a:buSzPct val="100000"/>
              <a:defRPr sz="900"/>
            </a:lvl4pPr>
            <a:lvl5pPr>
              <a:buClr>
                <a:schemeClr val="tx1"/>
              </a:buClr>
              <a:buSzPct val="100000"/>
              <a:defRPr sz="900"/>
            </a:lvl5pPr>
            <a:lvl6pPr>
              <a:defRPr sz="900"/>
            </a:lvl6pPr>
            <a:lvl7pPr>
              <a:defRPr sz="900"/>
            </a:lvl7pPr>
            <a:lvl8pPr>
              <a:defRPr sz="900"/>
            </a:lvl8pPr>
            <a:lvl9pPr>
              <a:defRPr sz="9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2445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2" y="2658533"/>
            <a:ext cx="3456291"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13523"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57267" y="3335338"/>
            <a:ext cx="3672248" cy="2665259"/>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1573515" y="6116071"/>
            <a:ext cx="413483" cy="365125"/>
          </a:xfrm>
        </p:spPr>
        <p:txBody>
          <a:bodyPr/>
          <a:lstStyle/>
          <a:p>
            <a:fld id="{00D8B892-0D3A-4DC0-B3B2-B8CD40FC5413}" type="slidenum">
              <a:rPr lang="en-US" smtClean="0"/>
              <a:t>‹#›</a:t>
            </a:fld>
            <a:endParaRPr lang="en-US"/>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38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1573515" y="6116072"/>
            <a:ext cx="413483" cy="365125"/>
          </a:xfrm>
        </p:spPr>
        <p:txBody>
          <a:bodyPr/>
          <a:lstStyle/>
          <a:p>
            <a:fld id="{00D8B892-0D3A-4DC0-B3B2-B8CD40FC5413}" type="slidenum">
              <a:rPr lang="en-US" smtClean="0"/>
              <a:t>‹#›</a:t>
            </a:fld>
            <a:endParaRPr lang="en-US"/>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261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1600200"/>
            <a:ext cx="2662534" cy="13716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7553" y="685802"/>
            <a:ext cx="4681962" cy="510540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5" y="2971800"/>
            <a:ext cx="2662534" cy="18288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587735" y="6116072"/>
            <a:ext cx="413483" cy="365125"/>
          </a:xfrm>
        </p:spPr>
        <p:txBody>
          <a:bodyPr/>
          <a:lstStyle/>
          <a:p>
            <a:fld id="{00D8B892-0D3A-4DC0-B3B2-B8CD40FC5413}" type="slidenum">
              <a:rPr lang="en-US" smtClean="0"/>
              <a:t>‹#›</a:t>
            </a:fld>
            <a:endParaRPr lang="en-US"/>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7874" y="5999818"/>
            <a:ext cx="28162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2002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3" y="1752599"/>
            <a:ext cx="4070679" cy="13716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6"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333" y="3124199"/>
            <a:ext cx="4070679" cy="18288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08EF1120-42C5-4B26-88B4-E8994A7FE229}" type="datetimeFigureOut">
              <a:rPr lang="en-US" smtClean="0"/>
              <a:t>7/26/2018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D8B892-0D3A-4DC0-B3B2-B8CD40FC5413}" type="slidenum">
              <a:rPr lang="en-US" smtClean="0"/>
              <a:t>‹#›</a:t>
            </a:fld>
            <a:endParaRPr lang="en-US"/>
          </a:p>
        </p:txBody>
      </p:sp>
    </p:spTree>
    <p:extLst>
      <p:ext uri="{BB962C8B-B14F-4D97-AF65-F5344CB8AC3E}">
        <p14:creationId xmlns:p14="http://schemas.microsoft.com/office/powerpoint/2010/main" val="3179235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2"/>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4"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2"/>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80" y="6116072"/>
            <a:ext cx="85747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8EF1120-42C5-4B26-88B4-E8994A7FE229}" type="datetimeFigureOut">
              <a:rPr lang="en-US" smtClean="0"/>
              <a:t>7/26/2018</a:t>
            </a:fld>
            <a:endParaRPr lang="en-US"/>
          </a:p>
        </p:txBody>
      </p:sp>
      <p:sp>
        <p:nvSpPr>
          <p:cNvPr id="5" name="Footer Placeholder 4"/>
          <p:cNvSpPr>
            <a:spLocks noGrp="1"/>
          </p:cNvSpPr>
          <p:nvPr>
            <p:ph type="ftr" sz="quarter" idx="3"/>
          </p:nvPr>
        </p:nvSpPr>
        <p:spPr>
          <a:xfrm>
            <a:off x="1986998" y="6116072"/>
            <a:ext cx="5314517" cy="3651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8" y="6116072"/>
            <a:ext cx="413483" cy="3651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00D8B892-0D3A-4DC0-B3B2-B8CD40FC5413}" type="slidenum">
              <a:rPr lang="en-US" smtClean="0"/>
              <a:t>‹#›</a:t>
            </a:fld>
            <a:endParaRPr lang="en-US"/>
          </a:p>
        </p:txBody>
      </p:sp>
    </p:spTree>
    <p:extLst>
      <p:ext uri="{BB962C8B-B14F-4D97-AF65-F5344CB8AC3E}">
        <p14:creationId xmlns:p14="http://schemas.microsoft.com/office/powerpoint/2010/main" val="34371567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tore.samhsa.gov/shin/content/SMA09-4377/SMA09-4377.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hyperlink" Target="http://www.integration.samhsa.gov/SBIRT_Issue_Brief.pdf" TargetMode="External"/><Relationship Id="rId4" Type="http://schemas.openxmlformats.org/officeDocument/2006/relationships/hyperlink" Target="http://store.samhsa.gov/shin/content/SMA13-4741/TAP33.pdf"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uihc.org/iowa-model-revised-evidence-based-practice-promote-excellence-health-car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healthit.gov/providers-professionals/faqs/how-do-i-use-rapid-cycle-improvement-strategy" TargetMode="External"/><Relationship Id="rId5" Type="http://schemas.openxmlformats.org/officeDocument/2006/relationships/hyperlink" Target="http://www.health.state.mn.us/divs/opi/qi/toolbox/pdsa.html" TargetMode="External"/><Relationship Id="rId4" Type="http://schemas.openxmlformats.org/officeDocument/2006/relationships/hyperlink" Target="http://www.health.state.mn.us/divs/opi/qi/toolbox/swot.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samhs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3526" y="914401"/>
            <a:ext cx="7153276" cy="3488266"/>
          </a:xfrm>
        </p:spPr>
        <p:txBody>
          <a:bodyPr/>
          <a:lstStyle/>
          <a:p>
            <a:r>
              <a:rPr lang="en-US" sz="4000" dirty="0"/>
              <a:t>Screening, Brief Intervention, and Referral to Treatment (SBIRT</a:t>
            </a:r>
            <a:r>
              <a:rPr lang="en-US" sz="4000" dirty="0" smtClean="0"/>
              <a:t>) Core Curriculum: </a:t>
            </a:r>
            <a:br>
              <a:rPr lang="en-US" sz="4000" dirty="0" smtClean="0"/>
            </a:br>
            <a:r>
              <a:rPr lang="en-US" sz="4000" dirty="0" smtClean="0">
                <a:solidFill>
                  <a:srgbClr val="C00000"/>
                </a:solidFill>
              </a:rPr>
              <a:t>Getting SBIRT </a:t>
            </a:r>
            <a:r>
              <a:rPr lang="en-US" dirty="0">
                <a:solidFill>
                  <a:srgbClr val="C00000"/>
                </a:solidFill>
              </a:rPr>
              <a:t>i</a:t>
            </a:r>
            <a:r>
              <a:rPr lang="en-US" sz="4000" dirty="0" smtClean="0">
                <a:solidFill>
                  <a:srgbClr val="C00000"/>
                </a:solidFill>
              </a:rPr>
              <a:t>nto Practice</a:t>
            </a:r>
            <a:endParaRPr lang="en-US" sz="4000" dirty="0">
              <a:solidFill>
                <a:srgbClr val="C00000"/>
              </a:solidFill>
            </a:endParaRPr>
          </a:p>
        </p:txBody>
      </p:sp>
      <p:sp>
        <p:nvSpPr>
          <p:cNvPr id="3" name="Subtitle 2"/>
          <p:cNvSpPr>
            <a:spLocks noGrp="1"/>
          </p:cNvSpPr>
          <p:nvPr>
            <p:ph type="subTitle" idx="1"/>
          </p:nvPr>
        </p:nvSpPr>
        <p:spPr/>
        <p:txBody>
          <a:bodyPr/>
          <a:lstStyle/>
          <a:p>
            <a:r>
              <a:rPr lang="en-US" sz="1800" dirty="0"/>
              <a:t>The University of Iowa College of Nursing</a:t>
            </a:r>
          </a:p>
          <a:p>
            <a:r>
              <a:rPr lang="en-US" sz="1800" i="1" dirty="0"/>
              <a:t>With funding from the Substance Abuse and Mental Health Services Administration (SAMHSA)</a:t>
            </a:r>
          </a:p>
          <a:p>
            <a:endParaRPr lang="en-US" dirty="0"/>
          </a:p>
        </p:txBody>
      </p:sp>
    </p:spTree>
    <p:extLst>
      <p:ext uri="{BB962C8B-B14F-4D97-AF65-F5344CB8AC3E}">
        <p14:creationId xmlns:p14="http://schemas.microsoft.com/office/powerpoint/2010/main" val="368475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SBIRT Model Matrix</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1200"/>
              </a:spcAft>
              <a:buNone/>
            </a:pPr>
            <a:r>
              <a:rPr lang="en-US" sz="2800" b="1" dirty="0"/>
              <a:t>Three main topics that </a:t>
            </a:r>
            <a:r>
              <a:rPr lang="en-US" sz="2800" b="1" dirty="0" smtClean="0"/>
              <a:t>intersect →</a:t>
            </a:r>
            <a:endParaRPr lang="en-US" sz="2800" dirty="0"/>
          </a:p>
          <a:p>
            <a:pPr>
              <a:lnSpc>
                <a:spcPct val="90000"/>
              </a:lnSpc>
              <a:spcBef>
                <a:spcPts val="0"/>
              </a:spcBef>
              <a:spcAft>
                <a:spcPts val="1800"/>
              </a:spcAft>
              <a:buClr>
                <a:schemeClr val="tx1"/>
              </a:buClr>
            </a:pPr>
            <a:r>
              <a:rPr lang="en-US" sz="2600" b="1" dirty="0">
                <a:solidFill>
                  <a:srgbClr val="7030A0"/>
                </a:solidFill>
                <a:sym typeface="Wingdings" panose="05000000000000000000" pitchFamily="2" charset="2"/>
              </a:rPr>
              <a:t>Service delivery</a:t>
            </a:r>
            <a:r>
              <a:rPr lang="en-US" sz="2600" dirty="0">
                <a:sym typeface="Wingdings" panose="05000000000000000000" pitchFamily="2" charset="2"/>
              </a:rPr>
              <a:t>: What SBIRT services will be delivered? What risks will be </a:t>
            </a:r>
            <a:r>
              <a:rPr lang="en-US" sz="2600" dirty="0" smtClean="0">
                <a:sym typeface="Wingdings" panose="05000000000000000000" pitchFamily="2" charset="2"/>
              </a:rPr>
              <a:t>assessed?</a:t>
            </a:r>
            <a:endParaRPr lang="en-US" sz="2600" dirty="0"/>
          </a:p>
          <a:p>
            <a:pPr>
              <a:lnSpc>
                <a:spcPct val="90000"/>
              </a:lnSpc>
              <a:spcBef>
                <a:spcPts val="0"/>
              </a:spcBef>
              <a:spcAft>
                <a:spcPts val="1800"/>
              </a:spcAft>
              <a:buClr>
                <a:schemeClr val="tx1"/>
              </a:buClr>
            </a:pPr>
            <a:r>
              <a:rPr lang="en-US" sz="2600" b="1" dirty="0">
                <a:solidFill>
                  <a:srgbClr val="0000FF"/>
                </a:solidFill>
                <a:sym typeface="Wingdings" panose="05000000000000000000" pitchFamily="2" charset="2"/>
              </a:rPr>
              <a:t>Implementation model</a:t>
            </a:r>
            <a:r>
              <a:rPr lang="en-US" sz="2600" dirty="0">
                <a:sym typeface="Wingdings" panose="05000000000000000000" pitchFamily="2" charset="2"/>
              </a:rPr>
              <a:t>: How will services be provided? Who will provide what </a:t>
            </a:r>
            <a:r>
              <a:rPr lang="en-US" sz="2600" dirty="0" smtClean="0">
                <a:sym typeface="Wingdings" panose="05000000000000000000" pitchFamily="2" charset="2"/>
              </a:rPr>
              <a:t>services?</a:t>
            </a:r>
          </a:p>
          <a:p>
            <a:pPr>
              <a:lnSpc>
                <a:spcPct val="90000"/>
              </a:lnSpc>
              <a:spcBef>
                <a:spcPts val="0"/>
              </a:spcBef>
              <a:spcAft>
                <a:spcPts val="1800"/>
              </a:spcAft>
              <a:buClr>
                <a:schemeClr val="tx1"/>
              </a:buClr>
            </a:pPr>
            <a:r>
              <a:rPr lang="en-US" sz="2600" b="1" dirty="0">
                <a:solidFill>
                  <a:srgbClr val="006600"/>
                </a:solidFill>
                <a:sym typeface="Wingdings" panose="05000000000000000000" pitchFamily="2" charset="2"/>
              </a:rPr>
              <a:t>Settings</a:t>
            </a:r>
            <a:r>
              <a:rPr lang="en-US" sz="2600" dirty="0">
                <a:sym typeface="Wingdings" panose="05000000000000000000" pitchFamily="2" charset="2"/>
              </a:rPr>
              <a:t>: What are the unique characteristics (and challenges!) of the program setting or service area? Who is the target </a:t>
            </a:r>
            <a:r>
              <a:rPr lang="en-US" sz="2600" dirty="0" smtClean="0">
                <a:sym typeface="Wingdings" panose="05000000000000000000" pitchFamily="2" charset="2"/>
              </a:rPr>
              <a:t>population?</a:t>
            </a:r>
            <a:endParaRPr lang="en-US" sz="2600" dirty="0" smtClean="0"/>
          </a:p>
        </p:txBody>
      </p:sp>
    </p:spTree>
    <p:extLst>
      <p:ext uri="{BB962C8B-B14F-4D97-AF65-F5344CB8AC3E}">
        <p14:creationId xmlns:p14="http://schemas.microsoft.com/office/powerpoint/2010/main" val="33651935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Process &amp; Collaborations</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1200"/>
              </a:spcAft>
              <a:buNone/>
            </a:pPr>
            <a:r>
              <a:rPr lang="en-US" sz="2800" b="1" dirty="0">
                <a:solidFill>
                  <a:srgbClr val="002060"/>
                </a:solidFill>
              </a:rPr>
              <a:t>Assess organizational </a:t>
            </a:r>
            <a:r>
              <a:rPr lang="en-US" sz="2800" b="1" dirty="0" smtClean="0">
                <a:solidFill>
                  <a:srgbClr val="002060"/>
                </a:solidFill>
              </a:rPr>
              <a:t>readiness</a:t>
            </a:r>
            <a:endParaRPr lang="en-US" sz="2600" dirty="0"/>
          </a:p>
          <a:p>
            <a:pPr>
              <a:lnSpc>
                <a:spcPct val="90000"/>
              </a:lnSpc>
              <a:spcBef>
                <a:spcPts val="0"/>
              </a:spcBef>
              <a:spcAft>
                <a:spcPts val="1200"/>
              </a:spcAft>
              <a:buClr>
                <a:schemeClr val="tx1"/>
              </a:buClr>
            </a:pPr>
            <a:r>
              <a:rPr lang="en-US" sz="2600" b="1" dirty="0">
                <a:solidFill>
                  <a:srgbClr val="7030A0"/>
                </a:solidFill>
              </a:rPr>
              <a:t>Motivation for change </a:t>
            </a:r>
            <a:r>
              <a:rPr lang="en-US" sz="2600" dirty="0" smtClean="0">
                <a:sym typeface="Wingdings" panose="05000000000000000000" pitchFamily="2" charset="2"/>
              </a:rPr>
              <a:t>→ </a:t>
            </a:r>
            <a:r>
              <a:rPr lang="en-US" sz="2600" dirty="0">
                <a:sym typeface="Wingdings" panose="05000000000000000000" pitchFamily="2" charset="2"/>
              </a:rPr>
              <a:t>P</a:t>
            </a:r>
            <a:r>
              <a:rPr lang="en-US" sz="2600" dirty="0"/>
              <a:t>erceptions of current functioning, needs for improvement</a:t>
            </a:r>
            <a:r>
              <a:rPr lang="en-US" sz="2600" dirty="0" smtClean="0">
                <a:sym typeface="Wingdings" panose="05000000000000000000" pitchFamily="2" charset="2"/>
              </a:rPr>
              <a:t>?</a:t>
            </a:r>
            <a:endParaRPr lang="en-US" sz="2600" dirty="0"/>
          </a:p>
          <a:p>
            <a:pPr>
              <a:lnSpc>
                <a:spcPct val="90000"/>
              </a:lnSpc>
              <a:spcBef>
                <a:spcPts val="0"/>
              </a:spcBef>
              <a:spcAft>
                <a:spcPts val="1200"/>
              </a:spcAft>
              <a:buClr>
                <a:schemeClr val="tx1"/>
              </a:buClr>
            </a:pPr>
            <a:r>
              <a:rPr lang="en-US" sz="2600" b="1" dirty="0">
                <a:solidFill>
                  <a:srgbClr val="0000FF"/>
                </a:solidFill>
              </a:rPr>
              <a:t>Institutional resources </a:t>
            </a:r>
            <a:r>
              <a:rPr lang="en-US" sz="2600" dirty="0" smtClean="0">
                <a:sym typeface="Wingdings" panose="05000000000000000000" pitchFamily="2" charset="2"/>
              </a:rPr>
              <a:t>→ </a:t>
            </a:r>
            <a:r>
              <a:rPr lang="en-US" sz="2600" dirty="0">
                <a:sym typeface="Wingdings" panose="05000000000000000000" pitchFamily="2" charset="2"/>
              </a:rPr>
              <a:t>A</a:t>
            </a:r>
            <a:r>
              <a:rPr lang="en-US" sz="2600" dirty="0"/>
              <a:t>dequacy of office space, staffing</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b="1" dirty="0">
                <a:solidFill>
                  <a:srgbClr val="006600"/>
                </a:solidFill>
              </a:rPr>
              <a:t>Attributes of staff members </a:t>
            </a:r>
            <a:r>
              <a:rPr lang="en-US" sz="2600" dirty="0" smtClean="0">
                <a:latin typeface="Calibri" panose="020F0502020204030204" pitchFamily="34" charset="0"/>
                <a:sym typeface="Wingdings" panose="05000000000000000000" pitchFamily="2" charset="2"/>
              </a:rPr>
              <a:t>→</a:t>
            </a:r>
            <a:r>
              <a:rPr lang="en-US" sz="2600" dirty="0" smtClean="0">
                <a:sym typeface="Wingdings" panose="05000000000000000000" pitchFamily="2" charset="2"/>
              </a:rPr>
              <a:t> </a:t>
            </a:r>
            <a:r>
              <a:rPr lang="en-US" sz="2600" dirty="0">
                <a:sym typeface="Wingdings" panose="05000000000000000000" pitchFamily="2" charset="2"/>
              </a:rPr>
              <a:t>Confidence in counseling abilities, adaptability</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b="1" dirty="0">
                <a:solidFill>
                  <a:srgbClr val="C00000"/>
                </a:solidFill>
                <a:sym typeface="Wingdings" panose="05000000000000000000" pitchFamily="2" charset="2"/>
              </a:rPr>
              <a:t>Organizational climate </a:t>
            </a:r>
            <a:r>
              <a:rPr lang="en-US" sz="2600" dirty="0" smtClean="0">
                <a:latin typeface="Calibri" panose="020F0502020204030204" pitchFamily="34" charset="0"/>
                <a:sym typeface="Wingdings" panose="05000000000000000000" pitchFamily="2" charset="2"/>
              </a:rPr>
              <a:t>→</a:t>
            </a:r>
            <a:r>
              <a:rPr lang="en-US" sz="2600" dirty="0" smtClean="0">
                <a:sym typeface="Wingdings" panose="05000000000000000000" pitchFamily="2" charset="2"/>
              </a:rPr>
              <a:t> </a:t>
            </a:r>
            <a:r>
              <a:rPr lang="en-US" sz="2600" dirty="0">
                <a:sym typeface="Wingdings" panose="05000000000000000000" pitchFamily="2" charset="2"/>
              </a:rPr>
              <a:t>Clarity of </a:t>
            </a:r>
            <a:r>
              <a:rPr lang="en-US" sz="2600" dirty="0" smtClean="0">
                <a:sym typeface="Wingdings" panose="05000000000000000000" pitchFamily="2" charset="2"/>
              </a:rPr>
              <a:t>mission?</a:t>
            </a:r>
          </a:p>
          <a:p>
            <a:pPr marL="0" indent="0">
              <a:lnSpc>
                <a:spcPct val="90000"/>
              </a:lnSpc>
              <a:spcBef>
                <a:spcPts val="0"/>
              </a:spcBef>
              <a:spcAft>
                <a:spcPts val="1800"/>
              </a:spcAft>
              <a:buClr>
                <a:schemeClr val="tx1"/>
              </a:buClr>
              <a:buNone/>
            </a:pPr>
            <a:r>
              <a:rPr lang="en-US" dirty="0">
                <a:sym typeface="Wingdings" panose="05000000000000000000" pitchFamily="2" charset="2"/>
              </a:rPr>
              <a:t>Medical Organizational Readiness for Change (MORC), </a:t>
            </a:r>
            <a:r>
              <a:rPr lang="en-US" dirty="0" err="1">
                <a:sym typeface="Wingdings" panose="05000000000000000000" pitchFamily="2" charset="2"/>
              </a:rPr>
              <a:t>Bohman</a:t>
            </a:r>
            <a:r>
              <a:rPr lang="en-US" dirty="0">
                <a:sym typeface="Wingdings" panose="05000000000000000000" pitchFamily="2" charset="2"/>
              </a:rPr>
              <a:t> et al., </a:t>
            </a:r>
            <a:r>
              <a:rPr lang="en-US" dirty="0" smtClean="0">
                <a:sym typeface="Wingdings" panose="05000000000000000000" pitchFamily="2" charset="2"/>
              </a:rPr>
              <a:t>2008</a:t>
            </a:r>
            <a:endParaRPr lang="en-US" sz="2600" dirty="0" smtClean="0"/>
          </a:p>
        </p:txBody>
      </p:sp>
    </p:spTree>
    <p:extLst>
      <p:ext uri="{BB962C8B-B14F-4D97-AF65-F5344CB8AC3E}">
        <p14:creationId xmlns:p14="http://schemas.microsoft.com/office/powerpoint/2010/main" val="30610058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Process &amp; Collaborations</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600"/>
              </a:spcAft>
              <a:buNone/>
            </a:pPr>
            <a:r>
              <a:rPr lang="en-US" sz="2800" b="1" dirty="0">
                <a:solidFill>
                  <a:srgbClr val="7030A0"/>
                </a:solidFill>
              </a:rPr>
              <a:t>Involve as many staff members as </a:t>
            </a:r>
            <a:r>
              <a:rPr lang="en-US" sz="2800" b="1" dirty="0" smtClean="0">
                <a:solidFill>
                  <a:srgbClr val="7030A0"/>
                </a:solidFill>
              </a:rPr>
              <a:t>possible</a:t>
            </a:r>
            <a:endParaRPr lang="en-US" sz="2600" dirty="0"/>
          </a:p>
          <a:p>
            <a:pPr>
              <a:lnSpc>
                <a:spcPct val="90000"/>
              </a:lnSpc>
              <a:spcBef>
                <a:spcPts val="0"/>
              </a:spcBef>
              <a:spcAft>
                <a:spcPts val="600"/>
              </a:spcAft>
              <a:buClr>
                <a:schemeClr val="tx1"/>
              </a:buClr>
            </a:pPr>
            <a:r>
              <a:rPr lang="en-US" sz="2600" dirty="0"/>
              <a:t>Who are the primary stakeholders</a:t>
            </a:r>
            <a:r>
              <a:rPr lang="en-US" sz="2600" dirty="0" smtClean="0">
                <a:sym typeface="Wingdings" panose="05000000000000000000" pitchFamily="2" charset="2"/>
              </a:rPr>
              <a:t>?</a:t>
            </a:r>
            <a:endParaRPr lang="en-US" sz="2600" dirty="0"/>
          </a:p>
          <a:p>
            <a:pPr>
              <a:lnSpc>
                <a:spcPct val="90000"/>
              </a:lnSpc>
              <a:spcBef>
                <a:spcPts val="0"/>
              </a:spcBef>
              <a:spcAft>
                <a:spcPts val="600"/>
              </a:spcAft>
              <a:buClr>
                <a:schemeClr val="tx1"/>
              </a:buClr>
            </a:pPr>
            <a:r>
              <a:rPr lang="en-US" sz="2600" dirty="0"/>
              <a:t>Who has useful skills and experience</a:t>
            </a:r>
            <a:r>
              <a:rPr lang="en-US" sz="2600" dirty="0" smtClean="0">
                <a:sym typeface="Wingdings" panose="05000000000000000000" pitchFamily="2" charset="2"/>
              </a:rPr>
              <a:t>?</a:t>
            </a:r>
          </a:p>
          <a:p>
            <a:pPr marL="0" indent="0">
              <a:lnSpc>
                <a:spcPct val="90000"/>
              </a:lnSpc>
              <a:spcBef>
                <a:spcPts val="1200"/>
              </a:spcBef>
              <a:spcAft>
                <a:spcPts val="600"/>
              </a:spcAft>
              <a:buClr>
                <a:schemeClr val="tx1"/>
              </a:buClr>
              <a:buNone/>
            </a:pPr>
            <a:r>
              <a:rPr lang="en-US" sz="2800" b="1" dirty="0">
                <a:solidFill>
                  <a:srgbClr val="0000FF"/>
                </a:solidFill>
              </a:rPr>
              <a:t>Assess what is </a:t>
            </a:r>
            <a:r>
              <a:rPr lang="en-US" sz="2800" b="1" dirty="0" smtClean="0">
                <a:solidFill>
                  <a:srgbClr val="0000FF"/>
                </a:solidFill>
              </a:rPr>
              <a:t>needed</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dirty="0"/>
              <a:t>Is it possible to use existing staff to provide SBIRT</a:t>
            </a:r>
            <a:r>
              <a:rPr lang="en-US" sz="2600" dirty="0" smtClean="0">
                <a:sym typeface="Wingdings" panose="05000000000000000000" pitchFamily="2" charset="2"/>
              </a:rPr>
              <a:t>?</a:t>
            </a:r>
          </a:p>
          <a:p>
            <a:pPr>
              <a:lnSpc>
                <a:spcPct val="90000"/>
              </a:lnSpc>
              <a:spcBef>
                <a:spcPts val="0"/>
              </a:spcBef>
              <a:spcAft>
                <a:spcPts val="600"/>
              </a:spcAft>
              <a:buClr>
                <a:schemeClr val="tx1"/>
              </a:buClr>
            </a:pPr>
            <a:r>
              <a:rPr lang="en-US" sz="2600" dirty="0"/>
              <a:t>What training will they need</a:t>
            </a:r>
            <a:r>
              <a:rPr lang="en-US" sz="2600" dirty="0" smtClean="0">
                <a:sym typeface="Wingdings" panose="05000000000000000000" pitchFamily="2" charset="2"/>
              </a:rPr>
              <a:t>?</a:t>
            </a:r>
          </a:p>
          <a:p>
            <a:pPr>
              <a:lnSpc>
                <a:spcPct val="90000"/>
              </a:lnSpc>
              <a:spcBef>
                <a:spcPts val="0"/>
              </a:spcBef>
              <a:spcAft>
                <a:spcPts val="600"/>
              </a:spcAft>
              <a:buClr>
                <a:schemeClr val="tx1"/>
              </a:buClr>
            </a:pPr>
            <a:r>
              <a:rPr lang="en-US" sz="2600" dirty="0"/>
              <a:t>Will additional staff be </a:t>
            </a:r>
            <a:r>
              <a:rPr lang="en-US" sz="2600" dirty="0" smtClean="0"/>
              <a:t>needed?</a:t>
            </a:r>
          </a:p>
          <a:p>
            <a:pPr>
              <a:lnSpc>
                <a:spcPct val="90000"/>
              </a:lnSpc>
              <a:spcBef>
                <a:spcPts val="0"/>
              </a:spcBef>
              <a:spcAft>
                <a:spcPts val="600"/>
              </a:spcAft>
              <a:buClr>
                <a:schemeClr val="tx1"/>
              </a:buClr>
            </a:pPr>
            <a:r>
              <a:rPr lang="en-US" sz="2600" dirty="0"/>
              <a:t>What are the space </a:t>
            </a:r>
            <a:r>
              <a:rPr lang="en-US" sz="2600" dirty="0" smtClean="0"/>
              <a:t>considerations?</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1324184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Process &amp; Collaborations</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300"/>
              </a:spcAft>
              <a:buNone/>
            </a:pPr>
            <a:r>
              <a:rPr lang="en-US" sz="2800" b="1" dirty="0">
                <a:solidFill>
                  <a:srgbClr val="002060"/>
                </a:solidFill>
              </a:rPr>
              <a:t>Set clear </a:t>
            </a:r>
            <a:r>
              <a:rPr lang="en-US" sz="2800" b="1" dirty="0" smtClean="0">
                <a:solidFill>
                  <a:srgbClr val="002060"/>
                </a:solidFill>
              </a:rPr>
              <a:t>goals</a:t>
            </a:r>
            <a:endParaRPr lang="en-US" sz="2600" dirty="0"/>
          </a:p>
          <a:p>
            <a:pPr>
              <a:lnSpc>
                <a:spcPct val="90000"/>
              </a:lnSpc>
              <a:spcBef>
                <a:spcPts val="0"/>
              </a:spcBef>
              <a:spcAft>
                <a:spcPts val="300"/>
              </a:spcAft>
              <a:buClr>
                <a:schemeClr val="tx1"/>
              </a:buClr>
            </a:pPr>
            <a:r>
              <a:rPr lang="en-US" sz="2600" dirty="0"/>
              <a:t>What is realistic given resources available</a:t>
            </a:r>
            <a:r>
              <a:rPr lang="en-US" sz="2600" dirty="0" smtClean="0">
                <a:sym typeface="Wingdings" panose="05000000000000000000" pitchFamily="2" charset="2"/>
              </a:rPr>
              <a:t>?</a:t>
            </a:r>
            <a:endParaRPr lang="en-US" sz="2600" dirty="0"/>
          </a:p>
          <a:p>
            <a:pPr>
              <a:lnSpc>
                <a:spcPct val="90000"/>
              </a:lnSpc>
              <a:spcBef>
                <a:spcPts val="0"/>
              </a:spcBef>
              <a:spcAft>
                <a:spcPts val="300"/>
              </a:spcAft>
              <a:buClr>
                <a:schemeClr val="tx1"/>
              </a:buClr>
            </a:pPr>
            <a:r>
              <a:rPr lang="en-US" sz="2600" dirty="0"/>
              <a:t>What is a logical starting point</a:t>
            </a:r>
            <a:r>
              <a:rPr lang="en-US" sz="2600" dirty="0" smtClean="0">
                <a:sym typeface="Wingdings" panose="05000000000000000000" pitchFamily="2" charset="2"/>
              </a:rPr>
              <a:t>?</a:t>
            </a:r>
          </a:p>
          <a:p>
            <a:pPr marL="0" indent="0">
              <a:lnSpc>
                <a:spcPct val="90000"/>
              </a:lnSpc>
              <a:spcBef>
                <a:spcPts val="1200"/>
              </a:spcBef>
              <a:spcAft>
                <a:spcPts val="300"/>
              </a:spcAft>
              <a:buClr>
                <a:schemeClr val="tx1"/>
              </a:buClr>
              <a:buNone/>
            </a:pPr>
            <a:r>
              <a:rPr lang="en-US" sz="2800" b="1" dirty="0">
                <a:solidFill>
                  <a:schemeClr val="accent2">
                    <a:lumMod val="75000"/>
                  </a:schemeClr>
                </a:solidFill>
              </a:rPr>
              <a:t>Assign clear roles and </a:t>
            </a:r>
            <a:r>
              <a:rPr lang="en-US" sz="2800" b="1" dirty="0" smtClean="0">
                <a:solidFill>
                  <a:schemeClr val="accent2">
                    <a:lumMod val="75000"/>
                  </a:schemeClr>
                </a:solidFill>
              </a:rPr>
              <a:t>responsibilities</a:t>
            </a:r>
            <a:endParaRPr lang="en-US" sz="2600" dirty="0" smtClean="0">
              <a:sym typeface="Wingdings" panose="05000000000000000000" pitchFamily="2" charset="2"/>
            </a:endParaRPr>
          </a:p>
          <a:p>
            <a:pPr>
              <a:lnSpc>
                <a:spcPct val="90000"/>
              </a:lnSpc>
              <a:spcBef>
                <a:spcPts val="0"/>
              </a:spcBef>
              <a:spcAft>
                <a:spcPts val="300"/>
              </a:spcAft>
              <a:buClr>
                <a:schemeClr val="tx1"/>
              </a:buClr>
            </a:pPr>
            <a:r>
              <a:rPr lang="en-US" sz="2600" dirty="0"/>
              <a:t>Who is the logical coordinator</a:t>
            </a:r>
            <a:r>
              <a:rPr lang="en-US" sz="2600" dirty="0" smtClean="0">
                <a:sym typeface="Wingdings" panose="05000000000000000000" pitchFamily="2" charset="2"/>
              </a:rPr>
              <a:t>?</a:t>
            </a:r>
          </a:p>
          <a:p>
            <a:pPr>
              <a:lnSpc>
                <a:spcPct val="90000"/>
              </a:lnSpc>
              <a:spcBef>
                <a:spcPts val="0"/>
              </a:spcBef>
              <a:spcAft>
                <a:spcPts val="300"/>
              </a:spcAft>
              <a:buClr>
                <a:schemeClr val="tx1"/>
              </a:buClr>
            </a:pPr>
            <a:r>
              <a:rPr lang="en-US" sz="2600" dirty="0"/>
              <a:t>Who can help with specific tasks (billing, EHR</a:t>
            </a:r>
            <a:r>
              <a:rPr lang="en-US" sz="2600" dirty="0" smtClean="0"/>
              <a:t>)</a:t>
            </a:r>
            <a:r>
              <a:rPr lang="en-US" sz="2600" dirty="0" smtClean="0">
                <a:sym typeface="Wingdings" panose="05000000000000000000" pitchFamily="2" charset="2"/>
              </a:rPr>
              <a:t>?</a:t>
            </a:r>
          </a:p>
          <a:p>
            <a:pPr marL="0" indent="0">
              <a:lnSpc>
                <a:spcPct val="90000"/>
              </a:lnSpc>
              <a:spcBef>
                <a:spcPts val="1200"/>
              </a:spcBef>
              <a:spcAft>
                <a:spcPts val="300"/>
              </a:spcAft>
              <a:buClr>
                <a:schemeClr val="tx1"/>
              </a:buClr>
              <a:buNone/>
            </a:pPr>
            <a:r>
              <a:rPr lang="en-US" sz="2800" b="1" dirty="0">
                <a:solidFill>
                  <a:srgbClr val="C00000"/>
                </a:solidFill>
              </a:rPr>
              <a:t>Develop collaborations and </a:t>
            </a:r>
            <a:r>
              <a:rPr lang="en-US" sz="2800" b="1" dirty="0" smtClean="0">
                <a:solidFill>
                  <a:srgbClr val="C00000"/>
                </a:solidFill>
              </a:rPr>
              <a:t>partnerships</a:t>
            </a:r>
            <a:endParaRPr lang="en-US" sz="2600" dirty="0" smtClean="0">
              <a:sym typeface="Wingdings" panose="05000000000000000000" pitchFamily="2" charset="2"/>
            </a:endParaRPr>
          </a:p>
          <a:p>
            <a:pPr>
              <a:lnSpc>
                <a:spcPct val="90000"/>
              </a:lnSpc>
              <a:spcBef>
                <a:spcPts val="0"/>
              </a:spcBef>
              <a:spcAft>
                <a:spcPts val="300"/>
              </a:spcAft>
              <a:buClr>
                <a:schemeClr val="tx1"/>
              </a:buClr>
            </a:pPr>
            <a:r>
              <a:rPr lang="en-US" sz="2600" dirty="0"/>
              <a:t>Other departments in your health system</a:t>
            </a:r>
            <a:r>
              <a:rPr lang="en-US" sz="2600" dirty="0" smtClean="0"/>
              <a:t>?</a:t>
            </a:r>
          </a:p>
          <a:p>
            <a:pPr>
              <a:lnSpc>
                <a:spcPct val="90000"/>
              </a:lnSpc>
              <a:spcBef>
                <a:spcPts val="0"/>
              </a:spcBef>
              <a:spcAft>
                <a:spcPts val="300"/>
              </a:spcAft>
              <a:buClr>
                <a:schemeClr val="tx1"/>
              </a:buClr>
            </a:pPr>
            <a:r>
              <a:rPr lang="en-US" sz="2600" dirty="0"/>
              <a:t>Agencies or services outside your setting</a:t>
            </a:r>
            <a:r>
              <a:rPr lang="en-US" sz="2600" dirty="0" smtClean="0"/>
              <a:t>?</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330473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the Setting</a:t>
            </a:r>
            <a:endParaRPr lang="en-US" dirty="0"/>
          </a:p>
        </p:txBody>
      </p:sp>
      <p:sp>
        <p:nvSpPr>
          <p:cNvPr id="3" name="Content Placeholder 2"/>
          <p:cNvSpPr>
            <a:spLocks noGrp="1"/>
          </p:cNvSpPr>
          <p:nvPr>
            <p:ph idx="1"/>
          </p:nvPr>
        </p:nvSpPr>
        <p:spPr>
          <a:xfrm>
            <a:off x="982133" y="2339956"/>
            <a:ext cx="7704667" cy="3332816"/>
          </a:xfrm>
        </p:spPr>
        <p:txBody>
          <a:bodyPr>
            <a:noAutofit/>
          </a:bodyPr>
          <a:lstStyle/>
          <a:p>
            <a:pPr marL="0" indent="0">
              <a:lnSpc>
                <a:spcPct val="90000"/>
              </a:lnSpc>
              <a:spcBef>
                <a:spcPts val="0"/>
              </a:spcBef>
              <a:spcAft>
                <a:spcPts val="1200"/>
              </a:spcAft>
              <a:buNone/>
            </a:pPr>
            <a:r>
              <a:rPr lang="en-US" sz="2800" b="1" dirty="0">
                <a:solidFill>
                  <a:srgbClr val="002060"/>
                </a:solidFill>
              </a:rPr>
              <a:t>Questions to </a:t>
            </a:r>
            <a:r>
              <a:rPr lang="en-US" sz="2800" b="1" dirty="0" smtClean="0">
                <a:solidFill>
                  <a:srgbClr val="002060"/>
                </a:solidFill>
              </a:rPr>
              <a:t>consider:</a:t>
            </a:r>
            <a:endParaRPr lang="en-US" sz="2800" dirty="0" smtClean="0"/>
          </a:p>
          <a:p>
            <a:pPr>
              <a:lnSpc>
                <a:spcPct val="90000"/>
              </a:lnSpc>
              <a:spcBef>
                <a:spcPts val="0"/>
              </a:spcBef>
              <a:spcAft>
                <a:spcPts val="1200"/>
              </a:spcAft>
              <a:buClr>
                <a:schemeClr val="tx1"/>
              </a:buClr>
            </a:pPr>
            <a:r>
              <a:rPr lang="en-US" sz="2600" dirty="0" smtClean="0"/>
              <a:t>Who is the target audience?</a:t>
            </a:r>
          </a:p>
          <a:p>
            <a:pPr>
              <a:lnSpc>
                <a:spcPct val="90000"/>
              </a:lnSpc>
              <a:spcBef>
                <a:spcPts val="0"/>
              </a:spcBef>
              <a:spcAft>
                <a:spcPts val="1200"/>
              </a:spcAft>
              <a:buClr>
                <a:schemeClr val="tx1"/>
              </a:buClr>
            </a:pPr>
            <a:r>
              <a:rPr lang="en-US" sz="2600" dirty="0" smtClean="0"/>
              <a:t>Does the target audience have access to this setting?</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dirty="0" smtClean="0"/>
              <a:t>What are the unique characteristics and challenges?</a:t>
            </a:r>
          </a:p>
          <a:p>
            <a:pPr>
              <a:lnSpc>
                <a:spcPct val="90000"/>
              </a:lnSpc>
              <a:spcBef>
                <a:spcPts val="0"/>
              </a:spcBef>
              <a:spcAft>
                <a:spcPts val="1200"/>
              </a:spcAft>
              <a:buClr>
                <a:schemeClr val="tx1"/>
              </a:buClr>
            </a:pPr>
            <a:r>
              <a:rPr lang="en-US" sz="2600" dirty="0" smtClean="0"/>
              <a:t>What resources are available?</a:t>
            </a:r>
          </a:p>
          <a:p>
            <a:pPr>
              <a:lnSpc>
                <a:spcPct val="90000"/>
              </a:lnSpc>
              <a:spcBef>
                <a:spcPts val="0"/>
              </a:spcBef>
              <a:spcAft>
                <a:spcPts val="1200"/>
              </a:spcAft>
              <a:buClr>
                <a:schemeClr val="tx1"/>
              </a:buClr>
            </a:pPr>
            <a:r>
              <a:rPr lang="en-US" sz="2600" dirty="0"/>
              <a:t>What are the options/opportunities for </a:t>
            </a:r>
            <a:r>
              <a:rPr lang="en-US" sz="2600" dirty="0" smtClean="0"/>
              <a:t>screening?</a:t>
            </a:r>
          </a:p>
          <a:p>
            <a:pPr>
              <a:lnSpc>
                <a:spcPct val="90000"/>
              </a:lnSpc>
              <a:spcBef>
                <a:spcPts val="0"/>
              </a:spcBef>
              <a:spcAft>
                <a:spcPts val="1200"/>
              </a:spcAft>
              <a:buClr>
                <a:schemeClr val="tx1"/>
              </a:buClr>
            </a:pPr>
            <a:r>
              <a:rPr lang="en-US" sz="2600" dirty="0"/>
              <a:t>What are the options for </a:t>
            </a:r>
            <a:r>
              <a:rPr lang="en-US" sz="2600" dirty="0" smtClean="0"/>
              <a:t>privacy? </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2321007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Models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7030A0"/>
                </a:solidFill>
              </a:rPr>
              <a:t>In-House Generalist </a:t>
            </a:r>
            <a:r>
              <a:rPr lang="en-US" sz="2800" b="1" dirty="0" smtClean="0">
                <a:solidFill>
                  <a:srgbClr val="7030A0"/>
                </a:solidFill>
                <a:sym typeface="Wingdings" panose="05000000000000000000" pitchFamily="2" charset="2"/>
              </a:rPr>
              <a:t>→ </a:t>
            </a:r>
            <a:r>
              <a:rPr lang="en-US" sz="2800" dirty="0">
                <a:sym typeface="Wingdings" panose="05000000000000000000" pitchFamily="2" charset="2"/>
              </a:rPr>
              <a:t>a staff member who is trained to perform SBIRT in addition to usual duties (not a substance use </a:t>
            </a:r>
            <a:r>
              <a:rPr lang="en-US" sz="2800" dirty="0" smtClean="0">
                <a:sym typeface="Wingdings" panose="05000000000000000000" pitchFamily="2" charset="2"/>
              </a:rPr>
              <a:t>professional)</a:t>
            </a:r>
            <a:endParaRPr lang="en-US" sz="2800" dirty="0" smtClean="0"/>
          </a:p>
          <a:p>
            <a:pPr>
              <a:lnSpc>
                <a:spcPct val="90000"/>
              </a:lnSpc>
              <a:spcBef>
                <a:spcPts val="0"/>
              </a:spcBef>
              <a:spcAft>
                <a:spcPts val="1200"/>
              </a:spcAft>
              <a:buClr>
                <a:schemeClr val="tx1"/>
              </a:buClr>
            </a:pPr>
            <a:r>
              <a:rPr lang="en-US" sz="2600" dirty="0"/>
              <a:t>Performs screening, brief intervention (BI); makes referrals to </a:t>
            </a:r>
            <a:r>
              <a:rPr lang="en-US" sz="2600" dirty="0" smtClean="0"/>
              <a:t>treatment</a:t>
            </a:r>
          </a:p>
          <a:p>
            <a:pPr>
              <a:lnSpc>
                <a:spcPct val="90000"/>
              </a:lnSpc>
              <a:spcBef>
                <a:spcPts val="0"/>
              </a:spcBef>
              <a:spcAft>
                <a:spcPts val="1200"/>
              </a:spcAft>
              <a:buClr>
                <a:schemeClr val="tx1"/>
              </a:buClr>
            </a:pPr>
            <a:r>
              <a:rPr lang="en-US" sz="2600" b="1" dirty="0">
                <a:solidFill>
                  <a:srgbClr val="7030A0"/>
                </a:solidFill>
              </a:rPr>
              <a:t>Pros: </a:t>
            </a:r>
            <a:r>
              <a:rPr lang="en-US" sz="2600" dirty="0"/>
              <a:t>Recommendations can be tied to other health or medical problems; increases comfort for the </a:t>
            </a:r>
            <a:r>
              <a:rPr lang="en-US" sz="2600" dirty="0" smtClean="0"/>
              <a:t>person</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b="1" dirty="0">
                <a:solidFill>
                  <a:srgbClr val="7030A0"/>
                </a:solidFill>
              </a:rPr>
              <a:t>Cons: </a:t>
            </a:r>
            <a:r>
              <a:rPr lang="en-US" sz="2600" dirty="0"/>
              <a:t>Competing demands; discomfort with having substance use </a:t>
            </a:r>
            <a:r>
              <a:rPr lang="en-US" sz="2600" dirty="0" smtClean="0"/>
              <a:t>conversations</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2551794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Models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7030A0"/>
                </a:solidFill>
              </a:rPr>
              <a:t>Lessons learned: Overcoming barriers to </a:t>
            </a:r>
            <a:br>
              <a:rPr lang="en-US" sz="2800" b="1" dirty="0">
                <a:solidFill>
                  <a:srgbClr val="7030A0"/>
                </a:solidFill>
              </a:rPr>
            </a:br>
            <a:r>
              <a:rPr lang="en-US" sz="2800" b="1" dirty="0">
                <a:solidFill>
                  <a:srgbClr val="7030A0"/>
                </a:solidFill>
              </a:rPr>
              <a:t>In-House </a:t>
            </a:r>
            <a:r>
              <a:rPr lang="en-US" sz="2800" b="1" dirty="0" smtClean="0">
                <a:solidFill>
                  <a:srgbClr val="7030A0"/>
                </a:solidFill>
              </a:rPr>
              <a:t>Generalist</a:t>
            </a:r>
            <a:endParaRPr lang="en-US" sz="2800" dirty="0" smtClean="0"/>
          </a:p>
          <a:p>
            <a:pPr>
              <a:lnSpc>
                <a:spcPct val="90000"/>
              </a:lnSpc>
              <a:spcBef>
                <a:spcPts val="0"/>
              </a:spcBef>
              <a:spcAft>
                <a:spcPts val="1200"/>
              </a:spcAft>
              <a:buClr>
                <a:schemeClr val="tx1"/>
              </a:buClr>
            </a:pPr>
            <a:r>
              <a:rPr lang="en-US" sz="2600" dirty="0"/>
              <a:t>Implement SBIRT in ways to reduce staff </a:t>
            </a:r>
            <a:r>
              <a:rPr lang="en-US" sz="2600" dirty="0" smtClean="0"/>
              <a:t>burden</a:t>
            </a:r>
          </a:p>
          <a:p>
            <a:pPr>
              <a:lnSpc>
                <a:spcPct val="90000"/>
              </a:lnSpc>
              <a:spcBef>
                <a:spcPts val="0"/>
              </a:spcBef>
              <a:spcAft>
                <a:spcPts val="1200"/>
              </a:spcAft>
              <a:buClr>
                <a:schemeClr val="tx1"/>
              </a:buClr>
            </a:pPr>
            <a:r>
              <a:rPr lang="en-US" sz="2600" dirty="0"/>
              <a:t>Develop strong SBIRT “</a:t>
            </a:r>
            <a:r>
              <a:rPr lang="en-US" sz="2600" dirty="0" smtClean="0"/>
              <a:t>Champions”</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dirty="0"/>
              <a:t>Provide time for “buy in” </a:t>
            </a:r>
            <a:r>
              <a:rPr lang="en-US" sz="2600" dirty="0" smtClean="0"/>
              <a:t>activities</a:t>
            </a:r>
          </a:p>
          <a:p>
            <a:pPr>
              <a:lnSpc>
                <a:spcPct val="90000"/>
              </a:lnSpc>
              <a:spcBef>
                <a:spcPts val="0"/>
              </a:spcBef>
              <a:spcAft>
                <a:spcPts val="1200"/>
              </a:spcAft>
              <a:buClr>
                <a:schemeClr val="tx1"/>
              </a:buClr>
            </a:pPr>
            <a:r>
              <a:rPr lang="en-US" sz="2600" dirty="0"/>
              <a:t>Provide adequate training and </a:t>
            </a:r>
            <a:r>
              <a:rPr lang="en-US" sz="2600" dirty="0" smtClean="0"/>
              <a:t>support</a:t>
            </a:r>
          </a:p>
          <a:p>
            <a:pPr>
              <a:lnSpc>
                <a:spcPct val="90000"/>
              </a:lnSpc>
              <a:spcBef>
                <a:spcPts val="0"/>
              </a:spcBef>
              <a:spcAft>
                <a:spcPts val="1200"/>
              </a:spcAft>
              <a:buClr>
                <a:schemeClr val="tx1"/>
              </a:buClr>
            </a:pPr>
            <a:r>
              <a:rPr lang="en-US" sz="2600" dirty="0"/>
              <a:t>Collect and share information about outcomes to help staff see how they are helping </a:t>
            </a:r>
            <a:r>
              <a:rPr lang="en-US" sz="2600" dirty="0" smtClean="0"/>
              <a:t>people</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3423733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Models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00FF"/>
                </a:solidFill>
              </a:rPr>
              <a:t>In-House Specialist </a:t>
            </a:r>
            <a:r>
              <a:rPr lang="en-US" sz="2800" b="1" dirty="0" smtClean="0">
                <a:solidFill>
                  <a:srgbClr val="0000FF"/>
                </a:solidFill>
                <a:sym typeface="Wingdings" panose="05000000000000000000" pitchFamily="2" charset="2"/>
              </a:rPr>
              <a:t>→</a:t>
            </a:r>
            <a:r>
              <a:rPr lang="en-US" sz="2800" dirty="0" smtClean="0">
                <a:sym typeface="Wingdings" panose="05000000000000000000" pitchFamily="2" charset="2"/>
              </a:rPr>
              <a:t> </a:t>
            </a:r>
            <a:r>
              <a:rPr lang="en-US" sz="2800" dirty="0">
                <a:sym typeface="Wingdings" panose="05000000000000000000" pitchFamily="2" charset="2"/>
              </a:rPr>
              <a:t>a person already trained in SBIRT is hired specifically for this </a:t>
            </a:r>
            <a:r>
              <a:rPr lang="en-US" sz="2800" dirty="0" smtClean="0">
                <a:sym typeface="Wingdings" panose="05000000000000000000" pitchFamily="2" charset="2"/>
              </a:rPr>
              <a:t>role</a:t>
            </a:r>
            <a:endParaRPr lang="en-US" sz="2800" dirty="0" smtClean="0"/>
          </a:p>
          <a:p>
            <a:pPr>
              <a:lnSpc>
                <a:spcPct val="90000"/>
              </a:lnSpc>
              <a:spcBef>
                <a:spcPts val="0"/>
              </a:spcBef>
              <a:spcAft>
                <a:spcPts val="1200"/>
              </a:spcAft>
              <a:buClr>
                <a:schemeClr val="tx1"/>
              </a:buClr>
            </a:pPr>
            <a:r>
              <a:rPr lang="en-US" sz="2600" dirty="0">
                <a:sym typeface="Wingdings" panose="05000000000000000000" pitchFamily="2" charset="2"/>
              </a:rPr>
              <a:t>Performs all SBIRT-related </a:t>
            </a:r>
            <a:r>
              <a:rPr lang="en-US" sz="2600" dirty="0" smtClean="0">
                <a:sym typeface="Wingdings" panose="05000000000000000000" pitchFamily="2" charset="2"/>
              </a:rPr>
              <a:t>activities</a:t>
            </a:r>
            <a:endParaRPr lang="en-US" sz="2600" dirty="0" smtClean="0"/>
          </a:p>
          <a:p>
            <a:pPr>
              <a:lnSpc>
                <a:spcPct val="90000"/>
              </a:lnSpc>
              <a:spcBef>
                <a:spcPts val="0"/>
              </a:spcBef>
              <a:spcAft>
                <a:spcPts val="1200"/>
              </a:spcAft>
              <a:buClr>
                <a:schemeClr val="tx1"/>
              </a:buClr>
            </a:pPr>
            <a:r>
              <a:rPr lang="en-US" sz="2600" b="1" dirty="0">
                <a:solidFill>
                  <a:srgbClr val="0000FF"/>
                </a:solidFill>
              </a:rPr>
              <a:t>Pros:</a:t>
            </a:r>
            <a:r>
              <a:rPr lang="en-US" sz="2600" dirty="0"/>
              <a:t> Frees regular staff from having to conduct SBIRT-related activities; provides consistency in </a:t>
            </a:r>
            <a:r>
              <a:rPr lang="en-US" sz="2600" dirty="0" smtClean="0"/>
              <a:t>service</a:t>
            </a:r>
            <a:endParaRPr lang="en-US" sz="2600" dirty="0" smtClean="0">
              <a:sym typeface="Wingdings" panose="05000000000000000000" pitchFamily="2" charset="2"/>
            </a:endParaRPr>
          </a:p>
          <a:p>
            <a:pPr>
              <a:lnSpc>
                <a:spcPct val="90000"/>
              </a:lnSpc>
              <a:spcBef>
                <a:spcPts val="0"/>
              </a:spcBef>
              <a:spcAft>
                <a:spcPts val="1200"/>
              </a:spcAft>
              <a:buClr>
                <a:schemeClr val="tx1"/>
              </a:buClr>
            </a:pPr>
            <a:r>
              <a:rPr lang="en-US" sz="2600" b="1" dirty="0">
                <a:solidFill>
                  <a:srgbClr val="0000FF"/>
                </a:solidFill>
              </a:rPr>
              <a:t>Cons: </a:t>
            </a:r>
            <a:r>
              <a:rPr lang="en-US" sz="2600" dirty="0"/>
              <a:t>Non-medical specialists may find health setting challenging; turf wars; supervision issues; disagreements on </a:t>
            </a:r>
            <a:r>
              <a:rPr lang="en-US" sz="2600" dirty="0" smtClean="0"/>
              <a:t>roles</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529054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Models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6600"/>
                </a:solidFill>
              </a:rPr>
              <a:t>Contracted Specialist </a:t>
            </a:r>
            <a:r>
              <a:rPr lang="en-US" sz="2800" b="1" dirty="0" smtClean="0">
                <a:solidFill>
                  <a:srgbClr val="006600"/>
                </a:solidFill>
                <a:sym typeface="Wingdings" panose="05000000000000000000" pitchFamily="2" charset="2"/>
              </a:rPr>
              <a:t>→</a:t>
            </a:r>
            <a:r>
              <a:rPr lang="en-US" sz="2800" b="1" dirty="0" smtClean="0">
                <a:sym typeface="Wingdings" panose="05000000000000000000" pitchFamily="2" charset="2"/>
              </a:rPr>
              <a:t> </a:t>
            </a:r>
            <a:r>
              <a:rPr lang="en-US" sz="2800" dirty="0">
                <a:sym typeface="Wingdings" panose="05000000000000000000" pitchFamily="2" charset="2"/>
              </a:rPr>
              <a:t>an outside provider conducts SBIRT </a:t>
            </a:r>
            <a:r>
              <a:rPr lang="en-US" sz="2800" dirty="0" smtClean="0">
                <a:sym typeface="Wingdings" panose="05000000000000000000" pitchFamily="2" charset="2"/>
              </a:rPr>
              <a:t>services</a:t>
            </a:r>
            <a:endParaRPr lang="en-US" sz="2800" dirty="0" smtClean="0"/>
          </a:p>
          <a:p>
            <a:pPr>
              <a:lnSpc>
                <a:spcPct val="90000"/>
              </a:lnSpc>
              <a:spcBef>
                <a:spcPts val="0"/>
              </a:spcBef>
              <a:spcAft>
                <a:spcPts val="1200"/>
              </a:spcAft>
              <a:buClr>
                <a:schemeClr val="tx1"/>
              </a:buClr>
            </a:pPr>
            <a:r>
              <a:rPr lang="en-US" sz="2600" dirty="0">
                <a:sym typeface="Wingdings" panose="05000000000000000000" pitchFamily="2" charset="2"/>
              </a:rPr>
              <a:t>Performs all SBIRT-related service</a:t>
            </a:r>
            <a:r>
              <a:rPr lang="en-US" sz="2600" dirty="0" smtClean="0">
                <a:sym typeface="Wingdings" panose="05000000000000000000" pitchFamily="2" charset="2"/>
              </a:rPr>
              <a:t>s</a:t>
            </a:r>
            <a:endParaRPr lang="en-US" sz="2600" dirty="0" smtClean="0"/>
          </a:p>
          <a:p>
            <a:pPr>
              <a:lnSpc>
                <a:spcPct val="90000"/>
              </a:lnSpc>
              <a:spcBef>
                <a:spcPts val="0"/>
              </a:spcBef>
              <a:spcAft>
                <a:spcPts val="1200"/>
              </a:spcAft>
              <a:buClr>
                <a:schemeClr val="tx1"/>
              </a:buClr>
            </a:pPr>
            <a:r>
              <a:rPr lang="en-US" sz="2600" b="1" dirty="0">
                <a:solidFill>
                  <a:srgbClr val="006600"/>
                </a:solidFill>
                <a:sym typeface="Wingdings" panose="05000000000000000000" pitchFamily="2" charset="2"/>
              </a:rPr>
              <a:t>Pros</a:t>
            </a:r>
            <a:r>
              <a:rPr lang="en-US" sz="2600" dirty="0">
                <a:sym typeface="Wingdings" panose="05000000000000000000" pitchFamily="2" charset="2"/>
              </a:rPr>
              <a:t>: Frees regular staff from having to conduct SBIRT; provides consistent </a:t>
            </a:r>
            <a:r>
              <a:rPr lang="en-US" sz="2600" dirty="0" smtClean="0">
                <a:sym typeface="Wingdings" panose="05000000000000000000" pitchFamily="2" charset="2"/>
              </a:rPr>
              <a:t>quality</a:t>
            </a:r>
          </a:p>
          <a:p>
            <a:pPr>
              <a:lnSpc>
                <a:spcPct val="90000"/>
              </a:lnSpc>
              <a:spcBef>
                <a:spcPts val="0"/>
              </a:spcBef>
              <a:spcAft>
                <a:spcPts val="1200"/>
              </a:spcAft>
              <a:buClr>
                <a:schemeClr val="tx1"/>
              </a:buClr>
            </a:pPr>
            <a:r>
              <a:rPr lang="en-US" sz="2600" b="1" dirty="0">
                <a:solidFill>
                  <a:srgbClr val="006600"/>
                </a:solidFill>
                <a:sym typeface="Wingdings" panose="05000000000000000000" pitchFamily="2" charset="2"/>
              </a:rPr>
              <a:t>Cons:</a:t>
            </a:r>
            <a:r>
              <a:rPr lang="en-US" sz="2600" dirty="0">
                <a:sym typeface="Wingdings" panose="05000000000000000000" pitchFamily="2" charset="2"/>
              </a:rPr>
              <a:t> Time needed to learn about organizational culture, setting, staff; insurance reimbursement may be a </a:t>
            </a:r>
            <a:r>
              <a:rPr lang="en-US" sz="2600" dirty="0" smtClean="0">
                <a:sym typeface="Wingdings" panose="05000000000000000000" pitchFamily="2" charset="2"/>
              </a:rPr>
              <a:t>problem</a:t>
            </a:r>
          </a:p>
        </p:txBody>
      </p:sp>
    </p:spTree>
    <p:extLst>
      <p:ext uri="{BB962C8B-B14F-4D97-AF65-F5344CB8AC3E}">
        <p14:creationId xmlns:p14="http://schemas.microsoft.com/office/powerpoint/2010/main" val="2638787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One Best Way!!!</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C00000"/>
                </a:solidFill>
              </a:rPr>
              <a:t>Blended models are commonly </a:t>
            </a:r>
            <a:r>
              <a:rPr lang="en-US" sz="2800" b="1" dirty="0" smtClean="0">
                <a:solidFill>
                  <a:srgbClr val="C00000"/>
                </a:solidFill>
              </a:rPr>
              <a:t>used</a:t>
            </a:r>
            <a:endParaRPr lang="en-US" sz="2800" dirty="0" smtClean="0"/>
          </a:p>
          <a:p>
            <a:pPr>
              <a:lnSpc>
                <a:spcPct val="90000"/>
              </a:lnSpc>
              <a:spcBef>
                <a:spcPts val="0"/>
              </a:spcBef>
              <a:spcAft>
                <a:spcPts val="1200"/>
              </a:spcAft>
              <a:buClr>
                <a:schemeClr val="tx1"/>
              </a:buClr>
            </a:pPr>
            <a:r>
              <a:rPr lang="en-US" sz="2600" dirty="0"/>
              <a:t>In-house generalist does prescreening and screening; a contracted specialist does the brief intervention and </a:t>
            </a:r>
            <a:r>
              <a:rPr lang="en-US" sz="2600" dirty="0" smtClean="0"/>
              <a:t>referral</a:t>
            </a:r>
          </a:p>
          <a:p>
            <a:pPr>
              <a:lnSpc>
                <a:spcPct val="90000"/>
              </a:lnSpc>
              <a:spcBef>
                <a:spcPts val="0"/>
              </a:spcBef>
              <a:spcAft>
                <a:spcPts val="600"/>
              </a:spcAft>
              <a:buClr>
                <a:schemeClr val="tx1"/>
              </a:buClr>
            </a:pPr>
            <a:r>
              <a:rPr lang="en-US" sz="2600" dirty="0"/>
              <a:t>Options and choices depend </a:t>
            </a:r>
            <a:r>
              <a:rPr lang="en-US" sz="2600" dirty="0" smtClean="0"/>
              <a:t>on:</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a:t>Volume of patients </a:t>
            </a:r>
            <a:r>
              <a:rPr lang="en-US" sz="2200" dirty="0" smtClean="0"/>
              <a:t>seen</a:t>
            </a:r>
          </a:p>
          <a:p>
            <a:pPr marL="801688" lvl="1" indent="-327025">
              <a:lnSpc>
                <a:spcPct val="90000"/>
              </a:lnSpc>
              <a:spcBef>
                <a:spcPts val="0"/>
              </a:spcBef>
              <a:spcAft>
                <a:spcPts val="1200"/>
              </a:spcAft>
              <a:buClr>
                <a:schemeClr val="tx1"/>
              </a:buClr>
              <a:buFont typeface="Wingdings" panose="05000000000000000000" pitchFamily="2" charset="2"/>
              <a:buChar char="ü"/>
            </a:pPr>
            <a:r>
              <a:rPr lang="en-US" sz="2200" dirty="0"/>
              <a:t>Accessible community </a:t>
            </a:r>
            <a:r>
              <a:rPr lang="en-US" sz="2200" dirty="0" smtClean="0"/>
              <a:t>resources</a:t>
            </a:r>
            <a:endParaRPr lang="en-US" sz="2200" dirty="0" smtClean="0">
              <a:sym typeface="Wingdings" panose="05000000000000000000" pitchFamily="2" charset="2"/>
            </a:endParaRPr>
          </a:p>
          <a:p>
            <a:pPr>
              <a:lnSpc>
                <a:spcPct val="90000"/>
              </a:lnSpc>
              <a:spcBef>
                <a:spcPts val="0"/>
              </a:spcBef>
              <a:spcAft>
                <a:spcPts val="1200"/>
              </a:spcAft>
              <a:buClr>
                <a:schemeClr val="tx1"/>
              </a:buClr>
            </a:pPr>
            <a:r>
              <a:rPr lang="en-US" sz="2600" dirty="0"/>
              <a:t>No matter which model, many different professionals and paraprofessionals use </a:t>
            </a:r>
            <a:r>
              <a:rPr lang="en-US" sz="2600" dirty="0" smtClean="0"/>
              <a:t>SBIRT!</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9705966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SBIRT</a:t>
            </a:r>
            <a:r>
              <a:rPr lang="en-US" dirty="0" smtClean="0"/>
              <a:t> in Clinical Settings</a:t>
            </a:r>
            <a:endParaRPr lang="en-US" dirty="0"/>
          </a:p>
        </p:txBody>
      </p:sp>
      <p:grpSp>
        <p:nvGrpSpPr>
          <p:cNvPr id="7" name="Group 6"/>
          <p:cNvGrpSpPr/>
          <p:nvPr/>
        </p:nvGrpSpPr>
        <p:grpSpPr>
          <a:xfrm>
            <a:off x="1563781" y="1779027"/>
            <a:ext cx="5230111" cy="4150965"/>
            <a:chOff x="2096346" y="1728787"/>
            <a:chExt cx="5230111" cy="4150965"/>
          </a:xfrm>
        </p:grpSpPr>
        <p:sp>
          <p:nvSpPr>
            <p:cNvPr id="8" name="Freeform 7"/>
            <p:cNvSpPr/>
            <p:nvPr/>
          </p:nvSpPr>
          <p:spPr>
            <a:xfrm>
              <a:off x="2364042" y="1728787"/>
              <a:ext cx="3453065" cy="743716"/>
            </a:xfrm>
            <a:custGeom>
              <a:avLst/>
              <a:gdLst>
                <a:gd name="connsiteX0" fmla="*/ 0 w 3453065"/>
                <a:gd name="connsiteY0" fmla="*/ 74372 h 743716"/>
                <a:gd name="connsiteX1" fmla="*/ 74372 w 3453065"/>
                <a:gd name="connsiteY1" fmla="*/ 0 h 743716"/>
                <a:gd name="connsiteX2" fmla="*/ 3378693 w 3453065"/>
                <a:gd name="connsiteY2" fmla="*/ 0 h 743716"/>
                <a:gd name="connsiteX3" fmla="*/ 3453065 w 3453065"/>
                <a:gd name="connsiteY3" fmla="*/ 74372 h 743716"/>
                <a:gd name="connsiteX4" fmla="*/ 3453065 w 3453065"/>
                <a:gd name="connsiteY4" fmla="*/ 669344 h 743716"/>
                <a:gd name="connsiteX5" fmla="*/ 3378693 w 3453065"/>
                <a:gd name="connsiteY5" fmla="*/ 743716 h 743716"/>
                <a:gd name="connsiteX6" fmla="*/ 74372 w 3453065"/>
                <a:gd name="connsiteY6" fmla="*/ 743716 h 743716"/>
                <a:gd name="connsiteX7" fmla="*/ 0 w 3453065"/>
                <a:gd name="connsiteY7" fmla="*/ 669344 h 743716"/>
                <a:gd name="connsiteX8" fmla="*/ 0 w 3453065"/>
                <a:gd name="connsiteY8" fmla="*/ 74372 h 74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53065" h="743716">
                  <a:moveTo>
                    <a:pt x="0" y="74372"/>
                  </a:moveTo>
                  <a:cubicBezTo>
                    <a:pt x="0" y="33297"/>
                    <a:pt x="33297" y="0"/>
                    <a:pt x="74372" y="0"/>
                  </a:cubicBezTo>
                  <a:lnTo>
                    <a:pt x="3378693" y="0"/>
                  </a:lnTo>
                  <a:cubicBezTo>
                    <a:pt x="3419768" y="0"/>
                    <a:pt x="3453065" y="33297"/>
                    <a:pt x="3453065" y="74372"/>
                  </a:cubicBezTo>
                  <a:lnTo>
                    <a:pt x="3453065" y="669344"/>
                  </a:lnTo>
                  <a:cubicBezTo>
                    <a:pt x="3453065" y="710419"/>
                    <a:pt x="3419768" y="743716"/>
                    <a:pt x="3378693" y="743716"/>
                  </a:cubicBezTo>
                  <a:lnTo>
                    <a:pt x="74372" y="743716"/>
                  </a:lnTo>
                  <a:cubicBezTo>
                    <a:pt x="33297" y="743716"/>
                    <a:pt x="0" y="710419"/>
                    <a:pt x="0" y="669344"/>
                  </a:cubicBezTo>
                  <a:lnTo>
                    <a:pt x="0" y="74372"/>
                  </a:lnTo>
                  <a:close/>
                </a:path>
              </a:pathLst>
            </a:custGeom>
            <a:solidFill>
              <a:srgbClr val="C0504D">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75123" tIns="75123" rIns="75123" bIns="75123" numCol="1" spcCol="1270" anchor="ctr" anchorCtr="0">
              <a:noAutofit/>
            </a:bodyPr>
            <a:lstStyle/>
            <a:p>
              <a:pPr lvl="0" algn="ctr" defTabSz="622300">
                <a:lnSpc>
                  <a:spcPct val="90000"/>
                </a:lnSpc>
                <a:spcBef>
                  <a:spcPct val="0"/>
                </a:spcBef>
                <a:spcAft>
                  <a:spcPct val="35000"/>
                </a:spcAft>
              </a:pPr>
              <a:r>
                <a:rPr lang="en-US" sz="1400" b="1" kern="1200" dirty="0">
                  <a:solidFill>
                    <a:sysClr val="window" lastClr="FFFFFF"/>
                  </a:solidFill>
                  <a:latin typeface="Arial" panose="020B0604020202020204" pitchFamily="34" charset="0"/>
                  <a:ea typeface="+mn-ea"/>
                  <a:cs typeface="Arial" panose="020B0604020202020204" pitchFamily="34" charset="0"/>
                </a:rPr>
                <a:t>Annual 2-Question Prescreen</a:t>
              </a:r>
            </a:p>
          </p:txBody>
        </p:sp>
        <p:sp>
          <p:nvSpPr>
            <p:cNvPr id="9" name="Freeform 8"/>
            <p:cNvSpPr/>
            <p:nvPr/>
          </p:nvSpPr>
          <p:spPr>
            <a:xfrm>
              <a:off x="2775391" y="2472503"/>
              <a:ext cx="1315183" cy="286275"/>
            </a:xfrm>
            <a:custGeom>
              <a:avLst/>
              <a:gdLst/>
              <a:ahLst/>
              <a:cxnLst/>
              <a:rect l="0" t="0" r="0" b="0"/>
              <a:pathLst>
                <a:path>
                  <a:moveTo>
                    <a:pt x="1421325" y="0"/>
                  </a:moveTo>
                  <a:lnTo>
                    <a:pt x="1421325" y="161165"/>
                  </a:lnTo>
                  <a:lnTo>
                    <a:pt x="0" y="161165"/>
                  </a:lnTo>
                  <a:lnTo>
                    <a:pt x="0" y="322330"/>
                  </a:lnTo>
                </a:path>
              </a:pathLst>
            </a:custGeom>
            <a:noFill/>
            <a:ln w="25400" cap="flat" cmpd="sng" algn="ctr">
              <a:solidFill>
                <a:srgbClr val="8064A2">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0" name="Freeform 9"/>
            <p:cNvSpPr/>
            <p:nvPr/>
          </p:nvSpPr>
          <p:spPr>
            <a:xfrm>
              <a:off x="2203166" y="2758779"/>
              <a:ext cx="1144449" cy="762966"/>
            </a:xfrm>
            <a:custGeom>
              <a:avLst/>
              <a:gdLst>
                <a:gd name="connsiteX0" fmla="*/ 0 w 1144449"/>
                <a:gd name="connsiteY0" fmla="*/ 76297 h 762966"/>
                <a:gd name="connsiteX1" fmla="*/ 76297 w 1144449"/>
                <a:gd name="connsiteY1" fmla="*/ 0 h 762966"/>
                <a:gd name="connsiteX2" fmla="*/ 1068152 w 1144449"/>
                <a:gd name="connsiteY2" fmla="*/ 0 h 762966"/>
                <a:gd name="connsiteX3" fmla="*/ 1144449 w 1144449"/>
                <a:gd name="connsiteY3" fmla="*/ 76297 h 762966"/>
                <a:gd name="connsiteX4" fmla="*/ 1144449 w 1144449"/>
                <a:gd name="connsiteY4" fmla="*/ 686669 h 762966"/>
                <a:gd name="connsiteX5" fmla="*/ 1068152 w 1144449"/>
                <a:gd name="connsiteY5" fmla="*/ 762966 h 762966"/>
                <a:gd name="connsiteX6" fmla="*/ 76297 w 1144449"/>
                <a:gd name="connsiteY6" fmla="*/ 762966 h 762966"/>
                <a:gd name="connsiteX7" fmla="*/ 0 w 1144449"/>
                <a:gd name="connsiteY7" fmla="*/ 686669 h 762966"/>
                <a:gd name="connsiteX8" fmla="*/ 0 w 1144449"/>
                <a:gd name="connsiteY8" fmla="*/ 76297 h 76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4449" h="762966">
                  <a:moveTo>
                    <a:pt x="0" y="76297"/>
                  </a:moveTo>
                  <a:cubicBezTo>
                    <a:pt x="0" y="34159"/>
                    <a:pt x="34159" y="0"/>
                    <a:pt x="76297" y="0"/>
                  </a:cubicBezTo>
                  <a:lnTo>
                    <a:pt x="1068152" y="0"/>
                  </a:lnTo>
                  <a:cubicBezTo>
                    <a:pt x="1110290" y="0"/>
                    <a:pt x="1144449" y="34159"/>
                    <a:pt x="1144449" y="76297"/>
                  </a:cubicBezTo>
                  <a:lnTo>
                    <a:pt x="1144449" y="686669"/>
                  </a:lnTo>
                  <a:cubicBezTo>
                    <a:pt x="1144449" y="728807"/>
                    <a:pt x="1110290" y="762966"/>
                    <a:pt x="1068152" y="762966"/>
                  </a:cubicBezTo>
                  <a:lnTo>
                    <a:pt x="76297" y="762966"/>
                  </a:lnTo>
                  <a:cubicBezTo>
                    <a:pt x="34159" y="762966"/>
                    <a:pt x="0" y="728807"/>
                    <a:pt x="0" y="686669"/>
                  </a:cubicBezTo>
                  <a:lnTo>
                    <a:pt x="0" y="76297"/>
                  </a:lnTo>
                  <a:close/>
                </a:path>
              </a:pathLst>
            </a:cu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75687" tIns="75687" rIns="75687" bIns="75687" numCol="1" spcCol="1270" anchor="ctr" anchorCtr="0">
              <a:noAutofit/>
            </a:bodyPr>
            <a:lstStyle/>
            <a:p>
              <a:pPr lvl="0" algn="ctr" defTabSz="622300">
                <a:lnSpc>
                  <a:spcPct val="90000"/>
                </a:lnSpc>
                <a:spcBef>
                  <a:spcPct val="0"/>
                </a:spcBef>
                <a:spcAft>
                  <a:spcPct val="35000"/>
                </a:spcAft>
              </a:pPr>
              <a:r>
                <a:rPr lang="en-US" sz="1400" b="1" kern="1200" dirty="0">
                  <a:solidFill>
                    <a:sysClr val="window" lastClr="FFFFFF"/>
                  </a:solidFill>
                  <a:latin typeface="Arial" panose="020B0604020202020204" pitchFamily="34" charset="0"/>
                  <a:ea typeface="+mn-ea"/>
                  <a:cs typeface="Arial" panose="020B0604020202020204" pitchFamily="34" charset="0"/>
                </a:rPr>
                <a:t>Negative:</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rPr>
                <a:t>Stop</a:t>
              </a:r>
            </a:p>
          </p:txBody>
        </p:sp>
        <p:sp>
          <p:nvSpPr>
            <p:cNvPr id="11" name="Freeform 10"/>
            <p:cNvSpPr/>
            <p:nvPr/>
          </p:nvSpPr>
          <p:spPr>
            <a:xfrm>
              <a:off x="4192286" y="2472503"/>
              <a:ext cx="947637" cy="286275"/>
            </a:xfrm>
            <a:custGeom>
              <a:avLst/>
              <a:gdLst/>
              <a:ahLst/>
              <a:cxnLst/>
              <a:rect l="0" t="0" r="0" b="0"/>
              <a:pathLst>
                <a:path>
                  <a:moveTo>
                    <a:pt x="0" y="0"/>
                  </a:moveTo>
                  <a:lnTo>
                    <a:pt x="0" y="161165"/>
                  </a:lnTo>
                  <a:lnTo>
                    <a:pt x="803927" y="161165"/>
                  </a:lnTo>
                  <a:lnTo>
                    <a:pt x="803927" y="322330"/>
                  </a:lnTo>
                </a:path>
              </a:pathLst>
            </a:custGeom>
            <a:noFill/>
            <a:ln w="25400" cap="flat" cmpd="sng" algn="ctr">
              <a:solidFill>
                <a:srgbClr val="8064A2">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2" name="Freeform 11"/>
            <p:cNvSpPr/>
            <p:nvPr/>
          </p:nvSpPr>
          <p:spPr>
            <a:xfrm>
              <a:off x="3690950" y="2758779"/>
              <a:ext cx="2287032" cy="1005985"/>
            </a:xfrm>
            <a:custGeom>
              <a:avLst/>
              <a:gdLst>
                <a:gd name="connsiteX0" fmla="*/ 0 w 2287032"/>
                <a:gd name="connsiteY0" fmla="*/ 100599 h 1005985"/>
                <a:gd name="connsiteX1" fmla="*/ 100599 w 2287032"/>
                <a:gd name="connsiteY1" fmla="*/ 0 h 1005985"/>
                <a:gd name="connsiteX2" fmla="*/ 2186434 w 2287032"/>
                <a:gd name="connsiteY2" fmla="*/ 0 h 1005985"/>
                <a:gd name="connsiteX3" fmla="*/ 2287033 w 2287032"/>
                <a:gd name="connsiteY3" fmla="*/ 100599 h 1005985"/>
                <a:gd name="connsiteX4" fmla="*/ 2287032 w 2287032"/>
                <a:gd name="connsiteY4" fmla="*/ 905387 h 1005985"/>
                <a:gd name="connsiteX5" fmla="*/ 2186433 w 2287032"/>
                <a:gd name="connsiteY5" fmla="*/ 1005986 h 1005985"/>
                <a:gd name="connsiteX6" fmla="*/ 100599 w 2287032"/>
                <a:gd name="connsiteY6" fmla="*/ 1005985 h 1005985"/>
                <a:gd name="connsiteX7" fmla="*/ 0 w 2287032"/>
                <a:gd name="connsiteY7" fmla="*/ 905386 h 1005985"/>
                <a:gd name="connsiteX8" fmla="*/ 0 w 2287032"/>
                <a:gd name="connsiteY8" fmla="*/ 100599 h 1005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7032" h="1005985">
                  <a:moveTo>
                    <a:pt x="0" y="100599"/>
                  </a:moveTo>
                  <a:cubicBezTo>
                    <a:pt x="0" y="45040"/>
                    <a:pt x="45040" y="0"/>
                    <a:pt x="100599" y="0"/>
                  </a:cubicBezTo>
                  <a:lnTo>
                    <a:pt x="2186434" y="0"/>
                  </a:lnTo>
                  <a:cubicBezTo>
                    <a:pt x="2241993" y="0"/>
                    <a:pt x="2287033" y="45040"/>
                    <a:pt x="2287033" y="100599"/>
                  </a:cubicBezTo>
                  <a:cubicBezTo>
                    <a:pt x="2287033" y="368862"/>
                    <a:pt x="2287032" y="637124"/>
                    <a:pt x="2287032" y="905387"/>
                  </a:cubicBezTo>
                  <a:cubicBezTo>
                    <a:pt x="2287032" y="960946"/>
                    <a:pt x="2241992" y="1005986"/>
                    <a:pt x="2186433" y="1005986"/>
                  </a:cubicBezTo>
                  <a:lnTo>
                    <a:pt x="100599" y="1005985"/>
                  </a:lnTo>
                  <a:cubicBezTo>
                    <a:pt x="45040" y="1005985"/>
                    <a:pt x="0" y="960945"/>
                    <a:pt x="0" y="905386"/>
                  </a:cubicBezTo>
                  <a:lnTo>
                    <a:pt x="0" y="100599"/>
                  </a:lnTo>
                  <a:close/>
                </a:path>
              </a:pathLst>
            </a:custGeom>
            <a:solidFill>
              <a:srgbClr val="8064A2">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82804" tIns="82804" rIns="82804" bIns="82804" numCol="1" spcCol="1270" anchor="ctr" anchorCtr="0">
              <a:noAutofit/>
            </a:bodyPr>
            <a:lstStyle/>
            <a:p>
              <a:pPr lvl="0" algn="ctr" defTabSz="622300">
                <a:lnSpc>
                  <a:spcPct val="90000"/>
                </a:lnSpc>
                <a:spcBef>
                  <a:spcPct val="0"/>
                </a:spcBef>
                <a:spcAft>
                  <a:spcPct val="35000"/>
                </a:spcAft>
              </a:pPr>
              <a:r>
                <a:rPr lang="en-US" sz="1400" b="1" kern="1200" dirty="0">
                  <a:solidFill>
                    <a:sysClr val="window" lastClr="FFFFFF"/>
                  </a:solidFill>
                  <a:latin typeface="Arial" panose="020B0604020202020204" pitchFamily="34" charset="0"/>
                  <a:ea typeface="+mn-ea"/>
                  <a:cs typeface="Arial" panose="020B0604020202020204" pitchFamily="34" charset="0"/>
                </a:rPr>
                <a:t>Positive:</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rPr>
                <a:t>Full AUDIT or DAST-10</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sym typeface="Wingdings"/>
                </a:rPr>
                <a:t> </a:t>
              </a:r>
              <a:r>
                <a:rPr lang="en-US" sz="1400" kern="1200" dirty="0">
                  <a:solidFill>
                    <a:sysClr val="window" lastClr="FFFFFF"/>
                  </a:solidFill>
                  <a:latin typeface="Arial" panose="020B0604020202020204" pitchFamily="34" charset="0"/>
                  <a:ea typeface="+mn-ea"/>
                  <a:cs typeface="Arial" panose="020B0604020202020204" pitchFamily="34" charset="0"/>
                </a:rPr>
                <a:t>Education Sheet </a:t>
              </a:r>
            </a:p>
          </p:txBody>
        </p:sp>
        <p:sp>
          <p:nvSpPr>
            <p:cNvPr id="13" name="Freeform 12"/>
            <p:cNvSpPr/>
            <p:nvPr/>
          </p:nvSpPr>
          <p:spPr>
            <a:xfrm>
              <a:off x="2688210" y="3764765"/>
              <a:ext cx="2013524" cy="470811"/>
            </a:xfrm>
            <a:custGeom>
              <a:avLst/>
              <a:gdLst/>
              <a:ahLst/>
              <a:cxnLst/>
              <a:rect l="0" t="0" r="0" b="0"/>
              <a:pathLst>
                <a:path>
                  <a:moveTo>
                    <a:pt x="2176025" y="0"/>
                  </a:moveTo>
                  <a:lnTo>
                    <a:pt x="2176025" y="254403"/>
                  </a:lnTo>
                  <a:lnTo>
                    <a:pt x="0" y="254403"/>
                  </a:lnTo>
                  <a:lnTo>
                    <a:pt x="0" y="508807"/>
                  </a:lnTo>
                </a:path>
              </a:pathLst>
            </a:custGeom>
            <a:noFill/>
            <a:ln w="25400" cap="flat" cmpd="sng" algn="ctr">
              <a:solidFill>
                <a:srgbClr val="4BACC6">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4" name="Freeform 13"/>
            <p:cNvSpPr/>
            <p:nvPr/>
          </p:nvSpPr>
          <p:spPr>
            <a:xfrm>
              <a:off x="2096346" y="4235576"/>
              <a:ext cx="1449192" cy="936571"/>
            </a:xfrm>
            <a:custGeom>
              <a:avLst/>
              <a:gdLst>
                <a:gd name="connsiteX0" fmla="*/ 0 w 1449192"/>
                <a:gd name="connsiteY0" fmla="*/ 93657 h 936571"/>
                <a:gd name="connsiteX1" fmla="*/ 93657 w 1449192"/>
                <a:gd name="connsiteY1" fmla="*/ 0 h 936571"/>
                <a:gd name="connsiteX2" fmla="*/ 1355535 w 1449192"/>
                <a:gd name="connsiteY2" fmla="*/ 0 h 936571"/>
                <a:gd name="connsiteX3" fmla="*/ 1449192 w 1449192"/>
                <a:gd name="connsiteY3" fmla="*/ 93657 h 936571"/>
                <a:gd name="connsiteX4" fmla="*/ 1449192 w 1449192"/>
                <a:gd name="connsiteY4" fmla="*/ 842914 h 936571"/>
                <a:gd name="connsiteX5" fmla="*/ 1355535 w 1449192"/>
                <a:gd name="connsiteY5" fmla="*/ 936571 h 936571"/>
                <a:gd name="connsiteX6" fmla="*/ 93657 w 1449192"/>
                <a:gd name="connsiteY6" fmla="*/ 936571 h 936571"/>
                <a:gd name="connsiteX7" fmla="*/ 0 w 1449192"/>
                <a:gd name="connsiteY7" fmla="*/ 842914 h 936571"/>
                <a:gd name="connsiteX8" fmla="*/ 0 w 1449192"/>
                <a:gd name="connsiteY8" fmla="*/ 93657 h 93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49192" h="936571">
                  <a:moveTo>
                    <a:pt x="0" y="93657"/>
                  </a:moveTo>
                  <a:cubicBezTo>
                    <a:pt x="0" y="41932"/>
                    <a:pt x="41932" y="0"/>
                    <a:pt x="93657" y="0"/>
                  </a:cubicBezTo>
                  <a:lnTo>
                    <a:pt x="1355535" y="0"/>
                  </a:lnTo>
                  <a:cubicBezTo>
                    <a:pt x="1407260" y="0"/>
                    <a:pt x="1449192" y="41932"/>
                    <a:pt x="1449192" y="93657"/>
                  </a:cubicBezTo>
                  <a:lnTo>
                    <a:pt x="1449192" y="842914"/>
                  </a:lnTo>
                  <a:cubicBezTo>
                    <a:pt x="1449192" y="894639"/>
                    <a:pt x="1407260" y="936571"/>
                    <a:pt x="1355535" y="936571"/>
                  </a:cubicBezTo>
                  <a:lnTo>
                    <a:pt x="93657" y="936571"/>
                  </a:lnTo>
                  <a:cubicBezTo>
                    <a:pt x="41932" y="936571"/>
                    <a:pt x="0" y="894639"/>
                    <a:pt x="0" y="842914"/>
                  </a:cubicBezTo>
                  <a:lnTo>
                    <a:pt x="0" y="93657"/>
                  </a:lnTo>
                  <a:close/>
                </a:path>
              </a:pathLst>
            </a:cu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80771" tIns="80771" rIns="80771" bIns="80771" numCol="1" spcCol="1270" anchor="ctr" anchorCtr="0">
              <a:noAutofit/>
            </a:bodyPr>
            <a:lstStyle/>
            <a:p>
              <a:pPr lvl="0" algn="ctr" defTabSz="622300">
                <a:lnSpc>
                  <a:spcPct val="90000"/>
                </a:lnSpc>
                <a:spcBef>
                  <a:spcPct val="0"/>
                </a:spcBef>
                <a:spcAft>
                  <a:spcPct val="35000"/>
                </a:spcAft>
              </a:pPr>
              <a:r>
                <a:rPr lang="en-US" sz="1400" b="1" kern="1200" dirty="0">
                  <a:solidFill>
                    <a:sysClr val="window" lastClr="FFFFFF"/>
                  </a:solidFill>
                  <a:latin typeface="Arial" panose="020B0604020202020204" pitchFamily="34" charset="0"/>
                  <a:ea typeface="+mn-ea"/>
                  <a:cs typeface="Arial" panose="020B0604020202020204" pitchFamily="34" charset="0"/>
                </a:rPr>
                <a:t>Low Risk:</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sym typeface="Wingdings"/>
                </a:rPr>
                <a:t> </a:t>
              </a:r>
              <a:r>
                <a:rPr lang="en-US" sz="1400" kern="1200" dirty="0">
                  <a:solidFill>
                    <a:sysClr val="window" lastClr="FFFFFF"/>
                  </a:solidFill>
                  <a:latin typeface="Arial" panose="020B0604020202020204" pitchFamily="34" charset="0"/>
                  <a:cs typeface="Arial" panose="020B0604020202020204" pitchFamily="34" charset="0"/>
                </a:rPr>
                <a:t>Positive Reinforcement</a:t>
              </a:r>
              <a:endParaRPr lang="en-US" sz="1400" b="1" kern="1200" dirty="0">
                <a:solidFill>
                  <a:sysClr val="window" lastClr="FFFFFF"/>
                </a:solidFill>
                <a:latin typeface="Arial" panose="020B0604020202020204" pitchFamily="34" charset="0"/>
                <a:cs typeface="Arial" panose="020B0604020202020204" pitchFamily="34" charset="0"/>
              </a:endParaRPr>
            </a:p>
          </p:txBody>
        </p:sp>
        <p:sp>
          <p:nvSpPr>
            <p:cNvPr id="15" name="Freeform 14"/>
            <p:cNvSpPr/>
            <p:nvPr/>
          </p:nvSpPr>
          <p:spPr>
            <a:xfrm>
              <a:off x="4501987" y="3764765"/>
              <a:ext cx="332479" cy="470811"/>
            </a:xfrm>
            <a:custGeom>
              <a:avLst/>
              <a:gdLst/>
              <a:ahLst/>
              <a:cxnLst/>
              <a:rect l="0" t="0" r="0" b="0"/>
              <a:pathLst>
                <a:path>
                  <a:moveTo>
                    <a:pt x="359312" y="0"/>
                  </a:moveTo>
                  <a:lnTo>
                    <a:pt x="359312" y="254403"/>
                  </a:lnTo>
                  <a:lnTo>
                    <a:pt x="0" y="254403"/>
                  </a:lnTo>
                  <a:lnTo>
                    <a:pt x="0" y="508807"/>
                  </a:lnTo>
                </a:path>
              </a:pathLst>
            </a:custGeom>
            <a:noFill/>
            <a:ln w="25400" cap="flat" cmpd="sng" algn="ctr">
              <a:solidFill>
                <a:srgbClr val="4BACC6">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6" name="Freeform 15"/>
            <p:cNvSpPr/>
            <p:nvPr/>
          </p:nvSpPr>
          <p:spPr>
            <a:xfrm>
              <a:off x="3691116" y="4235576"/>
              <a:ext cx="1621741" cy="965441"/>
            </a:xfrm>
            <a:custGeom>
              <a:avLst/>
              <a:gdLst>
                <a:gd name="connsiteX0" fmla="*/ 0 w 1621741"/>
                <a:gd name="connsiteY0" fmla="*/ 96544 h 965441"/>
                <a:gd name="connsiteX1" fmla="*/ 96544 w 1621741"/>
                <a:gd name="connsiteY1" fmla="*/ 0 h 965441"/>
                <a:gd name="connsiteX2" fmla="*/ 1525197 w 1621741"/>
                <a:gd name="connsiteY2" fmla="*/ 0 h 965441"/>
                <a:gd name="connsiteX3" fmla="*/ 1621741 w 1621741"/>
                <a:gd name="connsiteY3" fmla="*/ 96544 h 965441"/>
                <a:gd name="connsiteX4" fmla="*/ 1621741 w 1621741"/>
                <a:gd name="connsiteY4" fmla="*/ 868897 h 965441"/>
                <a:gd name="connsiteX5" fmla="*/ 1525197 w 1621741"/>
                <a:gd name="connsiteY5" fmla="*/ 965441 h 965441"/>
                <a:gd name="connsiteX6" fmla="*/ 96544 w 1621741"/>
                <a:gd name="connsiteY6" fmla="*/ 965441 h 965441"/>
                <a:gd name="connsiteX7" fmla="*/ 0 w 1621741"/>
                <a:gd name="connsiteY7" fmla="*/ 868897 h 965441"/>
                <a:gd name="connsiteX8" fmla="*/ 0 w 1621741"/>
                <a:gd name="connsiteY8" fmla="*/ 96544 h 965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741" h="965441">
                  <a:moveTo>
                    <a:pt x="0" y="96544"/>
                  </a:moveTo>
                  <a:cubicBezTo>
                    <a:pt x="0" y="43224"/>
                    <a:pt x="43224" y="0"/>
                    <a:pt x="96544" y="0"/>
                  </a:cubicBezTo>
                  <a:lnTo>
                    <a:pt x="1525197" y="0"/>
                  </a:lnTo>
                  <a:cubicBezTo>
                    <a:pt x="1578517" y="0"/>
                    <a:pt x="1621741" y="43224"/>
                    <a:pt x="1621741" y="96544"/>
                  </a:cubicBezTo>
                  <a:lnTo>
                    <a:pt x="1621741" y="868897"/>
                  </a:lnTo>
                  <a:cubicBezTo>
                    <a:pt x="1621741" y="922217"/>
                    <a:pt x="1578517" y="965441"/>
                    <a:pt x="1525197" y="965441"/>
                  </a:cubicBezTo>
                  <a:lnTo>
                    <a:pt x="96544" y="965441"/>
                  </a:lnTo>
                  <a:cubicBezTo>
                    <a:pt x="43224" y="965441"/>
                    <a:pt x="0" y="922217"/>
                    <a:pt x="0" y="868897"/>
                  </a:cubicBezTo>
                  <a:lnTo>
                    <a:pt x="0" y="96544"/>
                  </a:lnTo>
                  <a:close/>
                </a:path>
              </a:pathLst>
            </a:cu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81617" tIns="81617" rIns="81617" bIns="81617" numCol="1" spcCol="1270" anchor="ctr" anchorCtr="0">
              <a:noAutofit/>
            </a:bodyPr>
            <a:lstStyle/>
            <a:p>
              <a:pPr lvl="0" algn="ctr" defTabSz="622300">
                <a:lnSpc>
                  <a:spcPct val="90000"/>
                </a:lnSpc>
                <a:spcBef>
                  <a:spcPct val="0"/>
                </a:spcBef>
                <a:spcAft>
                  <a:spcPct val="35000"/>
                </a:spcAft>
              </a:pPr>
              <a:r>
                <a:rPr lang="en-US" sz="1400" b="1" kern="1200" dirty="0">
                  <a:solidFill>
                    <a:srgbClr val="C00000"/>
                  </a:solidFill>
                  <a:latin typeface="Arial" panose="020B0604020202020204" pitchFamily="34" charset="0"/>
                  <a:ea typeface="+mn-ea"/>
                  <a:cs typeface="Arial" panose="020B0604020202020204" pitchFamily="34" charset="0"/>
                </a:rPr>
                <a:t>Risky:</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sym typeface="Wingdings"/>
                </a:rPr>
                <a:t> </a:t>
              </a:r>
              <a:r>
                <a:rPr lang="en-US" sz="1400" kern="1200" dirty="0">
                  <a:solidFill>
                    <a:sysClr val="window" lastClr="FFFFFF"/>
                  </a:solidFill>
                  <a:latin typeface="Arial" panose="020B0604020202020204" pitchFamily="34" charset="0"/>
                  <a:ea typeface="+mn-ea"/>
                  <a:cs typeface="Arial" panose="020B0604020202020204" pitchFamily="34" charset="0"/>
                </a:rPr>
                <a:t>Brief Intervention</a:t>
              </a:r>
            </a:p>
          </p:txBody>
        </p:sp>
        <p:sp>
          <p:nvSpPr>
            <p:cNvPr id="17" name="Freeform 16"/>
            <p:cNvSpPr/>
            <p:nvPr/>
          </p:nvSpPr>
          <p:spPr>
            <a:xfrm>
              <a:off x="4863962" y="3764765"/>
              <a:ext cx="1634164" cy="470811"/>
            </a:xfrm>
            <a:custGeom>
              <a:avLst/>
              <a:gdLst/>
              <a:ahLst/>
              <a:cxnLst/>
              <a:rect l="0" t="0" r="0" b="0"/>
              <a:pathLst>
                <a:path>
                  <a:moveTo>
                    <a:pt x="0" y="0"/>
                  </a:moveTo>
                  <a:lnTo>
                    <a:pt x="0" y="254403"/>
                  </a:lnTo>
                  <a:lnTo>
                    <a:pt x="1766049" y="254403"/>
                  </a:lnTo>
                  <a:lnTo>
                    <a:pt x="1766049" y="508807"/>
                  </a:lnTo>
                </a:path>
              </a:pathLst>
            </a:custGeom>
            <a:noFill/>
            <a:ln w="25400" cap="flat" cmpd="sng" algn="ctr">
              <a:solidFill>
                <a:srgbClr val="4BACC6">
                  <a:hueOff val="0"/>
                  <a:satOff val="0"/>
                  <a:lumOff val="0"/>
                  <a:alphaOff val="0"/>
                </a:srgbClr>
              </a:solidFill>
              <a:prstDash val="solid"/>
            </a:ln>
            <a:effectLst/>
          </p:spPr>
          <p:style>
            <a:lnRef idx="2">
              <a:scrgbClr r="0" g="0" b="0"/>
            </a:lnRef>
            <a:fillRef idx="0">
              <a:scrgbClr r="0" g="0" b="0"/>
            </a:fillRef>
            <a:effectRef idx="0">
              <a:scrgbClr r="0" g="0" b="0"/>
            </a:effectRef>
            <a:fontRef idx="minor">
              <a:schemeClr val="tx1">
                <a:hueOff val="0"/>
                <a:satOff val="0"/>
                <a:lumOff val="0"/>
                <a:alphaOff val="0"/>
              </a:schemeClr>
            </a:fontRef>
          </p:style>
        </p:sp>
        <p:sp>
          <p:nvSpPr>
            <p:cNvPr id="18" name="Freeform 17"/>
            <p:cNvSpPr/>
            <p:nvPr/>
          </p:nvSpPr>
          <p:spPr>
            <a:xfrm>
              <a:off x="5610803" y="4235576"/>
              <a:ext cx="1715654" cy="1644176"/>
            </a:xfrm>
            <a:custGeom>
              <a:avLst/>
              <a:gdLst>
                <a:gd name="connsiteX0" fmla="*/ 0 w 1715654"/>
                <a:gd name="connsiteY0" fmla="*/ 164418 h 1644176"/>
                <a:gd name="connsiteX1" fmla="*/ 164418 w 1715654"/>
                <a:gd name="connsiteY1" fmla="*/ 0 h 1644176"/>
                <a:gd name="connsiteX2" fmla="*/ 1551236 w 1715654"/>
                <a:gd name="connsiteY2" fmla="*/ 0 h 1644176"/>
                <a:gd name="connsiteX3" fmla="*/ 1715654 w 1715654"/>
                <a:gd name="connsiteY3" fmla="*/ 164418 h 1644176"/>
                <a:gd name="connsiteX4" fmla="*/ 1715654 w 1715654"/>
                <a:gd name="connsiteY4" fmla="*/ 1479758 h 1644176"/>
                <a:gd name="connsiteX5" fmla="*/ 1551236 w 1715654"/>
                <a:gd name="connsiteY5" fmla="*/ 1644176 h 1644176"/>
                <a:gd name="connsiteX6" fmla="*/ 164418 w 1715654"/>
                <a:gd name="connsiteY6" fmla="*/ 1644176 h 1644176"/>
                <a:gd name="connsiteX7" fmla="*/ 0 w 1715654"/>
                <a:gd name="connsiteY7" fmla="*/ 1479758 h 1644176"/>
                <a:gd name="connsiteX8" fmla="*/ 0 w 1715654"/>
                <a:gd name="connsiteY8" fmla="*/ 164418 h 164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5654" h="1644176">
                  <a:moveTo>
                    <a:pt x="0" y="164418"/>
                  </a:moveTo>
                  <a:cubicBezTo>
                    <a:pt x="0" y="73612"/>
                    <a:pt x="73612" y="0"/>
                    <a:pt x="164418" y="0"/>
                  </a:cubicBezTo>
                  <a:lnTo>
                    <a:pt x="1551236" y="0"/>
                  </a:lnTo>
                  <a:cubicBezTo>
                    <a:pt x="1642042" y="0"/>
                    <a:pt x="1715654" y="73612"/>
                    <a:pt x="1715654" y="164418"/>
                  </a:cubicBezTo>
                  <a:lnTo>
                    <a:pt x="1715654" y="1479758"/>
                  </a:lnTo>
                  <a:cubicBezTo>
                    <a:pt x="1715654" y="1570564"/>
                    <a:pt x="1642042" y="1644176"/>
                    <a:pt x="1551236" y="1644176"/>
                  </a:cubicBezTo>
                  <a:lnTo>
                    <a:pt x="164418" y="1644176"/>
                  </a:lnTo>
                  <a:cubicBezTo>
                    <a:pt x="73612" y="1644176"/>
                    <a:pt x="0" y="1570564"/>
                    <a:pt x="0" y="1479758"/>
                  </a:cubicBezTo>
                  <a:lnTo>
                    <a:pt x="0" y="164418"/>
                  </a:lnTo>
                  <a:close/>
                </a:path>
              </a:pathLst>
            </a:custGeom>
            <a:solidFill>
              <a:srgbClr val="4BACC6">
                <a:hueOff val="0"/>
                <a:satOff val="0"/>
                <a:lumOff val="0"/>
                <a:alphaOff val="0"/>
              </a:srgbClr>
            </a:solidFill>
            <a:ln w="25400" cap="flat" cmpd="sng" algn="ctr">
              <a:solidFill>
                <a:sysClr val="window" lastClr="FFFFFF">
                  <a:hueOff val="0"/>
                  <a:satOff val="0"/>
                  <a:lumOff val="0"/>
                  <a:alphaOff val="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101496" tIns="101496" rIns="101496" bIns="101496" numCol="1" spcCol="1270" anchor="ctr" anchorCtr="0">
              <a:noAutofit/>
            </a:bodyPr>
            <a:lstStyle/>
            <a:p>
              <a:pPr lvl="0" algn="ctr" defTabSz="622300">
                <a:lnSpc>
                  <a:spcPct val="90000"/>
                </a:lnSpc>
                <a:spcBef>
                  <a:spcPct val="0"/>
                </a:spcBef>
                <a:spcAft>
                  <a:spcPct val="35000"/>
                </a:spcAft>
              </a:pPr>
              <a:r>
                <a:rPr lang="en-US" sz="1400" b="1" kern="1200" dirty="0">
                  <a:solidFill>
                    <a:srgbClr val="C00000"/>
                  </a:solidFill>
                  <a:latin typeface="Arial" panose="020B0604020202020204" pitchFamily="34" charset="0"/>
                  <a:ea typeface="+mn-ea"/>
                  <a:cs typeface="Arial" panose="020B0604020202020204" pitchFamily="34" charset="0"/>
                </a:rPr>
                <a:t>Harmful or Dependent:</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sym typeface="Wingdings"/>
                </a:rPr>
                <a:t> </a:t>
              </a:r>
              <a:r>
                <a:rPr lang="en-US" sz="1400" kern="1200" dirty="0">
                  <a:solidFill>
                    <a:sysClr val="window" lastClr="FFFFFF"/>
                  </a:solidFill>
                  <a:latin typeface="Arial" panose="020B0604020202020204" pitchFamily="34" charset="0"/>
                  <a:ea typeface="+mn-ea"/>
                  <a:cs typeface="Arial" panose="020B0604020202020204" pitchFamily="34" charset="0"/>
                </a:rPr>
                <a:t>Brief Intervention</a:t>
              </a:r>
            </a:p>
            <a:p>
              <a:pPr lvl="0" algn="ctr" defTabSz="622300">
                <a:lnSpc>
                  <a:spcPct val="90000"/>
                </a:lnSpc>
                <a:spcBef>
                  <a:spcPct val="0"/>
                </a:spcBef>
                <a:spcAft>
                  <a:spcPct val="35000"/>
                </a:spcAft>
              </a:pPr>
              <a:r>
                <a:rPr lang="en-US" sz="1400" kern="1200" dirty="0">
                  <a:solidFill>
                    <a:sysClr val="window" lastClr="FFFFFF"/>
                  </a:solidFill>
                  <a:latin typeface="Arial" panose="020B0604020202020204" pitchFamily="34" charset="0"/>
                  <a:ea typeface="+mn-ea"/>
                  <a:cs typeface="Arial" panose="020B0604020202020204" pitchFamily="34" charset="0"/>
                  <a:sym typeface="Wingdings"/>
                </a:rPr>
                <a:t> </a:t>
              </a:r>
              <a:r>
                <a:rPr lang="en-US" sz="1400" kern="1200" dirty="0">
                  <a:solidFill>
                    <a:sysClr val="window" lastClr="FFFFFF"/>
                  </a:solidFill>
                  <a:latin typeface="Arial" panose="020B0604020202020204" pitchFamily="34" charset="0"/>
                  <a:ea typeface="+mn-ea"/>
                  <a:cs typeface="Arial" panose="020B0604020202020204" pitchFamily="34" charset="0"/>
                </a:rPr>
                <a:t>Referral</a:t>
              </a:r>
            </a:p>
          </p:txBody>
        </p:sp>
      </p:grpSp>
      <p:sp>
        <p:nvSpPr>
          <p:cNvPr id="22" name="TextBox 21"/>
          <p:cNvSpPr txBox="1"/>
          <p:nvPr/>
        </p:nvSpPr>
        <p:spPr>
          <a:xfrm>
            <a:off x="6173013" y="1828380"/>
            <a:ext cx="2246834" cy="1754326"/>
          </a:xfrm>
          <a:prstGeom prst="rect">
            <a:avLst/>
          </a:prstGeom>
          <a:noFill/>
          <a:ln w="28575">
            <a:solidFill>
              <a:schemeClr val="tx1"/>
            </a:solidFill>
            <a:prstDash val="sysDash"/>
          </a:ln>
        </p:spPr>
        <p:txBody>
          <a:bodyPr wrap="square" rtlCol="0">
            <a:spAutoFit/>
          </a:bodyPr>
          <a:lstStyle/>
          <a:p>
            <a:r>
              <a:rPr lang="en-US" dirty="0" smtClean="0"/>
              <a:t>Annual 2-item screen (&lt;</a:t>
            </a:r>
            <a:r>
              <a:rPr lang="en-US" dirty="0"/>
              <a:t>1 min), followed by the full screen </a:t>
            </a:r>
            <a:r>
              <a:rPr lang="en-US" dirty="0" smtClean="0"/>
              <a:t>ONLY if indicated! Full screen (</a:t>
            </a:r>
            <a:r>
              <a:rPr lang="en-US" dirty="0"/>
              <a:t>3-5 min) doesn’t take much time!</a:t>
            </a:r>
          </a:p>
        </p:txBody>
      </p:sp>
      <p:cxnSp>
        <p:nvCxnSpPr>
          <p:cNvPr id="23" name="Straight Arrow Connector 22"/>
          <p:cNvCxnSpPr/>
          <p:nvPr/>
        </p:nvCxnSpPr>
        <p:spPr>
          <a:xfrm flipH="1" flipV="1">
            <a:off x="5274495" y="2132835"/>
            <a:ext cx="868359" cy="43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5435378" y="3220221"/>
            <a:ext cx="707485" cy="92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2606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66FF"/>
                </a:solidFill>
              </a:rPr>
              <a:t>Screening </a:t>
            </a:r>
            <a:r>
              <a:rPr lang="en-US" sz="2800" b="1" dirty="0" smtClean="0">
                <a:solidFill>
                  <a:srgbClr val="0066FF"/>
                </a:solidFill>
                <a:sym typeface="Wingdings" panose="05000000000000000000" pitchFamily="2" charset="2"/>
              </a:rPr>
              <a:t>→ WHO </a:t>
            </a:r>
            <a:r>
              <a:rPr lang="en-US" sz="2800" b="1" dirty="0">
                <a:solidFill>
                  <a:srgbClr val="0066FF"/>
                </a:solidFill>
                <a:sym typeface="Wingdings" panose="05000000000000000000" pitchFamily="2" charset="2"/>
              </a:rPr>
              <a:t>will be </a:t>
            </a:r>
            <a:r>
              <a:rPr lang="en-US" sz="2800" b="1" dirty="0" smtClean="0">
                <a:solidFill>
                  <a:srgbClr val="0066FF"/>
                </a:solidFill>
                <a:sym typeface="Wingdings" panose="05000000000000000000" pitchFamily="2" charset="2"/>
              </a:rPr>
              <a:t>screened?</a:t>
            </a:r>
            <a:endParaRPr lang="en-US" sz="2800" dirty="0" smtClean="0">
              <a:solidFill>
                <a:srgbClr val="0066FF"/>
              </a:solidFill>
            </a:endParaRPr>
          </a:p>
          <a:p>
            <a:pPr>
              <a:lnSpc>
                <a:spcPct val="90000"/>
              </a:lnSpc>
              <a:spcBef>
                <a:spcPts val="0"/>
              </a:spcBef>
              <a:spcAft>
                <a:spcPts val="1200"/>
              </a:spcAft>
              <a:buClr>
                <a:schemeClr val="tx1"/>
              </a:buClr>
            </a:pPr>
            <a:r>
              <a:rPr lang="en-US" sz="2600" dirty="0">
                <a:sym typeface="Wingdings" panose="05000000000000000000" pitchFamily="2" charset="2"/>
              </a:rPr>
              <a:t>Will screening be </a:t>
            </a:r>
            <a:r>
              <a:rPr lang="en-US" sz="2600" dirty="0" smtClean="0">
                <a:sym typeface="Wingdings" panose="05000000000000000000" pitchFamily="2" charset="2"/>
              </a:rPr>
              <a:t>universal?</a:t>
            </a:r>
            <a:endParaRPr lang="en-US" sz="2600" dirty="0" smtClean="0"/>
          </a:p>
          <a:p>
            <a:pPr>
              <a:lnSpc>
                <a:spcPct val="90000"/>
              </a:lnSpc>
              <a:spcBef>
                <a:spcPts val="0"/>
              </a:spcBef>
              <a:spcAft>
                <a:spcPts val="1200"/>
              </a:spcAft>
              <a:buClr>
                <a:schemeClr val="tx1"/>
              </a:buClr>
            </a:pPr>
            <a:r>
              <a:rPr lang="en-US" sz="2600" dirty="0">
                <a:sym typeface="Wingdings" panose="05000000000000000000" pitchFamily="2" charset="2"/>
              </a:rPr>
              <a:t>Will prescreening be </a:t>
            </a:r>
            <a:r>
              <a:rPr lang="en-US" sz="2600" dirty="0" smtClean="0">
                <a:sym typeface="Wingdings" panose="05000000000000000000" pitchFamily="2" charset="2"/>
              </a:rPr>
              <a:t>used?</a:t>
            </a:r>
          </a:p>
          <a:p>
            <a:pPr>
              <a:lnSpc>
                <a:spcPct val="90000"/>
              </a:lnSpc>
              <a:spcBef>
                <a:spcPts val="0"/>
              </a:spcBef>
              <a:spcAft>
                <a:spcPts val="1200"/>
              </a:spcAft>
              <a:buClr>
                <a:schemeClr val="tx1"/>
              </a:buClr>
            </a:pPr>
            <a:r>
              <a:rPr lang="en-US" sz="2600" dirty="0">
                <a:sym typeface="Wingdings" panose="05000000000000000000" pitchFamily="2" charset="2"/>
              </a:rPr>
              <a:t>Will a subset of the population be </a:t>
            </a:r>
            <a:r>
              <a:rPr lang="en-US" sz="2600" dirty="0" smtClean="0">
                <a:sym typeface="Wingdings" panose="05000000000000000000" pitchFamily="2" charset="2"/>
              </a:rPr>
              <a:t>screened? How </a:t>
            </a:r>
            <a:r>
              <a:rPr lang="en-US" sz="2600" dirty="0">
                <a:sym typeface="Wingdings" panose="05000000000000000000" pitchFamily="2" charset="2"/>
              </a:rPr>
              <a:t>will those individuals be </a:t>
            </a:r>
            <a:r>
              <a:rPr lang="en-US" sz="2600" dirty="0" smtClean="0">
                <a:sym typeface="Wingdings" panose="05000000000000000000" pitchFamily="2" charset="2"/>
              </a:rPr>
              <a:t>identified?</a:t>
            </a:r>
          </a:p>
          <a:p>
            <a:pPr>
              <a:lnSpc>
                <a:spcPct val="90000"/>
              </a:lnSpc>
              <a:spcBef>
                <a:spcPts val="0"/>
              </a:spcBef>
              <a:spcAft>
                <a:spcPts val="1200"/>
              </a:spcAft>
              <a:buClr>
                <a:schemeClr val="tx1"/>
              </a:buClr>
            </a:pPr>
            <a:r>
              <a:rPr lang="en-US" sz="2600" dirty="0">
                <a:sym typeface="Wingdings" panose="05000000000000000000" pitchFamily="2" charset="2"/>
              </a:rPr>
              <a:t>What is realistic given resources </a:t>
            </a:r>
            <a:r>
              <a:rPr lang="en-US" sz="2600" dirty="0" smtClean="0">
                <a:sym typeface="Wingdings" panose="05000000000000000000" pitchFamily="2" charset="2"/>
              </a:rPr>
              <a:t>available?</a:t>
            </a:r>
          </a:p>
          <a:p>
            <a:pPr>
              <a:lnSpc>
                <a:spcPct val="90000"/>
              </a:lnSpc>
              <a:spcBef>
                <a:spcPts val="0"/>
              </a:spcBef>
              <a:spcAft>
                <a:spcPts val="1200"/>
              </a:spcAft>
              <a:buClr>
                <a:schemeClr val="tx1"/>
              </a:buClr>
            </a:pPr>
            <a:r>
              <a:rPr lang="en-US" sz="2600" dirty="0">
                <a:sym typeface="Wingdings" panose="05000000000000000000" pitchFamily="2" charset="2"/>
              </a:rPr>
              <a:t>Will screening be done at every visit? At regular </a:t>
            </a:r>
            <a:r>
              <a:rPr lang="en-US" sz="2600" dirty="0" smtClean="0">
                <a:sym typeface="Wingdings" panose="05000000000000000000" pitchFamily="2" charset="2"/>
              </a:rPr>
              <a:t>intervals?</a:t>
            </a:r>
          </a:p>
        </p:txBody>
      </p:sp>
    </p:spTree>
    <p:extLst>
      <p:ext uri="{BB962C8B-B14F-4D97-AF65-F5344CB8AC3E}">
        <p14:creationId xmlns:p14="http://schemas.microsoft.com/office/powerpoint/2010/main" val="2274888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220036"/>
            <a:ext cx="7704667" cy="3332816"/>
          </a:xfrm>
        </p:spPr>
        <p:txBody>
          <a:bodyPr>
            <a:noAutofit/>
          </a:bodyPr>
          <a:lstStyle/>
          <a:p>
            <a:pPr marL="0" indent="0">
              <a:lnSpc>
                <a:spcPct val="90000"/>
              </a:lnSpc>
              <a:spcBef>
                <a:spcPts val="0"/>
              </a:spcBef>
              <a:spcAft>
                <a:spcPts val="600"/>
              </a:spcAft>
              <a:buNone/>
            </a:pPr>
            <a:r>
              <a:rPr lang="en-US" sz="2800" b="1" dirty="0">
                <a:solidFill>
                  <a:srgbClr val="0066FF"/>
                </a:solidFill>
              </a:rPr>
              <a:t>Screening </a:t>
            </a:r>
            <a:r>
              <a:rPr lang="en-US" sz="2800" b="1" dirty="0" smtClean="0">
                <a:solidFill>
                  <a:srgbClr val="0066FF"/>
                </a:solidFill>
                <a:sym typeface="Wingdings" panose="05000000000000000000" pitchFamily="2" charset="2"/>
              </a:rPr>
              <a:t>→ </a:t>
            </a:r>
            <a:r>
              <a:rPr lang="en-US" sz="2800" b="1" dirty="0" smtClean="0">
                <a:solidFill>
                  <a:srgbClr val="0066FF"/>
                </a:solidFill>
              </a:rPr>
              <a:t>WHAT </a:t>
            </a:r>
            <a:r>
              <a:rPr lang="en-US" sz="2800" b="1" dirty="0">
                <a:solidFill>
                  <a:srgbClr val="0066FF"/>
                </a:solidFill>
              </a:rPr>
              <a:t>are you screening </a:t>
            </a:r>
            <a:r>
              <a:rPr lang="en-US" sz="2800" b="1" dirty="0" smtClean="0">
                <a:solidFill>
                  <a:srgbClr val="0066FF"/>
                </a:solidFill>
              </a:rPr>
              <a:t>for?</a:t>
            </a:r>
            <a:endParaRPr lang="en-US" sz="2800" dirty="0" smtClean="0">
              <a:solidFill>
                <a:srgbClr val="0066FF"/>
              </a:solidFill>
            </a:endParaRPr>
          </a:p>
          <a:p>
            <a:pPr>
              <a:lnSpc>
                <a:spcPct val="90000"/>
              </a:lnSpc>
              <a:spcBef>
                <a:spcPts val="0"/>
              </a:spcBef>
              <a:spcAft>
                <a:spcPts val="600"/>
              </a:spcAft>
              <a:buClr>
                <a:schemeClr val="tx1"/>
              </a:buClr>
            </a:pPr>
            <a:r>
              <a:rPr lang="en-US" sz="2600" dirty="0"/>
              <a:t>Risky/harmful alcohol use</a:t>
            </a:r>
            <a:r>
              <a:rPr lang="en-US" sz="2600" dirty="0" smtClean="0">
                <a:sym typeface="Wingdings" panose="05000000000000000000" pitchFamily="2" charset="2"/>
              </a:rPr>
              <a:t>?</a:t>
            </a:r>
            <a:endParaRPr lang="en-US" sz="2600" dirty="0" smtClean="0"/>
          </a:p>
          <a:p>
            <a:pPr>
              <a:lnSpc>
                <a:spcPct val="90000"/>
              </a:lnSpc>
              <a:spcBef>
                <a:spcPts val="0"/>
              </a:spcBef>
              <a:spcAft>
                <a:spcPts val="600"/>
              </a:spcAft>
              <a:buClr>
                <a:schemeClr val="tx1"/>
              </a:buClr>
            </a:pPr>
            <a:r>
              <a:rPr lang="en-US" sz="2600" dirty="0"/>
              <a:t>Illegal drug use</a:t>
            </a:r>
            <a:r>
              <a:rPr lang="en-US" sz="2600" dirty="0" smtClean="0">
                <a:sym typeface="Wingdings" panose="05000000000000000000" pitchFamily="2" charset="2"/>
              </a:rPr>
              <a:t>?</a:t>
            </a:r>
          </a:p>
          <a:p>
            <a:pPr>
              <a:lnSpc>
                <a:spcPct val="90000"/>
              </a:lnSpc>
              <a:spcBef>
                <a:spcPts val="0"/>
              </a:spcBef>
              <a:spcAft>
                <a:spcPts val="600"/>
              </a:spcAft>
              <a:buClr>
                <a:schemeClr val="tx1"/>
              </a:buClr>
            </a:pPr>
            <a:r>
              <a:rPr lang="en-US" sz="2600" dirty="0"/>
              <a:t>Prescription medication misuse/abuse</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t>Tobacco use</a:t>
            </a:r>
            <a:r>
              <a:rPr lang="en-US" sz="2600" dirty="0" smtClean="0">
                <a:sym typeface="Wingdings" panose="05000000000000000000" pitchFamily="2" charset="2"/>
              </a:rPr>
              <a:t>?</a:t>
            </a:r>
          </a:p>
        </p:txBody>
      </p:sp>
    </p:spTree>
    <p:extLst>
      <p:ext uri="{BB962C8B-B14F-4D97-AF65-F5344CB8AC3E}">
        <p14:creationId xmlns:p14="http://schemas.microsoft.com/office/powerpoint/2010/main" val="22204577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847073" cy="3332816"/>
          </a:xfrm>
        </p:spPr>
        <p:txBody>
          <a:bodyPr>
            <a:noAutofit/>
          </a:bodyPr>
          <a:lstStyle/>
          <a:p>
            <a:pPr marL="0" indent="0">
              <a:lnSpc>
                <a:spcPct val="90000"/>
              </a:lnSpc>
              <a:spcBef>
                <a:spcPts val="0"/>
              </a:spcBef>
              <a:spcAft>
                <a:spcPts val="600"/>
              </a:spcAft>
              <a:buNone/>
            </a:pPr>
            <a:r>
              <a:rPr lang="en-US" sz="2800" b="1" dirty="0">
                <a:solidFill>
                  <a:srgbClr val="0066FF"/>
                </a:solidFill>
              </a:rPr>
              <a:t>Screening </a:t>
            </a:r>
            <a:r>
              <a:rPr lang="en-US" sz="2800" b="1" dirty="0" smtClean="0">
                <a:solidFill>
                  <a:srgbClr val="0066FF"/>
                </a:solidFill>
                <a:sym typeface="Wingdings" panose="05000000000000000000" pitchFamily="2" charset="2"/>
              </a:rPr>
              <a:t>→ </a:t>
            </a:r>
            <a:r>
              <a:rPr lang="en-US" sz="2800" b="1" dirty="0">
                <a:solidFill>
                  <a:srgbClr val="0066FF"/>
                </a:solidFill>
                <a:sym typeface="Wingdings" panose="05000000000000000000" pitchFamily="2" charset="2"/>
              </a:rPr>
              <a:t>HOW will patients be </a:t>
            </a:r>
            <a:r>
              <a:rPr lang="en-US" sz="2800" b="1" dirty="0" smtClean="0">
                <a:solidFill>
                  <a:srgbClr val="0066FF"/>
                </a:solidFill>
                <a:sym typeface="Wingdings" panose="05000000000000000000" pitchFamily="2" charset="2"/>
              </a:rPr>
              <a:t>screened?</a:t>
            </a:r>
            <a:endParaRPr lang="en-US" sz="2800" dirty="0" smtClean="0">
              <a:solidFill>
                <a:srgbClr val="0066FF"/>
              </a:solidFill>
            </a:endParaRPr>
          </a:p>
          <a:p>
            <a:pPr>
              <a:spcBef>
                <a:spcPts val="0"/>
              </a:spcBef>
              <a:spcAft>
                <a:spcPts val="600"/>
              </a:spcAft>
              <a:buClr>
                <a:schemeClr val="tx1"/>
              </a:buClr>
            </a:pPr>
            <a:r>
              <a:rPr lang="en-US" sz="2600" dirty="0">
                <a:sym typeface="Wingdings" panose="05000000000000000000" pitchFamily="2" charset="2"/>
              </a:rPr>
              <a:t>What scales or instruments will be used</a:t>
            </a:r>
            <a:r>
              <a:rPr lang="en-US" sz="2600" dirty="0" smtClean="0">
                <a:sym typeface="Wingdings" panose="05000000000000000000" pitchFamily="2" charset="2"/>
              </a:rPr>
              <a:t>?*</a:t>
            </a:r>
            <a:endParaRPr lang="en-US" sz="2600" dirty="0">
              <a:sym typeface="Wingdings" panose="05000000000000000000" pitchFamily="2" charset="2"/>
            </a:endParaRPr>
          </a:p>
          <a:p>
            <a:pPr>
              <a:spcBef>
                <a:spcPts val="0"/>
              </a:spcBef>
              <a:spcAft>
                <a:spcPts val="600"/>
              </a:spcAft>
              <a:buClr>
                <a:schemeClr val="tx1"/>
              </a:buClr>
            </a:pPr>
            <a:r>
              <a:rPr lang="en-US" sz="2600" dirty="0" smtClean="0">
                <a:sym typeface="Wingdings" panose="05000000000000000000" pitchFamily="2" charset="2"/>
              </a:rPr>
              <a:t>What </a:t>
            </a:r>
            <a:r>
              <a:rPr lang="en-US" sz="2600" dirty="0">
                <a:sym typeface="Wingdings" panose="05000000000000000000" pitchFamily="2" charset="2"/>
              </a:rPr>
              <a:t>are the key characteristics of the target population</a:t>
            </a:r>
            <a:r>
              <a:rPr lang="en-US" sz="2600" dirty="0" smtClean="0">
                <a:sym typeface="Wingdings" panose="05000000000000000000" pitchFamily="2" charset="2"/>
              </a:rPr>
              <a:t>? Age? </a:t>
            </a:r>
            <a:r>
              <a:rPr lang="en-US" sz="2600" dirty="0">
                <a:sym typeface="Wingdings" panose="05000000000000000000" pitchFamily="2" charset="2"/>
              </a:rPr>
              <a:t>Literacy level? Cognitive </a:t>
            </a:r>
            <a:r>
              <a:rPr lang="en-US" sz="2600" dirty="0" smtClean="0">
                <a:sym typeface="Wingdings" panose="05000000000000000000" pitchFamily="2" charset="2"/>
              </a:rPr>
              <a:t>functioning? </a:t>
            </a:r>
            <a:endParaRPr lang="en-US" sz="2600" dirty="0" smtClean="0"/>
          </a:p>
          <a:p>
            <a:pPr>
              <a:spcBef>
                <a:spcPts val="0"/>
              </a:spcBef>
              <a:spcAft>
                <a:spcPts val="600"/>
              </a:spcAft>
              <a:buClr>
                <a:schemeClr val="tx1"/>
              </a:buClr>
            </a:pPr>
            <a:r>
              <a:rPr lang="en-US" sz="2600" dirty="0">
                <a:sym typeface="Wingdings" panose="05000000000000000000" pitchFamily="2" charset="2"/>
              </a:rPr>
              <a:t>What percent cannot self-administer</a:t>
            </a:r>
            <a:r>
              <a:rPr lang="en-US" sz="2600" dirty="0" smtClean="0">
                <a:sym typeface="Wingdings" panose="05000000000000000000" pitchFamily="2" charset="2"/>
              </a:rPr>
              <a:t>?</a:t>
            </a:r>
          </a:p>
          <a:p>
            <a:pPr>
              <a:spcBef>
                <a:spcPts val="0"/>
              </a:spcBef>
              <a:spcAft>
                <a:spcPts val="600"/>
              </a:spcAft>
              <a:buClr>
                <a:schemeClr val="tx1"/>
              </a:buClr>
            </a:pPr>
            <a:r>
              <a:rPr lang="en-US" sz="2600" dirty="0">
                <a:sym typeface="Wingdings" panose="05000000000000000000" pitchFamily="2" charset="2"/>
              </a:rPr>
              <a:t>What language(s) do patients understand</a:t>
            </a:r>
            <a:r>
              <a:rPr lang="en-US" sz="2600" dirty="0" smtClean="0">
                <a:sym typeface="Wingdings" panose="05000000000000000000" pitchFamily="2" charset="2"/>
              </a:rPr>
              <a:t>?</a:t>
            </a:r>
          </a:p>
          <a:p>
            <a:pPr>
              <a:spcBef>
                <a:spcPts val="0"/>
              </a:spcBef>
              <a:spcAft>
                <a:spcPts val="600"/>
              </a:spcAft>
              <a:buClr>
                <a:schemeClr val="tx1"/>
              </a:buClr>
            </a:pPr>
            <a:r>
              <a:rPr lang="en-US" sz="2600" dirty="0">
                <a:sym typeface="Wingdings" panose="05000000000000000000" pitchFamily="2" charset="2"/>
              </a:rPr>
              <a:t>Will staff administer? Or patients self-complete</a:t>
            </a:r>
            <a:r>
              <a:rPr lang="en-US" sz="2600" dirty="0" smtClean="0">
                <a:sym typeface="Wingdings" panose="05000000000000000000" pitchFamily="2" charset="2"/>
              </a:rPr>
              <a:t>?</a:t>
            </a:r>
          </a:p>
          <a:p>
            <a:pPr>
              <a:spcBef>
                <a:spcPts val="0"/>
              </a:spcBef>
              <a:spcAft>
                <a:spcPts val="600"/>
              </a:spcAft>
              <a:buClr>
                <a:schemeClr val="tx1"/>
              </a:buClr>
            </a:pPr>
            <a:r>
              <a:rPr lang="en-US" sz="2600" dirty="0">
                <a:sym typeface="Wingdings" panose="05000000000000000000" pitchFamily="2" charset="2"/>
              </a:rPr>
              <a:t>Who will score? Interpret results</a:t>
            </a:r>
            <a:r>
              <a:rPr lang="en-US" sz="2600" dirty="0" smtClean="0">
                <a:sym typeface="Wingdings" panose="05000000000000000000" pitchFamily="2" charset="2"/>
              </a:rPr>
              <a:t>?</a:t>
            </a:r>
          </a:p>
          <a:p>
            <a:pPr marL="0" indent="0">
              <a:lnSpc>
                <a:spcPct val="90000"/>
              </a:lnSpc>
              <a:spcBef>
                <a:spcPts val="0"/>
              </a:spcBef>
              <a:spcAft>
                <a:spcPts val="1200"/>
              </a:spcAft>
              <a:buClr>
                <a:schemeClr val="tx1"/>
              </a:buClr>
              <a:buNone/>
            </a:pPr>
            <a:r>
              <a:rPr lang="en-US" dirty="0">
                <a:sym typeface="Wingdings" panose="05000000000000000000" pitchFamily="2" charset="2"/>
              </a:rPr>
              <a:t>*See TAP 33, p. 28, for </a:t>
            </a:r>
            <a:r>
              <a:rPr lang="en-US" dirty="0" smtClean="0">
                <a:sym typeface="Wingdings" panose="05000000000000000000" pitchFamily="2" charset="2"/>
              </a:rPr>
              <a:t>examples</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3765135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C00000"/>
                </a:solidFill>
              </a:rPr>
              <a:t>Brief Intervention </a:t>
            </a:r>
            <a:r>
              <a:rPr lang="en-US" sz="2800" b="1" dirty="0" smtClean="0">
                <a:solidFill>
                  <a:srgbClr val="C00000"/>
                </a:solidFill>
                <a:sym typeface="Wingdings" panose="05000000000000000000" pitchFamily="2" charset="2"/>
              </a:rPr>
              <a:t>→ </a:t>
            </a:r>
            <a:r>
              <a:rPr lang="en-US" sz="2800" b="1" dirty="0">
                <a:solidFill>
                  <a:srgbClr val="C00000"/>
                </a:solidFill>
                <a:sym typeface="Wingdings" panose="05000000000000000000" pitchFamily="2" charset="2"/>
              </a:rPr>
              <a:t>How will the BI be </a:t>
            </a:r>
            <a:r>
              <a:rPr lang="en-US" sz="2800" b="1" dirty="0" smtClean="0">
                <a:solidFill>
                  <a:srgbClr val="C00000"/>
                </a:solidFill>
                <a:sym typeface="Wingdings" panose="05000000000000000000" pitchFamily="2" charset="2"/>
              </a:rPr>
              <a:t>provided?</a:t>
            </a:r>
            <a:endParaRPr lang="en-US" sz="2800" dirty="0" smtClean="0"/>
          </a:p>
          <a:p>
            <a:pPr>
              <a:lnSpc>
                <a:spcPct val="90000"/>
              </a:lnSpc>
              <a:spcBef>
                <a:spcPts val="0"/>
              </a:spcBef>
              <a:spcAft>
                <a:spcPts val="1200"/>
              </a:spcAft>
              <a:buClr>
                <a:schemeClr val="tx1"/>
              </a:buClr>
            </a:pPr>
            <a:r>
              <a:rPr lang="en-US" sz="2600" dirty="0">
                <a:sym typeface="Wingdings" panose="05000000000000000000" pitchFamily="2" charset="2"/>
              </a:rPr>
              <a:t>Where and when will BI occur? Onsite? </a:t>
            </a:r>
            <a:r>
              <a:rPr lang="en-US" sz="2600" dirty="0" smtClean="0">
                <a:sym typeface="Wingdings" panose="05000000000000000000" pitchFamily="2" charset="2"/>
              </a:rPr>
              <a:t>By </a:t>
            </a:r>
            <a:r>
              <a:rPr lang="en-US" sz="2600" dirty="0">
                <a:sym typeface="Wingdings" panose="05000000000000000000" pitchFamily="2" charset="2"/>
              </a:rPr>
              <a:t>referral</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sym typeface="Wingdings" panose="05000000000000000000" pitchFamily="2" charset="2"/>
              </a:rPr>
              <a:t>Who will provide onsite BI</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sym typeface="Wingdings" panose="05000000000000000000" pitchFamily="2" charset="2"/>
              </a:rPr>
              <a:t>What educational materials will be used</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sym typeface="Wingdings" panose="05000000000000000000" pitchFamily="2" charset="2"/>
              </a:rPr>
              <a:t>What community resources may be tapped</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sym typeface="Wingdings" panose="05000000000000000000" pitchFamily="2" charset="2"/>
              </a:rPr>
              <a:t>What training do staff need</a:t>
            </a:r>
            <a:r>
              <a:rPr lang="en-US" sz="2600" dirty="0" smtClean="0">
                <a:sym typeface="Wingdings" panose="05000000000000000000" pitchFamily="2" charset="2"/>
              </a:rPr>
              <a:t>?</a:t>
            </a:r>
          </a:p>
        </p:txBody>
      </p:sp>
    </p:spTree>
    <p:extLst>
      <p:ext uri="{BB962C8B-B14F-4D97-AF65-F5344CB8AC3E}">
        <p14:creationId xmlns:p14="http://schemas.microsoft.com/office/powerpoint/2010/main" val="1302789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6600"/>
                </a:solidFill>
              </a:rPr>
              <a:t>Referral to Treatment </a:t>
            </a:r>
            <a:r>
              <a:rPr lang="en-US" sz="2800" b="1" dirty="0" smtClean="0">
                <a:solidFill>
                  <a:srgbClr val="006600"/>
                </a:solidFill>
                <a:sym typeface="Wingdings" panose="05000000000000000000" pitchFamily="2" charset="2"/>
              </a:rPr>
              <a:t>→ </a:t>
            </a:r>
            <a:r>
              <a:rPr lang="en-US" sz="2800" b="1" dirty="0">
                <a:solidFill>
                  <a:srgbClr val="006600"/>
                </a:solidFill>
                <a:sym typeface="Wingdings" panose="05000000000000000000" pitchFamily="2" charset="2"/>
              </a:rPr>
              <a:t>What processes best fit resources and needs of patients and the </a:t>
            </a:r>
            <a:r>
              <a:rPr lang="en-US" sz="2800" b="1" dirty="0" smtClean="0">
                <a:solidFill>
                  <a:srgbClr val="006600"/>
                </a:solidFill>
                <a:sym typeface="Wingdings" panose="05000000000000000000" pitchFamily="2" charset="2"/>
              </a:rPr>
              <a:t>setting?</a:t>
            </a:r>
            <a:endParaRPr lang="en-US" sz="2800" dirty="0" smtClean="0">
              <a:solidFill>
                <a:srgbClr val="006600"/>
              </a:solidFill>
            </a:endParaRPr>
          </a:p>
          <a:p>
            <a:pPr>
              <a:lnSpc>
                <a:spcPct val="90000"/>
              </a:lnSpc>
              <a:spcBef>
                <a:spcPts val="0"/>
              </a:spcBef>
              <a:spcAft>
                <a:spcPts val="1200"/>
              </a:spcAft>
              <a:buClr>
                <a:schemeClr val="tx1"/>
              </a:buClr>
            </a:pPr>
            <a:r>
              <a:rPr lang="en-US" sz="2600" dirty="0">
                <a:sym typeface="Wingdings" panose="05000000000000000000" pitchFamily="2" charset="2"/>
              </a:rPr>
              <a:t>Who will make the referrals to treatment</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a:sym typeface="Wingdings" panose="05000000000000000000" pitchFamily="2" charset="2"/>
              </a:rPr>
              <a:t>What </a:t>
            </a:r>
            <a:r>
              <a:rPr lang="en-US" sz="2600" b="1" dirty="0">
                <a:solidFill>
                  <a:srgbClr val="C00000"/>
                </a:solidFill>
                <a:sym typeface="Wingdings" panose="05000000000000000000" pitchFamily="2" charset="2"/>
              </a:rPr>
              <a:t>resources</a:t>
            </a:r>
            <a:r>
              <a:rPr lang="en-US" sz="2600" dirty="0">
                <a:sym typeface="Wingdings" panose="05000000000000000000" pitchFamily="2" charset="2"/>
              </a:rPr>
              <a:t> are available</a:t>
            </a:r>
            <a:r>
              <a:rPr lang="en-US" sz="2600" dirty="0" smtClean="0">
                <a:sym typeface="Wingdings" panose="05000000000000000000" pitchFamily="2" charset="2"/>
              </a:rPr>
              <a:t>? </a:t>
            </a:r>
            <a:r>
              <a:rPr lang="en-US" sz="2600" b="1" dirty="0" smtClean="0">
                <a:solidFill>
                  <a:srgbClr val="C00000"/>
                </a:solidFill>
                <a:sym typeface="Wingdings" panose="05000000000000000000" pitchFamily="2" charset="2"/>
              </a:rPr>
              <a:t>Know in advance!!!</a:t>
            </a:r>
          </a:p>
          <a:p>
            <a:pPr>
              <a:lnSpc>
                <a:spcPct val="90000"/>
              </a:lnSpc>
              <a:spcBef>
                <a:spcPts val="0"/>
              </a:spcBef>
              <a:spcAft>
                <a:spcPts val="1200"/>
              </a:spcAft>
              <a:buClr>
                <a:schemeClr val="tx1"/>
              </a:buClr>
            </a:pPr>
            <a:r>
              <a:rPr lang="en-US" sz="2600" dirty="0">
                <a:sym typeface="Wingdings" panose="05000000000000000000" pitchFamily="2" charset="2"/>
              </a:rPr>
              <a:t>What processes best support a </a:t>
            </a:r>
            <a:r>
              <a:rPr lang="en-US" sz="2600" dirty="0" smtClean="0">
                <a:sym typeface="Wingdings" panose="05000000000000000000" pitchFamily="2" charset="2"/>
              </a:rPr>
              <a:t>“warm </a:t>
            </a:r>
            <a:r>
              <a:rPr lang="en-US" sz="2600" dirty="0">
                <a:sym typeface="Wingdings" panose="05000000000000000000" pitchFamily="2" charset="2"/>
              </a:rPr>
              <a:t>h</a:t>
            </a:r>
            <a:r>
              <a:rPr lang="en-US" sz="2600" dirty="0" smtClean="0">
                <a:sym typeface="Wingdings" panose="05000000000000000000" pitchFamily="2" charset="2"/>
              </a:rPr>
              <a:t>andoff</a:t>
            </a:r>
            <a:r>
              <a:rPr lang="en-US" sz="2600" dirty="0">
                <a:sym typeface="Wingdings" panose="05000000000000000000" pitchFamily="2" charset="2"/>
              </a:rPr>
              <a:t>”</a:t>
            </a:r>
            <a:r>
              <a:rPr lang="en-US" sz="2600" dirty="0" smtClean="0">
                <a:sym typeface="Wingdings" panose="05000000000000000000" pitchFamily="2" charset="2"/>
              </a:rPr>
              <a:t>?</a:t>
            </a:r>
          </a:p>
          <a:p>
            <a:pPr>
              <a:lnSpc>
                <a:spcPct val="90000"/>
              </a:lnSpc>
              <a:spcBef>
                <a:spcPts val="0"/>
              </a:spcBef>
              <a:spcAft>
                <a:spcPts val="1200"/>
              </a:spcAft>
              <a:buClr>
                <a:schemeClr val="tx1"/>
              </a:buClr>
            </a:pPr>
            <a:r>
              <a:rPr lang="en-US" sz="2600" dirty="0" smtClean="0">
                <a:sym typeface="Wingdings" panose="05000000000000000000" pitchFamily="2" charset="2"/>
              </a:rPr>
              <a:t>What </a:t>
            </a:r>
            <a:r>
              <a:rPr lang="en-US" sz="2600" dirty="0">
                <a:sym typeface="Wingdings" panose="05000000000000000000" pitchFamily="2" charset="2"/>
              </a:rPr>
              <a:t>follow-up methods are needed</a:t>
            </a:r>
            <a:r>
              <a:rPr lang="en-US" sz="2600" dirty="0" smtClean="0">
                <a:sym typeface="Wingdings" panose="05000000000000000000" pitchFamily="2" charset="2"/>
              </a:rPr>
              <a:t>?</a:t>
            </a:r>
          </a:p>
        </p:txBody>
      </p:sp>
    </p:spTree>
    <p:extLst>
      <p:ext uri="{BB962C8B-B14F-4D97-AF65-F5344CB8AC3E}">
        <p14:creationId xmlns:p14="http://schemas.microsoft.com/office/powerpoint/2010/main" val="1674508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6600"/>
                </a:solidFill>
              </a:rPr>
              <a:t>Referral to Treatment </a:t>
            </a:r>
            <a:r>
              <a:rPr lang="en-US" sz="2800" b="1" dirty="0" smtClean="0">
                <a:solidFill>
                  <a:srgbClr val="006600"/>
                </a:solidFill>
                <a:sym typeface="Wingdings" panose="05000000000000000000" pitchFamily="2" charset="2"/>
              </a:rPr>
              <a:t>→ Lessons learned</a:t>
            </a:r>
            <a:endParaRPr lang="en-US" sz="2800" dirty="0" smtClean="0">
              <a:solidFill>
                <a:srgbClr val="006600"/>
              </a:solidFill>
            </a:endParaRPr>
          </a:p>
          <a:p>
            <a:pPr>
              <a:lnSpc>
                <a:spcPct val="90000"/>
              </a:lnSpc>
              <a:spcBef>
                <a:spcPts val="0"/>
              </a:spcBef>
              <a:spcAft>
                <a:spcPts val="1200"/>
              </a:spcAft>
              <a:buClr>
                <a:schemeClr val="tx1"/>
              </a:buClr>
            </a:pPr>
            <a:r>
              <a:rPr lang="en-US" sz="2600" dirty="0">
                <a:sym typeface="Wingdings" panose="05000000000000000000" pitchFamily="2" charset="2"/>
              </a:rPr>
              <a:t>Make the referral from your clinic (warm </a:t>
            </a:r>
            <a:r>
              <a:rPr lang="en-US" sz="2600" dirty="0" smtClean="0">
                <a:sym typeface="Wingdings" panose="05000000000000000000" pitchFamily="2" charset="2"/>
              </a:rPr>
              <a:t>handoff)</a:t>
            </a:r>
          </a:p>
          <a:p>
            <a:pPr>
              <a:lnSpc>
                <a:spcPct val="90000"/>
              </a:lnSpc>
              <a:spcBef>
                <a:spcPts val="0"/>
              </a:spcBef>
              <a:spcAft>
                <a:spcPts val="1200"/>
              </a:spcAft>
              <a:buClr>
                <a:schemeClr val="tx1"/>
              </a:buClr>
            </a:pPr>
            <a:r>
              <a:rPr lang="en-US" sz="2600" dirty="0">
                <a:sym typeface="Wingdings" panose="05000000000000000000" pitchFamily="2" charset="2"/>
              </a:rPr>
              <a:t>Talk through transportation </a:t>
            </a:r>
            <a:r>
              <a:rPr lang="en-US" sz="2600" dirty="0" smtClean="0">
                <a:sym typeface="Wingdings" panose="05000000000000000000" pitchFamily="2" charset="2"/>
              </a:rPr>
              <a:t>issues</a:t>
            </a:r>
          </a:p>
          <a:p>
            <a:pPr>
              <a:lnSpc>
                <a:spcPct val="90000"/>
              </a:lnSpc>
              <a:spcBef>
                <a:spcPts val="0"/>
              </a:spcBef>
              <a:spcAft>
                <a:spcPts val="1200"/>
              </a:spcAft>
              <a:buClr>
                <a:schemeClr val="tx1"/>
              </a:buClr>
            </a:pPr>
            <a:r>
              <a:rPr lang="en-US" sz="2600" dirty="0">
                <a:sym typeface="Wingdings" panose="05000000000000000000" pitchFamily="2" charset="2"/>
              </a:rPr>
              <a:t>Consider use of supportive </a:t>
            </a:r>
            <a:r>
              <a:rPr lang="en-US" sz="2600" dirty="0" smtClean="0">
                <a:sym typeface="Wingdings" panose="05000000000000000000" pitchFamily="2" charset="2"/>
              </a:rPr>
              <a:t>services</a:t>
            </a:r>
          </a:p>
          <a:p>
            <a:pPr marL="801688" lvl="1" indent="-327025">
              <a:lnSpc>
                <a:spcPct val="90000"/>
              </a:lnSpc>
              <a:spcBef>
                <a:spcPts val="0"/>
              </a:spcBef>
              <a:spcAft>
                <a:spcPts val="1200"/>
              </a:spcAft>
              <a:buClr>
                <a:schemeClr val="tx1"/>
              </a:buClr>
              <a:buFont typeface="Wingdings" panose="05000000000000000000" pitchFamily="2" charset="2"/>
              <a:buChar char="ü"/>
            </a:pPr>
            <a:r>
              <a:rPr lang="en-US" sz="2200" dirty="0"/>
              <a:t>Peer/mentor health educator </a:t>
            </a:r>
            <a:r>
              <a:rPr lang="en-US" sz="2200" dirty="0" smtClean="0"/>
              <a:t>support</a:t>
            </a:r>
          </a:p>
          <a:p>
            <a:pPr marL="801688" lvl="1" indent="-327025">
              <a:lnSpc>
                <a:spcPct val="90000"/>
              </a:lnSpc>
              <a:spcBef>
                <a:spcPts val="0"/>
              </a:spcBef>
              <a:spcAft>
                <a:spcPts val="1200"/>
              </a:spcAft>
              <a:buClr>
                <a:schemeClr val="tx1"/>
              </a:buClr>
              <a:buFont typeface="Wingdings" panose="05000000000000000000" pitchFamily="2" charset="2"/>
              <a:buChar char="ü"/>
            </a:pPr>
            <a:r>
              <a:rPr lang="en-US" sz="2200" dirty="0" smtClean="0">
                <a:sym typeface="Wingdings" panose="05000000000000000000" pitchFamily="2" charset="2"/>
              </a:rPr>
              <a:t>Case management</a:t>
            </a:r>
          </a:p>
          <a:p>
            <a:pPr>
              <a:lnSpc>
                <a:spcPct val="90000"/>
              </a:lnSpc>
              <a:spcBef>
                <a:spcPts val="0"/>
              </a:spcBef>
              <a:spcAft>
                <a:spcPts val="1200"/>
              </a:spcAft>
              <a:buClr>
                <a:schemeClr val="tx1"/>
              </a:buClr>
            </a:pPr>
            <a:r>
              <a:rPr lang="en-US" sz="2600" dirty="0" smtClean="0"/>
              <a:t>Negotiate dedicated treatment slots for SBIRT patients</a:t>
            </a:r>
            <a:endParaRPr lang="en-US" sz="2600" dirty="0" smtClean="0">
              <a:sym typeface="Wingdings" panose="05000000000000000000" pitchFamily="2" charset="2"/>
            </a:endParaRPr>
          </a:p>
        </p:txBody>
      </p:sp>
    </p:spTree>
    <p:extLst>
      <p:ext uri="{BB962C8B-B14F-4D97-AF65-F5344CB8AC3E}">
        <p14:creationId xmlns:p14="http://schemas.microsoft.com/office/powerpoint/2010/main" val="5333046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7030A0"/>
                </a:solidFill>
              </a:rPr>
              <a:t>Evaluation plan and records </a:t>
            </a:r>
            <a:r>
              <a:rPr lang="en-US" sz="2800" b="1" dirty="0" smtClean="0">
                <a:solidFill>
                  <a:srgbClr val="7030A0"/>
                </a:solidFill>
                <a:sym typeface="Wingdings" panose="05000000000000000000" pitchFamily="2" charset="2"/>
              </a:rPr>
              <a:t>→ </a:t>
            </a:r>
            <a:r>
              <a:rPr lang="en-US" sz="2800" b="1" dirty="0">
                <a:solidFill>
                  <a:srgbClr val="7030A0"/>
                </a:solidFill>
                <a:sym typeface="Wingdings" panose="05000000000000000000" pitchFamily="2" charset="2"/>
              </a:rPr>
              <a:t>What is the best way to track SBIRT practices for individuals and the </a:t>
            </a:r>
            <a:r>
              <a:rPr lang="en-US" sz="2800" b="1" dirty="0" smtClean="0">
                <a:solidFill>
                  <a:srgbClr val="7030A0"/>
                </a:solidFill>
                <a:sym typeface="Wingdings" panose="05000000000000000000" pitchFamily="2" charset="2"/>
              </a:rPr>
              <a:t>system?</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dirty="0">
                <a:sym typeface="Wingdings" panose="05000000000000000000" pitchFamily="2" charset="2"/>
              </a:rPr>
              <a:t>What are the best ways to easily identify patient level </a:t>
            </a:r>
            <a:r>
              <a:rPr lang="en-US" sz="2600" dirty="0" smtClean="0">
                <a:sym typeface="Wingdings" panose="05000000000000000000" pitchFamily="2" charset="2"/>
              </a:rPr>
              <a:t>information?</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a:t>Initial screen score(s</a:t>
            </a:r>
            <a:r>
              <a:rPr lang="en-US" sz="2200" dirty="0" smtClean="0"/>
              <a:t>)?</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a:t>Interventions </a:t>
            </a:r>
            <a:r>
              <a:rPr lang="en-US" sz="2200" dirty="0" smtClean="0"/>
              <a:t>used?</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Progress notes?</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Referrals made?</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Follow-up activities/outcomes?</a:t>
            </a:r>
          </a:p>
        </p:txBody>
      </p:sp>
    </p:spTree>
    <p:extLst>
      <p:ext uri="{BB962C8B-B14F-4D97-AF65-F5344CB8AC3E}">
        <p14:creationId xmlns:p14="http://schemas.microsoft.com/office/powerpoint/2010/main" val="204303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Components</a:t>
            </a:r>
            <a:endParaRPr lang="en-US" dirty="0"/>
          </a:p>
        </p:txBody>
      </p:sp>
      <p:sp>
        <p:nvSpPr>
          <p:cNvPr id="3" name="Content Placeholder 2"/>
          <p:cNvSpPr>
            <a:spLocks noGrp="1"/>
          </p:cNvSpPr>
          <p:nvPr>
            <p:ph idx="1"/>
          </p:nvPr>
        </p:nvSpPr>
        <p:spPr>
          <a:xfrm>
            <a:off x="982134" y="2283511"/>
            <a:ext cx="7704667" cy="3332816"/>
          </a:xfrm>
        </p:spPr>
        <p:txBody>
          <a:bodyPr>
            <a:noAutofit/>
          </a:bodyPr>
          <a:lstStyle/>
          <a:p>
            <a:pPr marL="0" indent="0">
              <a:lnSpc>
                <a:spcPct val="90000"/>
              </a:lnSpc>
              <a:spcBef>
                <a:spcPts val="0"/>
              </a:spcBef>
              <a:spcAft>
                <a:spcPts val="1200"/>
              </a:spcAft>
              <a:buNone/>
            </a:pPr>
            <a:r>
              <a:rPr lang="en-US" sz="2800" b="1" dirty="0">
                <a:solidFill>
                  <a:srgbClr val="7030A0"/>
                </a:solidFill>
              </a:rPr>
              <a:t>Evaluation plan and records </a:t>
            </a:r>
            <a:r>
              <a:rPr lang="en-US" sz="2800" b="1" dirty="0" smtClean="0">
                <a:solidFill>
                  <a:srgbClr val="7030A0"/>
                </a:solidFill>
                <a:sym typeface="Wingdings" panose="05000000000000000000" pitchFamily="2" charset="2"/>
              </a:rPr>
              <a:t>→ </a:t>
            </a:r>
            <a:r>
              <a:rPr lang="en-US" sz="2800" b="1" dirty="0">
                <a:solidFill>
                  <a:srgbClr val="7030A0"/>
                </a:solidFill>
                <a:sym typeface="Wingdings" panose="05000000000000000000" pitchFamily="2" charset="2"/>
              </a:rPr>
              <a:t>How do staff think SBIRT is working for them? Patients</a:t>
            </a:r>
            <a:r>
              <a:rPr lang="en-US" sz="2800" b="1" dirty="0" smtClean="0">
                <a:solidFill>
                  <a:srgbClr val="7030A0"/>
                </a:solidFill>
                <a:sym typeface="Wingdings" panose="05000000000000000000" pitchFamily="2" charset="2"/>
              </a:rPr>
              <a:t>?</a:t>
            </a:r>
            <a:endParaRPr lang="en-US" sz="2800" dirty="0" smtClean="0">
              <a:sym typeface="Wingdings" panose="05000000000000000000" pitchFamily="2" charset="2"/>
            </a:endParaRPr>
          </a:p>
          <a:p>
            <a:pPr>
              <a:lnSpc>
                <a:spcPct val="90000"/>
              </a:lnSpc>
              <a:spcBef>
                <a:spcPts val="0"/>
              </a:spcBef>
              <a:spcAft>
                <a:spcPts val="600"/>
              </a:spcAft>
              <a:buClr>
                <a:schemeClr val="tx1"/>
              </a:buClr>
            </a:pPr>
            <a:r>
              <a:rPr lang="en-US" sz="2600" dirty="0">
                <a:sym typeface="Wingdings" panose="05000000000000000000" pitchFamily="2" charset="2"/>
              </a:rPr>
              <a:t>What is the plan for staff evaluations</a:t>
            </a:r>
            <a:r>
              <a:rPr lang="en-US" sz="2600" dirty="0" smtClean="0">
                <a:sym typeface="Wingdings" panose="05000000000000000000" pitchFamily="2" charset="2"/>
              </a:rPr>
              <a:t>?</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smtClean="0">
                <a:sym typeface="Wingdings" panose="05000000000000000000" pitchFamily="2" charset="2"/>
              </a:rPr>
              <a:t>Frequency? </a:t>
            </a:r>
            <a:r>
              <a:rPr lang="en-US" sz="2200" dirty="0">
                <a:sym typeface="Wingdings" panose="05000000000000000000" pitchFamily="2" charset="2"/>
              </a:rPr>
              <a:t>Type of feedback? Who is </a:t>
            </a:r>
            <a:r>
              <a:rPr lang="en-US" sz="2200" dirty="0" smtClean="0">
                <a:sym typeface="Wingdings" panose="05000000000000000000" pitchFamily="2" charset="2"/>
              </a:rPr>
              <a:t>involved?</a:t>
            </a:r>
          </a:p>
          <a:p>
            <a:pPr>
              <a:lnSpc>
                <a:spcPct val="90000"/>
              </a:lnSpc>
              <a:spcBef>
                <a:spcPts val="0"/>
              </a:spcBef>
              <a:spcAft>
                <a:spcPts val="600"/>
              </a:spcAft>
              <a:buClr>
                <a:schemeClr val="tx1"/>
              </a:buClr>
            </a:pPr>
            <a:r>
              <a:rPr lang="en-US" sz="2600" dirty="0" smtClean="0">
                <a:sym typeface="Wingdings" panose="05000000000000000000" pitchFamily="2" charset="2"/>
              </a:rPr>
              <a:t>What </a:t>
            </a:r>
            <a:r>
              <a:rPr lang="en-US" sz="2600" dirty="0">
                <a:sym typeface="Wingdings" panose="05000000000000000000" pitchFamily="2" charset="2"/>
              </a:rPr>
              <a:t>improvements can be </a:t>
            </a:r>
            <a:r>
              <a:rPr lang="en-US" sz="2600" dirty="0" smtClean="0">
                <a:sym typeface="Wingdings" panose="05000000000000000000" pitchFamily="2" charset="2"/>
              </a:rPr>
              <a:t>made?</a:t>
            </a:r>
          </a:p>
          <a:p>
            <a:pPr>
              <a:lnSpc>
                <a:spcPct val="90000"/>
              </a:lnSpc>
              <a:spcBef>
                <a:spcPts val="0"/>
              </a:spcBef>
              <a:spcAft>
                <a:spcPts val="600"/>
              </a:spcAft>
              <a:buClr>
                <a:schemeClr val="tx1"/>
              </a:buClr>
            </a:pPr>
            <a:r>
              <a:rPr lang="en-US" sz="2600" dirty="0" smtClean="0">
                <a:sym typeface="Wingdings" panose="05000000000000000000" pitchFamily="2" charset="2"/>
              </a:rPr>
              <a:t>What </a:t>
            </a:r>
            <a:r>
              <a:rPr lang="en-US" sz="2600" dirty="0">
                <a:sym typeface="Wingdings" panose="05000000000000000000" pitchFamily="2" charset="2"/>
              </a:rPr>
              <a:t>is working well/should be </a:t>
            </a:r>
            <a:r>
              <a:rPr lang="en-US" sz="2600" dirty="0" smtClean="0">
                <a:sym typeface="Wingdings" panose="05000000000000000000" pitchFamily="2" charset="2"/>
              </a:rPr>
              <a:t>continued?</a:t>
            </a:r>
          </a:p>
          <a:p>
            <a:pPr>
              <a:lnSpc>
                <a:spcPct val="90000"/>
              </a:lnSpc>
              <a:spcBef>
                <a:spcPts val="0"/>
              </a:spcBef>
              <a:spcAft>
                <a:spcPts val="600"/>
              </a:spcAft>
              <a:buClr>
                <a:schemeClr val="tx1"/>
              </a:buClr>
            </a:pPr>
            <a:r>
              <a:rPr lang="en-US" sz="2600" dirty="0" smtClean="0">
                <a:sym typeface="Wingdings" panose="05000000000000000000" pitchFamily="2" charset="2"/>
              </a:rPr>
              <a:t>What </a:t>
            </a:r>
            <a:r>
              <a:rPr lang="en-US" sz="2600" dirty="0">
                <a:sym typeface="Wingdings" panose="05000000000000000000" pitchFamily="2" charset="2"/>
              </a:rPr>
              <a:t>resources are needed to maintain </a:t>
            </a:r>
            <a:r>
              <a:rPr lang="en-US" sz="2600" dirty="0" smtClean="0">
                <a:sym typeface="Wingdings" panose="05000000000000000000" pitchFamily="2" charset="2"/>
              </a:rPr>
              <a:t>progress?</a:t>
            </a:r>
          </a:p>
        </p:txBody>
      </p:sp>
    </p:spTree>
    <p:extLst>
      <p:ext uri="{BB962C8B-B14F-4D97-AF65-F5344CB8AC3E}">
        <p14:creationId xmlns:p14="http://schemas.microsoft.com/office/powerpoint/2010/main" val="39316645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00FF"/>
                </a:solidFill>
              </a:rPr>
              <a:t>Billing codes </a:t>
            </a:r>
            <a:r>
              <a:rPr lang="en-US" sz="2800" b="1" dirty="0" smtClean="0">
                <a:solidFill>
                  <a:srgbClr val="0000FF"/>
                </a:solidFill>
                <a:sym typeface="Wingdings" panose="05000000000000000000" pitchFamily="2" charset="2"/>
              </a:rPr>
              <a:t>→ </a:t>
            </a:r>
            <a:r>
              <a:rPr lang="en-US" sz="2800" b="1" dirty="0">
                <a:solidFill>
                  <a:srgbClr val="0000FF"/>
                </a:solidFill>
                <a:sym typeface="Wingdings" panose="05000000000000000000" pitchFamily="2" charset="2"/>
              </a:rPr>
              <a:t>Support for a</a:t>
            </a:r>
            <a:r>
              <a:rPr lang="en-US" sz="2800" b="1" dirty="0">
                <a:solidFill>
                  <a:srgbClr val="0000FF"/>
                </a:solidFill>
              </a:rPr>
              <a:t>doption of </a:t>
            </a:r>
            <a:r>
              <a:rPr lang="en-US" sz="2800" b="1" dirty="0" smtClean="0">
                <a:solidFill>
                  <a:srgbClr val="0000FF"/>
                </a:solidFill>
              </a:rPr>
              <a:t>SBIRT</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b="1" dirty="0">
                <a:solidFill>
                  <a:srgbClr val="002060"/>
                </a:solidFill>
              </a:rPr>
              <a:t>Commercial </a:t>
            </a:r>
            <a:r>
              <a:rPr lang="en-US" sz="2600" b="1" dirty="0" smtClean="0">
                <a:solidFill>
                  <a:srgbClr val="002060"/>
                </a:solidFill>
              </a:rPr>
              <a:t>Insurance</a:t>
            </a:r>
            <a:endParaRPr lang="en-US" sz="2600" dirty="0" smtClean="0">
              <a:sym typeface="Wingdings" panose="05000000000000000000" pitchFamily="2" charset="2"/>
            </a:endParaRPr>
          </a:p>
          <a:p>
            <a:pPr marL="801688" lvl="1" indent="-327025">
              <a:lnSpc>
                <a:spcPct val="90000"/>
              </a:lnSpc>
              <a:spcBef>
                <a:spcPts val="0"/>
              </a:spcBef>
              <a:spcAft>
                <a:spcPts val="1200"/>
              </a:spcAft>
              <a:buClr>
                <a:schemeClr val="tx1"/>
              </a:buClr>
              <a:buFont typeface="Wingdings" panose="05000000000000000000" pitchFamily="2" charset="2"/>
              <a:buChar char="ü"/>
            </a:pPr>
            <a:r>
              <a:rPr lang="en-US" sz="2200" dirty="0"/>
              <a:t>CPT 99408: Alcohol and/or substance (other than tobacco) abuse structured screening and brief intervention, </a:t>
            </a:r>
            <a:r>
              <a:rPr lang="en-US" sz="2200" dirty="0" smtClean="0"/>
              <a:t/>
            </a:r>
            <a:br>
              <a:rPr lang="en-US" sz="2200" dirty="0" smtClean="0"/>
            </a:br>
            <a:r>
              <a:rPr lang="en-US" sz="2200" dirty="0" smtClean="0"/>
              <a:t>15-30 minutes</a:t>
            </a:r>
          </a:p>
          <a:p>
            <a:pPr marL="801688" lvl="1" indent="-327025">
              <a:lnSpc>
                <a:spcPct val="90000"/>
              </a:lnSpc>
              <a:spcBef>
                <a:spcPts val="0"/>
              </a:spcBef>
              <a:spcAft>
                <a:spcPts val="600"/>
              </a:spcAft>
              <a:buClr>
                <a:schemeClr val="tx1"/>
              </a:buClr>
              <a:buFont typeface="Wingdings" panose="05000000000000000000" pitchFamily="2" charset="2"/>
              <a:buChar char="ü"/>
            </a:pPr>
            <a:r>
              <a:rPr lang="en-US" sz="2200" dirty="0"/>
              <a:t>CPT 99409: Alcohol and/or substance (other than tobacco) abuse structured screening and brief intervention, </a:t>
            </a:r>
            <a:r>
              <a:rPr lang="en-US" sz="2200" dirty="0" smtClean="0"/>
              <a:t/>
            </a:r>
            <a:br>
              <a:rPr lang="en-US" sz="2200" dirty="0" smtClean="0"/>
            </a:br>
            <a:r>
              <a:rPr lang="en-US" sz="2200" dirty="0" smtClean="0"/>
              <a:t>&gt;</a:t>
            </a:r>
            <a:r>
              <a:rPr lang="en-US" sz="2200" dirty="0"/>
              <a:t>30 </a:t>
            </a:r>
            <a:r>
              <a:rPr lang="en-US" sz="2200" dirty="0" smtClean="0"/>
              <a:t>minutes</a:t>
            </a:r>
          </a:p>
        </p:txBody>
      </p:sp>
    </p:spTree>
    <p:extLst>
      <p:ext uri="{BB962C8B-B14F-4D97-AF65-F5344CB8AC3E}">
        <p14:creationId xmlns:p14="http://schemas.microsoft.com/office/powerpoint/2010/main" val="37241084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00FF"/>
                </a:solidFill>
              </a:rPr>
              <a:t>Billing codes </a:t>
            </a:r>
            <a:r>
              <a:rPr lang="en-US" sz="2800" b="1" dirty="0" smtClean="0">
                <a:solidFill>
                  <a:srgbClr val="0000FF"/>
                </a:solidFill>
                <a:sym typeface="Wingdings" panose="05000000000000000000" pitchFamily="2" charset="2"/>
              </a:rPr>
              <a:t>→ </a:t>
            </a:r>
            <a:r>
              <a:rPr lang="en-US" sz="2800" b="1" dirty="0">
                <a:solidFill>
                  <a:srgbClr val="0000FF"/>
                </a:solidFill>
                <a:sym typeface="Wingdings" panose="05000000000000000000" pitchFamily="2" charset="2"/>
              </a:rPr>
              <a:t>Support for a</a:t>
            </a:r>
            <a:r>
              <a:rPr lang="en-US" sz="2800" b="1" dirty="0">
                <a:solidFill>
                  <a:srgbClr val="0000FF"/>
                </a:solidFill>
              </a:rPr>
              <a:t>doption of </a:t>
            </a:r>
            <a:r>
              <a:rPr lang="en-US" sz="2800" b="1" dirty="0" smtClean="0">
                <a:solidFill>
                  <a:srgbClr val="0000FF"/>
                </a:solidFill>
              </a:rPr>
              <a:t>SBIRT</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b="1" dirty="0" smtClean="0">
                <a:solidFill>
                  <a:srgbClr val="006600"/>
                </a:solidFill>
              </a:rPr>
              <a:t>Medicare</a:t>
            </a:r>
            <a:endParaRPr lang="en-US" sz="2600" dirty="0" smtClean="0">
              <a:sym typeface="Wingdings" panose="05000000000000000000" pitchFamily="2" charset="2"/>
            </a:endParaRP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t>G0396: Alcohol and/or substance (other than tobacco) abuse structured screening and brief intervention, </a:t>
            </a:r>
            <a:r>
              <a:rPr lang="en-US" sz="2200" dirty="0" smtClean="0"/>
              <a:t/>
            </a:r>
            <a:br>
              <a:rPr lang="en-US" sz="2200" dirty="0" smtClean="0"/>
            </a:br>
            <a:r>
              <a:rPr lang="en-US" sz="2200" dirty="0" smtClean="0"/>
              <a:t>15-30 </a:t>
            </a:r>
            <a:r>
              <a:rPr lang="en-US" sz="2200" dirty="0"/>
              <a:t>minute</a:t>
            </a:r>
            <a:r>
              <a:rPr lang="en-US" sz="2200" dirty="0" smtClean="0"/>
              <a:t>s</a:t>
            </a: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t>G0397: Alcohol and/or substance (other than tobacco) abuse structured screening and brief intervention, </a:t>
            </a:r>
            <a:r>
              <a:rPr lang="en-US" sz="2200" dirty="0" smtClean="0"/>
              <a:t/>
            </a:r>
            <a:br>
              <a:rPr lang="en-US" sz="2200" dirty="0" smtClean="0"/>
            </a:br>
            <a:r>
              <a:rPr lang="en-US" sz="2200" dirty="0" smtClean="0"/>
              <a:t>&gt;</a:t>
            </a:r>
            <a:r>
              <a:rPr lang="en-US" sz="2200" dirty="0"/>
              <a:t>30 </a:t>
            </a:r>
            <a:r>
              <a:rPr lang="en-US" sz="2200" dirty="0" smtClean="0"/>
              <a:t>minutes</a:t>
            </a: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t>G0442: Annual alcohol misuse screening, 15 </a:t>
            </a:r>
            <a:r>
              <a:rPr lang="en-US" sz="2200" dirty="0" smtClean="0"/>
              <a:t>minutes</a:t>
            </a: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t>G0443: Brief face-to-face behavioral counseling for alcohol misuse, 15 </a:t>
            </a:r>
            <a:r>
              <a:rPr lang="en-US" sz="2200" dirty="0" smtClean="0"/>
              <a:t>minutes</a:t>
            </a:r>
          </a:p>
        </p:txBody>
      </p:sp>
    </p:spTree>
    <p:extLst>
      <p:ext uri="{BB962C8B-B14F-4D97-AF65-F5344CB8AC3E}">
        <p14:creationId xmlns:p14="http://schemas.microsoft.com/office/powerpoint/2010/main" val="2116363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Prescreening Results</a:t>
            </a:r>
            <a:endParaRPr lang="en-US" dirty="0"/>
          </a:p>
        </p:txBody>
      </p:sp>
      <p:graphicFrame>
        <p:nvGraphicFramePr>
          <p:cNvPr id="4" name="Content Placeholder 15"/>
          <p:cNvGraphicFramePr>
            <a:graphicFrameLocks noGrp="1"/>
          </p:cNvGraphicFramePr>
          <p:nvPr>
            <p:ph idx="1"/>
            <p:extLst/>
          </p:nvPr>
        </p:nvGraphicFramePr>
        <p:xfrm>
          <a:off x="982663" y="2123578"/>
          <a:ext cx="7778750" cy="3333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24102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Reimbursement</a:t>
            </a:r>
            <a:endParaRPr lang="en-US" dirty="0"/>
          </a:p>
        </p:txBody>
      </p:sp>
      <p:sp>
        <p:nvSpPr>
          <p:cNvPr id="3" name="Content Placeholder 2"/>
          <p:cNvSpPr>
            <a:spLocks noGrp="1"/>
          </p:cNvSpPr>
          <p:nvPr>
            <p:ph idx="1"/>
          </p:nvPr>
        </p:nvSpPr>
        <p:spPr>
          <a:xfrm>
            <a:off x="982134" y="2339956"/>
            <a:ext cx="7704667" cy="3332816"/>
          </a:xfrm>
        </p:spPr>
        <p:txBody>
          <a:bodyPr>
            <a:noAutofit/>
          </a:bodyPr>
          <a:lstStyle/>
          <a:p>
            <a:pPr marL="0" indent="0">
              <a:lnSpc>
                <a:spcPct val="90000"/>
              </a:lnSpc>
              <a:spcBef>
                <a:spcPts val="0"/>
              </a:spcBef>
              <a:spcAft>
                <a:spcPts val="1200"/>
              </a:spcAft>
              <a:buNone/>
            </a:pPr>
            <a:r>
              <a:rPr lang="en-US" sz="2800" b="1" dirty="0">
                <a:solidFill>
                  <a:srgbClr val="0000FF"/>
                </a:solidFill>
              </a:rPr>
              <a:t>Billing codes </a:t>
            </a:r>
            <a:r>
              <a:rPr lang="en-US" sz="2800" b="1" dirty="0" smtClean="0">
                <a:solidFill>
                  <a:srgbClr val="0000FF"/>
                </a:solidFill>
                <a:sym typeface="Wingdings" panose="05000000000000000000" pitchFamily="2" charset="2"/>
              </a:rPr>
              <a:t>→ </a:t>
            </a:r>
            <a:r>
              <a:rPr lang="en-US" sz="2800" b="1" dirty="0">
                <a:solidFill>
                  <a:srgbClr val="0000FF"/>
                </a:solidFill>
                <a:sym typeface="Wingdings" panose="05000000000000000000" pitchFamily="2" charset="2"/>
              </a:rPr>
              <a:t>Support for a</a:t>
            </a:r>
            <a:r>
              <a:rPr lang="en-US" sz="2800" b="1" dirty="0">
                <a:solidFill>
                  <a:srgbClr val="0000FF"/>
                </a:solidFill>
              </a:rPr>
              <a:t>doption of </a:t>
            </a:r>
            <a:r>
              <a:rPr lang="en-US" sz="2800" b="1" dirty="0" smtClean="0">
                <a:solidFill>
                  <a:srgbClr val="0000FF"/>
                </a:solidFill>
              </a:rPr>
              <a:t>SBIRT</a:t>
            </a:r>
            <a:endParaRPr lang="en-US" sz="2600" dirty="0" smtClean="0">
              <a:sym typeface="Wingdings" panose="05000000000000000000" pitchFamily="2" charset="2"/>
            </a:endParaRPr>
          </a:p>
          <a:p>
            <a:pPr>
              <a:lnSpc>
                <a:spcPct val="90000"/>
              </a:lnSpc>
              <a:spcBef>
                <a:spcPts val="0"/>
              </a:spcBef>
              <a:spcAft>
                <a:spcPts val="600"/>
              </a:spcAft>
              <a:buClr>
                <a:schemeClr val="tx1"/>
              </a:buClr>
            </a:pPr>
            <a:r>
              <a:rPr lang="en-US" sz="2600" b="1" dirty="0" smtClean="0">
                <a:solidFill>
                  <a:srgbClr val="7030A0"/>
                </a:solidFill>
                <a:sym typeface="Wingdings" panose="05000000000000000000" pitchFamily="2" charset="2"/>
              </a:rPr>
              <a:t>Medicaid</a:t>
            </a: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sym typeface="Wingdings" panose="05000000000000000000" pitchFamily="2" charset="2"/>
              </a:rPr>
              <a:t>H0049: Alcohol and/or drug screening</a:t>
            </a:r>
            <a:endParaRPr lang="en-US" sz="2200" dirty="0"/>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sym typeface="Wingdings" panose="05000000000000000000" pitchFamily="2" charset="2"/>
              </a:rPr>
              <a:t>H0050: Alcohol and/or drug services, brief intervention, per 15 minutes (not currently “unlocked” in </a:t>
            </a:r>
            <a:r>
              <a:rPr lang="en-US" sz="2200" dirty="0" smtClean="0">
                <a:sym typeface="Wingdings" panose="05000000000000000000" pitchFamily="2" charset="2"/>
              </a:rPr>
              <a:t>Iowa)</a:t>
            </a:r>
            <a:endParaRPr lang="en-US" sz="2200" b="1" dirty="0" smtClean="0">
              <a:solidFill>
                <a:srgbClr val="7030A0"/>
              </a:solidFill>
              <a:sym typeface="Wingdings" panose="05000000000000000000" pitchFamily="2" charset="2"/>
            </a:endParaRPr>
          </a:p>
          <a:p>
            <a:pPr>
              <a:lnSpc>
                <a:spcPct val="90000"/>
              </a:lnSpc>
              <a:spcBef>
                <a:spcPts val="600"/>
              </a:spcBef>
              <a:spcAft>
                <a:spcPts val="600"/>
              </a:spcAft>
              <a:buClr>
                <a:schemeClr val="tx1"/>
              </a:buClr>
            </a:pPr>
            <a:r>
              <a:rPr lang="en-US" sz="2600" dirty="0" smtClean="0">
                <a:sym typeface="Wingdings" panose="05000000000000000000" pitchFamily="2" charset="2"/>
              </a:rPr>
              <a:t>Affordable </a:t>
            </a:r>
            <a:r>
              <a:rPr lang="en-US" sz="2600" dirty="0"/>
              <a:t>Care Act (2010) includes substance use disorders as “one of the ten elements of essential health </a:t>
            </a:r>
            <a:r>
              <a:rPr lang="en-US" sz="2600" dirty="0" smtClean="0"/>
              <a:t>benefits”</a:t>
            </a:r>
            <a:endParaRPr lang="en-US" sz="2400" dirty="0">
              <a:sym typeface="Wingdings" panose="05000000000000000000" pitchFamily="2" charset="2"/>
            </a:endParaRPr>
          </a:p>
        </p:txBody>
      </p:sp>
    </p:spTree>
    <p:extLst>
      <p:ext uri="{BB962C8B-B14F-4D97-AF65-F5344CB8AC3E}">
        <p14:creationId xmlns:p14="http://schemas.microsoft.com/office/powerpoint/2010/main" val="1580693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Cost Effectiveness</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marL="0" indent="0">
              <a:lnSpc>
                <a:spcPct val="90000"/>
              </a:lnSpc>
              <a:spcBef>
                <a:spcPts val="0"/>
              </a:spcBef>
              <a:spcAft>
                <a:spcPts val="1200"/>
              </a:spcAft>
              <a:buNone/>
            </a:pPr>
            <a:r>
              <a:rPr lang="en-US" sz="2800" b="1" dirty="0">
                <a:solidFill>
                  <a:srgbClr val="005C00"/>
                </a:solidFill>
              </a:rPr>
              <a:t>Why SBIRT? Cost-benefit analyses </a:t>
            </a:r>
            <a:r>
              <a:rPr lang="en-US" sz="2800" b="1" dirty="0" smtClean="0">
                <a:solidFill>
                  <a:srgbClr val="005C00"/>
                </a:solidFill>
              </a:rPr>
              <a:t>suggest…</a:t>
            </a:r>
            <a:endParaRPr lang="en-US" sz="2600" dirty="0" smtClean="0">
              <a:solidFill>
                <a:srgbClr val="005C00"/>
              </a:solidFill>
              <a:sym typeface="Wingdings" panose="05000000000000000000" pitchFamily="2" charset="2"/>
            </a:endParaRPr>
          </a:p>
          <a:p>
            <a:pPr>
              <a:lnSpc>
                <a:spcPct val="90000"/>
              </a:lnSpc>
              <a:spcBef>
                <a:spcPts val="0"/>
              </a:spcBef>
              <a:spcAft>
                <a:spcPts val="600"/>
              </a:spcAft>
              <a:buClr>
                <a:schemeClr val="tx1"/>
              </a:buClr>
            </a:pPr>
            <a:r>
              <a:rPr lang="en-US" sz="2600" b="1" dirty="0">
                <a:solidFill>
                  <a:srgbClr val="0070C0"/>
                </a:solidFill>
              </a:rPr>
              <a:t>Screening and BI for risky alcohol use </a:t>
            </a:r>
            <a:r>
              <a:rPr lang="en-US" sz="2600" dirty="0" smtClean="0">
                <a:latin typeface="Calibri" panose="020F0502020204030204" pitchFamily="34" charset="0"/>
                <a:sym typeface="Wingdings" panose="05000000000000000000" pitchFamily="2" charset="2"/>
              </a:rPr>
              <a:t>→</a:t>
            </a:r>
            <a:r>
              <a:rPr lang="en-US" sz="2600" dirty="0" smtClean="0">
                <a:sym typeface="Wingdings" panose="05000000000000000000" pitchFamily="2" charset="2"/>
              </a:rPr>
              <a:t> </a:t>
            </a:r>
            <a:r>
              <a:rPr lang="en-US" sz="2600" dirty="0">
                <a:sym typeface="Wingdings" panose="05000000000000000000" pitchFamily="2" charset="2"/>
              </a:rPr>
              <a:t>$43K in </a:t>
            </a:r>
            <a:r>
              <a:rPr lang="en-US" sz="2600" dirty="0" smtClean="0">
                <a:sym typeface="Wingdings" panose="05000000000000000000" pitchFamily="2" charset="2"/>
              </a:rPr>
              <a:t/>
            </a:r>
            <a:br>
              <a:rPr lang="en-US" sz="2600" dirty="0" smtClean="0">
                <a:sym typeface="Wingdings" panose="05000000000000000000" pitchFamily="2" charset="2"/>
              </a:rPr>
            </a:br>
            <a:r>
              <a:rPr lang="en-US" sz="2600" dirty="0" smtClean="0">
                <a:sym typeface="Wingdings" panose="05000000000000000000" pitchFamily="2" charset="2"/>
              </a:rPr>
              <a:t>future </a:t>
            </a:r>
            <a:r>
              <a:rPr lang="en-US" sz="2600" dirty="0">
                <a:sym typeface="Wingdings" panose="05000000000000000000" pitchFamily="2" charset="2"/>
              </a:rPr>
              <a:t>healthcare use for every $10K </a:t>
            </a:r>
            <a:r>
              <a:rPr lang="en-US" sz="2600" dirty="0" smtClean="0">
                <a:sym typeface="Wingdings" panose="05000000000000000000" pitchFamily="2" charset="2"/>
              </a:rPr>
              <a:t>invested</a:t>
            </a:r>
            <a:endParaRPr lang="en-US" sz="2600" b="1" dirty="0" smtClean="0">
              <a:solidFill>
                <a:srgbClr val="7030A0"/>
              </a:solidFill>
              <a:sym typeface="Wingdings" panose="05000000000000000000" pitchFamily="2" charset="2"/>
            </a:endParaRPr>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sym typeface="Wingdings" panose="05000000000000000000" pitchFamily="2" charset="2"/>
              </a:rPr>
              <a:t>Fewer hospital </a:t>
            </a:r>
            <a:r>
              <a:rPr lang="en-US" sz="2200" dirty="0" smtClean="0">
                <a:sym typeface="Wingdings" panose="05000000000000000000" pitchFamily="2" charset="2"/>
              </a:rPr>
              <a:t>days</a:t>
            </a:r>
            <a:endParaRPr lang="en-US" sz="2200" dirty="0"/>
          </a:p>
          <a:p>
            <a:pPr marL="801688" lvl="1" indent="-327025">
              <a:lnSpc>
                <a:spcPct val="90000"/>
              </a:lnSpc>
              <a:spcBef>
                <a:spcPts val="0"/>
              </a:spcBef>
              <a:spcAft>
                <a:spcPts val="900"/>
              </a:spcAft>
              <a:buClr>
                <a:schemeClr val="tx1"/>
              </a:buClr>
              <a:buFont typeface="Wingdings" panose="05000000000000000000" pitchFamily="2" charset="2"/>
              <a:buChar char="ü"/>
            </a:pPr>
            <a:r>
              <a:rPr lang="en-US" sz="2200" dirty="0">
                <a:sym typeface="Wingdings" panose="05000000000000000000" pitchFamily="2" charset="2"/>
              </a:rPr>
              <a:t>Fewer ED </a:t>
            </a:r>
            <a:r>
              <a:rPr lang="en-US" sz="2200" dirty="0" smtClean="0">
                <a:sym typeface="Wingdings" panose="05000000000000000000" pitchFamily="2" charset="2"/>
              </a:rPr>
              <a:t>visits</a:t>
            </a:r>
            <a:endParaRPr lang="en-US" sz="2200" b="1" dirty="0" smtClean="0">
              <a:solidFill>
                <a:srgbClr val="7030A0"/>
              </a:solidFill>
              <a:sym typeface="Wingdings" panose="05000000000000000000" pitchFamily="2" charset="2"/>
            </a:endParaRPr>
          </a:p>
          <a:p>
            <a:pPr>
              <a:lnSpc>
                <a:spcPct val="90000"/>
              </a:lnSpc>
              <a:spcBef>
                <a:spcPts val="600"/>
              </a:spcBef>
              <a:spcAft>
                <a:spcPts val="600"/>
              </a:spcAft>
              <a:buClr>
                <a:schemeClr val="tx1"/>
              </a:buClr>
            </a:pPr>
            <a:r>
              <a:rPr lang="en-US" sz="2600" b="1" dirty="0">
                <a:solidFill>
                  <a:srgbClr val="0070C0"/>
                </a:solidFill>
                <a:sym typeface="Wingdings" panose="05000000000000000000" pitchFamily="2" charset="2"/>
              </a:rPr>
              <a:t>Meta-analysis of 15 studies of unhealthy alcohol use </a:t>
            </a:r>
            <a:r>
              <a:rPr lang="en-US" sz="2600" dirty="0" smtClean="0">
                <a:latin typeface="Calibri" panose="020F0502020204030204" pitchFamily="34" charset="0"/>
                <a:sym typeface="Wingdings" panose="05000000000000000000" pitchFamily="2" charset="2"/>
              </a:rPr>
              <a:t>→</a:t>
            </a:r>
            <a:r>
              <a:rPr lang="en-US" sz="2600" dirty="0" smtClean="0">
                <a:sym typeface="Wingdings" panose="05000000000000000000" pitchFamily="2" charset="2"/>
              </a:rPr>
              <a:t> </a:t>
            </a:r>
            <a:r>
              <a:rPr lang="en-US" sz="2600" dirty="0">
                <a:sym typeface="Wingdings" panose="05000000000000000000" pitchFamily="2" charset="2"/>
              </a:rPr>
              <a:t>Cost-saving benefits met or exceeded standard preventive healthcare </a:t>
            </a:r>
            <a:r>
              <a:rPr lang="en-US" sz="2600" dirty="0"/>
              <a:t>services – like immunizations </a:t>
            </a:r>
            <a:r>
              <a:rPr lang="en-US" sz="2600" dirty="0" smtClean="0"/>
              <a:t/>
            </a:r>
            <a:br>
              <a:rPr lang="en-US" sz="2600" dirty="0" smtClean="0"/>
            </a:br>
            <a:r>
              <a:rPr lang="en-US" sz="2600" dirty="0" smtClean="0"/>
              <a:t>and </a:t>
            </a:r>
            <a:r>
              <a:rPr lang="en-US" sz="2600" dirty="0"/>
              <a:t>colorectal </a:t>
            </a:r>
            <a:r>
              <a:rPr lang="en-US" sz="2600" dirty="0" smtClean="0"/>
              <a:t>screening</a:t>
            </a:r>
            <a:endParaRPr lang="en-US" sz="2600" dirty="0">
              <a:sym typeface="Wingdings" panose="05000000000000000000" pitchFamily="2" charset="2"/>
            </a:endParaRPr>
          </a:p>
        </p:txBody>
      </p:sp>
    </p:spTree>
    <p:extLst>
      <p:ext uri="{BB962C8B-B14F-4D97-AF65-F5344CB8AC3E}">
        <p14:creationId xmlns:p14="http://schemas.microsoft.com/office/powerpoint/2010/main" val="14048348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of Sustainability</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a:lnSpc>
                <a:spcPct val="90000"/>
              </a:lnSpc>
              <a:spcBef>
                <a:spcPts val="0"/>
              </a:spcBef>
              <a:spcAft>
                <a:spcPts val="1800"/>
              </a:spcAft>
              <a:buClr>
                <a:schemeClr val="tx1"/>
              </a:buClr>
            </a:pPr>
            <a:r>
              <a:rPr lang="en-US" sz="2600" b="1" dirty="0">
                <a:solidFill>
                  <a:srgbClr val="C00000"/>
                </a:solidFill>
              </a:rPr>
              <a:t>Vision:</a:t>
            </a:r>
            <a:r>
              <a:rPr lang="en-US" sz="2600" b="1" dirty="0">
                <a:solidFill>
                  <a:srgbClr val="7030A0"/>
                </a:solidFill>
              </a:rPr>
              <a:t> </a:t>
            </a:r>
            <a:r>
              <a:rPr lang="en-US" sz="2600" dirty="0"/>
              <a:t>What is the scope, scale of operation, and timeline? How does it fit in the larger </a:t>
            </a:r>
            <a:r>
              <a:rPr lang="en-US" sz="2600" dirty="0" smtClean="0"/>
              <a:t>community?</a:t>
            </a:r>
            <a:endParaRPr lang="en-US" sz="2600" b="1" dirty="0" smtClean="0">
              <a:solidFill>
                <a:srgbClr val="7030A0"/>
              </a:solidFill>
              <a:sym typeface="Wingdings" panose="05000000000000000000" pitchFamily="2" charset="2"/>
            </a:endParaRPr>
          </a:p>
          <a:p>
            <a:pPr>
              <a:lnSpc>
                <a:spcPct val="90000"/>
              </a:lnSpc>
              <a:spcBef>
                <a:spcPts val="0"/>
              </a:spcBef>
              <a:spcAft>
                <a:spcPts val="1800"/>
              </a:spcAft>
              <a:buClr>
                <a:schemeClr val="tx1"/>
              </a:buClr>
            </a:pPr>
            <a:r>
              <a:rPr lang="en-US" sz="2600" b="1" dirty="0">
                <a:solidFill>
                  <a:srgbClr val="002060"/>
                </a:solidFill>
              </a:rPr>
              <a:t>Results Orientation: </a:t>
            </a:r>
            <a:r>
              <a:rPr lang="en-US" sz="2600" dirty="0"/>
              <a:t>What results will be achieved for the target population? What indicators and performance measures will be used to track </a:t>
            </a:r>
            <a:r>
              <a:rPr lang="en-US" sz="2600" dirty="0" smtClean="0"/>
              <a:t>progress?</a:t>
            </a:r>
          </a:p>
          <a:p>
            <a:pPr>
              <a:lnSpc>
                <a:spcPct val="90000"/>
              </a:lnSpc>
              <a:spcBef>
                <a:spcPts val="0"/>
              </a:spcBef>
              <a:spcAft>
                <a:spcPts val="1800"/>
              </a:spcAft>
              <a:buClr>
                <a:schemeClr val="tx1"/>
              </a:buClr>
            </a:pPr>
            <a:r>
              <a:rPr lang="en-US" sz="2600" b="1" dirty="0">
                <a:solidFill>
                  <a:srgbClr val="005C00"/>
                </a:solidFill>
              </a:rPr>
              <a:t>Financing:</a:t>
            </a:r>
            <a:r>
              <a:rPr lang="en-US" sz="2600" b="1" dirty="0">
                <a:solidFill>
                  <a:srgbClr val="006600"/>
                </a:solidFill>
              </a:rPr>
              <a:t> </a:t>
            </a:r>
            <a:r>
              <a:rPr lang="en-US" sz="2600" dirty="0"/>
              <a:t>What are expected fiscal needs? How can existing resources be best </a:t>
            </a:r>
            <a:r>
              <a:rPr lang="en-US" sz="2600" dirty="0" smtClean="0"/>
              <a:t>used?</a:t>
            </a:r>
            <a:endParaRPr lang="en-US" sz="2600" dirty="0">
              <a:sym typeface="Wingdings" panose="05000000000000000000" pitchFamily="2" charset="2"/>
            </a:endParaRPr>
          </a:p>
        </p:txBody>
      </p:sp>
    </p:spTree>
    <p:extLst>
      <p:ext uri="{BB962C8B-B14F-4D97-AF65-F5344CB8AC3E}">
        <p14:creationId xmlns:p14="http://schemas.microsoft.com/office/powerpoint/2010/main" val="4808230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of Sustainability</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a:lnSpc>
                <a:spcPct val="90000"/>
              </a:lnSpc>
              <a:spcBef>
                <a:spcPts val="0"/>
              </a:spcBef>
              <a:spcAft>
                <a:spcPts val="1800"/>
              </a:spcAft>
              <a:buClr>
                <a:schemeClr val="tx1"/>
              </a:buClr>
            </a:pPr>
            <a:r>
              <a:rPr lang="en-US" sz="2600" b="1" dirty="0">
                <a:solidFill>
                  <a:schemeClr val="accent2">
                    <a:lumMod val="75000"/>
                  </a:schemeClr>
                </a:solidFill>
              </a:rPr>
              <a:t>Adapting to changing conditions: </a:t>
            </a:r>
            <a:r>
              <a:rPr lang="en-US" sz="2600" dirty="0"/>
              <a:t>How will you/your organization stay informed about policy/funding issues</a:t>
            </a:r>
            <a:r>
              <a:rPr lang="en-US" sz="2600" dirty="0" smtClean="0"/>
              <a:t>?</a:t>
            </a:r>
            <a:endParaRPr lang="en-US" sz="2600" b="1" dirty="0" smtClean="0">
              <a:solidFill>
                <a:srgbClr val="7030A0"/>
              </a:solidFill>
              <a:sym typeface="Wingdings" panose="05000000000000000000" pitchFamily="2" charset="2"/>
            </a:endParaRPr>
          </a:p>
          <a:p>
            <a:pPr>
              <a:lnSpc>
                <a:spcPct val="90000"/>
              </a:lnSpc>
              <a:spcBef>
                <a:spcPts val="0"/>
              </a:spcBef>
              <a:spcAft>
                <a:spcPts val="1800"/>
              </a:spcAft>
              <a:buClr>
                <a:schemeClr val="tx1"/>
              </a:buClr>
            </a:pPr>
            <a:r>
              <a:rPr lang="en-US" sz="2600" b="1" dirty="0">
                <a:solidFill>
                  <a:srgbClr val="7030A0"/>
                </a:solidFill>
              </a:rPr>
              <a:t>Community support: </a:t>
            </a:r>
            <a:r>
              <a:rPr lang="en-US" sz="2600" dirty="0"/>
              <a:t>How will you build partnerships with clients? Community members? Agencies? Funding sources</a:t>
            </a:r>
            <a:r>
              <a:rPr lang="en-US" sz="2600" dirty="0" smtClean="0"/>
              <a:t>?</a:t>
            </a:r>
          </a:p>
          <a:p>
            <a:pPr>
              <a:lnSpc>
                <a:spcPct val="90000"/>
              </a:lnSpc>
              <a:spcBef>
                <a:spcPts val="0"/>
              </a:spcBef>
              <a:spcAft>
                <a:spcPts val="1800"/>
              </a:spcAft>
              <a:buClr>
                <a:schemeClr val="tx1"/>
              </a:buClr>
            </a:pPr>
            <a:r>
              <a:rPr lang="en-US" sz="2600" b="1" dirty="0">
                <a:solidFill>
                  <a:srgbClr val="0070C0"/>
                </a:solidFill>
              </a:rPr>
              <a:t>Champions: </a:t>
            </a:r>
            <a:r>
              <a:rPr lang="en-US" sz="2600" dirty="0"/>
              <a:t>Who are key decision-makers? Opinion-leaders? How will you build a broad base of support</a:t>
            </a:r>
            <a:r>
              <a:rPr lang="en-US" sz="2600" dirty="0" smtClean="0"/>
              <a:t>?</a:t>
            </a:r>
            <a:endParaRPr lang="en-US" sz="2600" dirty="0">
              <a:sym typeface="Wingdings" panose="05000000000000000000" pitchFamily="2" charset="2"/>
            </a:endParaRPr>
          </a:p>
        </p:txBody>
      </p:sp>
    </p:spTree>
    <p:extLst>
      <p:ext uri="{BB962C8B-B14F-4D97-AF65-F5344CB8AC3E}">
        <p14:creationId xmlns:p14="http://schemas.microsoft.com/office/powerpoint/2010/main" val="33822416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Elements of Sustainability</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a:lnSpc>
                <a:spcPct val="90000"/>
              </a:lnSpc>
              <a:spcBef>
                <a:spcPts val="0"/>
              </a:spcBef>
              <a:spcAft>
                <a:spcPts val="1800"/>
              </a:spcAft>
              <a:buClr>
                <a:schemeClr val="tx1"/>
              </a:buClr>
            </a:pPr>
            <a:r>
              <a:rPr lang="en-US" sz="2600" b="1" dirty="0">
                <a:solidFill>
                  <a:srgbClr val="7030A0"/>
                </a:solidFill>
              </a:rPr>
              <a:t>Identify internal supports: </a:t>
            </a:r>
            <a:r>
              <a:rPr lang="en-US" sz="2600" dirty="0"/>
              <a:t>Who is most likely/best able to support SBIRT as part of the organizational mission</a:t>
            </a:r>
            <a:r>
              <a:rPr lang="en-US" sz="2600" dirty="0" smtClean="0"/>
              <a:t>?</a:t>
            </a:r>
            <a:endParaRPr lang="en-US" sz="2600" b="1" dirty="0" smtClean="0">
              <a:solidFill>
                <a:srgbClr val="7030A0"/>
              </a:solidFill>
              <a:sym typeface="Wingdings" panose="05000000000000000000" pitchFamily="2" charset="2"/>
            </a:endParaRPr>
          </a:p>
          <a:p>
            <a:pPr>
              <a:lnSpc>
                <a:spcPct val="90000"/>
              </a:lnSpc>
              <a:spcBef>
                <a:spcPts val="0"/>
              </a:spcBef>
              <a:spcAft>
                <a:spcPts val="600"/>
              </a:spcAft>
              <a:buClr>
                <a:schemeClr val="tx1"/>
              </a:buClr>
            </a:pPr>
            <a:r>
              <a:rPr lang="en-US" sz="2600" b="1" dirty="0">
                <a:solidFill>
                  <a:srgbClr val="C00000"/>
                </a:solidFill>
              </a:rPr>
              <a:t>Make a sustainability </a:t>
            </a:r>
            <a:r>
              <a:rPr lang="en-US" sz="2600" b="1" dirty="0" smtClean="0">
                <a:solidFill>
                  <a:srgbClr val="C00000"/>
                </a:solidFill>
              </a:rPr>
              <a:t>plan</a:t>
            </a:r>
          </a:p>
          <a:p>
            <a:pPr marL="801688" lvl="1" indent="-338138">
              <a:lnSpc>
                <a:spcPct val="90000"/>
              </a:lnSpc>
              <a:spcBef>
                <a:spcPts val="0"/>
              </a:spcBef>
              <a:spcAft>
                <a:spcPts val="1200"/>
              </a:spcAft>
              <a:buClr>
                <a:schemeClr val="tx1"/>
              </a:buClr>
              <a:buFont typeface="Wingdings" panose="05000000000000000000" pitchFamily="2" charset="2"/>
              <a:buChar char="ü"/>
            </a:pPr>
            <a:r>
              <a:rPr lang="en-US" sz="2200" dirty="0" smtClean="0"/>
              <a:t>What </a:t>
            </a:r>
            <a:r>
              <a:rPr lang="en-US" sz="2200" dirty="0"/>
              <a:t>are your short- and long-term </a:t>
            </a:r>
            <a:r>
              <a:rPr lang="en-US" sz="2200" dirty="0" smtClean="0"/>
              <a:t>goals?</a:t>
            </a:r>
          </a:p>
          <a:p>
            <a:pPr marL="801688" lvl="1" indent="-338138">
              <a:lnSpc>
                <a:spcPct val="90000"/>
              </a:lnSpc>
              <a:spcBef>
                <a:spcPts val="0"/>
              </a:spcBef>
              <a:spcAft>
                <a:spcPts val="1200"/>
              </a:spcAft>
              <a:buClr>
                <a:schemeClr val="tx1"/>
              </a:buClr>
              <a:buFont typeface="Wingdings" panose="05000000000000000000" pitchFamily="2" charset="2"/>
              <a:buChar char="ü"/>
            </a:pPr>
            <a:r>
              <a:rPr lang="en-US" sz="2200" dirty="0" smtClean="0"/>
              <a:t>What </a:t>
            </a:r>
            <a:r>
              <a:rPr lang="en-US" sz="2200" dirty="0"/>
              <a:t>challenges or barriers need to be </a:t>
            </a:r>
            <a:r>
              <a:rPr lang="en-US" sz="2200" dirty="0" smtClean="0"/>
              <a:t>addressed?</a:t>
            </a:r>
          </a:p>
          <a:p>
            <a:pPr marL="801688" lvl="1" indent="-338138">
              <a:lnSpc>
                <a:spcPct val="90000"/>
              </a:lnSpc>
              <a:spcBef>
                <a:spcPts val="0"/>
              </a:spcBef>
              <a:spcAft>
                <a:spcPts val="1200"/>
              </a:spcAft>
              <a:buClr>
                <a:schemeClr val="tx1"/>
              </a:buClr>
              <a:buFont typeface="Wingdings" panose="05000000000000000000" pitchFamily="2" charset="2"/>
              <a:buChar char="ü"/>
            </a:pPr>
            <a:r>
              <a:rPr lang="en-US" sz="2200" dirty="0" smtClean="0"/>
              <a:t>What </a:t>
            </a:r>
            <a:r>
              <a:rPr lang="en-US" sz="2200" dirty="0"/>
              <a:t>strategies can be used to obtain needed </a:t>
            </a:r>
            <a:r>
              <a:rPr lang="en-US" sz="2200" dirty="0" smtClean="0"/>
              <a:t>resources?</a:t>
            </a:r>
          </a:p>
          <a:p>
            <a:pPr marL="801688" lvl="1" indent="-338138">
              <a:lnSpc>
                <a:spcPct val="90000"/>
              </a:lnSpc>
              <a:spcBef>
                <a:spcPts val="0"/>
              </a:spcBef>
              <a:spcAft>
                <a:spcPts val="1200"/>
              </a:spcAft>
              <a:buClr>
                <a:schemeClr val="tx1"/>
              </a:buClr>
              <a:buFont typeface="Wingdings" panose="05000000000000000000" pitchFamily="2" charset="2"/>
              <a:buChar char="ü"/>
            </a:pPr>
            <a:r>
              <a:rPr lang="en-US" sz="2200" dirty="0" smtClean="0"/>
              <a:t>What </a:t>
            </a:r>
            <a:r>
              <a:rPr lang="en-US" sz="2200" dirty="0"/>
              <a:t>are the best methods/approaches to communicate with key partners and </a:t>
            </a:r>
            <a:r>
              <a:rPr lang="en-US" sz="2200" dirty="0" smtClean="0"/>
              <a:t>stakeholders?</a:t>
            </a:r>
          </a:p>
        </p:txBody>
      </p:sp>
    </p:spTree>
    <p:extLst>
      <p:ext uri="{BB962C8B-B14F-4D97-AF65-F5344CB8AC3E}">
        <p14:creationId xmlns:p14="http://schemas.microsoft.com/office/powerpoint/2010/main" val="35681226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marL="0" indent="0">
              <a:lnSpc>
                <a:spcPct val="90000"/>
              </a:lnSpc>
              <a:spcBef>
                <a:spcPts val="0"/>
              </a:spcBef>
              <a:spcAft>
                <a:spcPts val="1200"/>
              </a:spcAft>
              <a:buClr>
                <a:schemeClr val="tx1"/>
              </a:buClr>
              <a:buNone/>
            </a:pPr>
            <a:r>
              <a:rPr lang="en-US" sz="2800" b="1" dirty="0">
                <a:solidFill>
                  <a:srgbClr val="002060"/>
                </a:solidFill>
              </a:rPr>
              <a:t>Many factors to consider when implementing SBIRT in practice </a:t>
            </a:r>
            <a:r>
              <a:rPr lang="en-US" sz="2800" b="1" dirty="0" smtClean="0">
                <a:solidFill>
                  <a:srgbClr val="002060"/>
                </a:solidFill>
              </a:rPr>
              <a:t>settings!</a:t>
            </a:r>
            <a:endParaRPr lang="en-US" sz="2600" b="1" dirty="0" smtClean="0">
              <a:solidFill>
                <a:srgbClr val="7030A0"/>
              </a:solidFill>
              <a:sym typeface="Wingdings" panose="05000000000000000000" pitchFamily="2" charset="2"/>
            </a:endParaRPr>
          </a:p>
          <a:p>
            <a:pPr>
              <a:lnSpc>
                <a:spcPct val="90000"/>
              </a:lnSpc>
              <a:spcBef>
                <a:spcPts val="0"/>
              </a:spcBef>
              <a:spcAft>
                <a:spcPts val="600"/>
              </a:spcAft>
              <a:buClr>
                <a:schemeClr val="tx1"/>
              </a:buClr>
            </a:pPr>
            <a:r>
              <a:rPr lang="en-US" sz="2600" b="1" dirty="0">
                <a:solidFill>
                  <a:srgbClr val="C00000"/>
                </a:solidFill>
              </a:rPr>
              <a:t>Setting and target </a:t>
            </a:r>
            <a:r>
              <a:rPr lang="en-US" sz="2600" b="1" dirty="0" smtClean="0">
                <a:solidFill>
                  <a:srgbClr val="C00000"/>
                </a:solidFill>
              </a:rPr>
              <a:t>population</a:t>
            </a:r>
          </a:p>
          <a:p>
            <a:pPr>
              <a:lnSpc>
                <a:spcPct val="90000"/>
              </a:lnSpc>
              <a:spcBef>
                <a:spcPts val="0"/>
              </a:spcBef>
              <a:spcAft>
                <a:spcPts val="600"/>
              </a:spcAft>
              <a:buClr>
                <a:schemeClr val="tx1"/>
              </a:buClr>
            </a:pPr>
            <a:r>
              <a:rPr lang="en-US" sz="2600" b="1" dirty="0">
                <a:solidFill>
                  <a:srgbClr val="0000FF"/>
                </a:solidFill>
              </a:rPr>
              <a:t>Implementation </a:t>
            </a:r>
            <a:r>
              <a:rPr lang="en-US" sz="2600" b="1" dirty="0" smtClean="0">
                <a:solidFill>
                  <a:srgbClr val="0000FF"/>
                </a:solidFill>
              </a:rPr>
              <a:t>models</a:t>
            </a:r>
          </a:p>
          <a:p>
            <a:pPr>
              <a:lnSpc>
                <a:spcPct val="90000"/>
              </a:lnSpc>
              <a:spcBef>
                <a:spcPts val="0"/>
              </a:spcBef>
              <a:spcAft>
                <a:spcPts val="600"/>
              </a:spcAft>
              <a:buClr>
                <a:schemeClr val="tx1"/>
              </a:buClr>
            </a:pPr>
            <a:r>
              <a:rPr lang="en-US" sz="2600" b="1" dirty="0">
                <a:solidFill>
                  <a:srgbClr val="006600"/>
                </a:solidFill>
              </a:rPr>
              <a:t>Service </a:t>
            </a:r>
            <a:r>
              <a:rPr lang="en-US" sz="2600" b="1" dirty="0" smtClean="0">
                <a:solidFill>
                  <a:srgbClr val="006600"/>
                </a:solidFill>
              </a:rPr>
              <a:t>components</a:t>
            </a:r>
          </a:p>
          <a:p>
            <a:pPr>
              <a:lnSpc>
                <a:spcPct val="90000"/>
              </a:lnSpc>
              <a:spcBef>
                <a:spcPts val="0"/>
              </a:spcBef>
              <a:spcAft>
                <a:spcPts val="600"/>
              </a:spcAft>
              <a:buClr>
                <a:schemeClr val="tx1"/>
              </a:buClr>
            </a:pPr>
            <a:r>
              <a:rPr lang="en-US" sz="2600" b="1" dirty="0" smtClean="0">
                <a:solidFill>
                  <a:schemeClr val="accent2">
                    <a:lumMod val="75000"/>
                  </a:schemeClr>
                </a:solidFill>
              </a:rPr>
              <a:t>Reimbursement</a:t>
            </a:r>
          </a:p>
          <a:p>
            <a:pPr>
              <a:lnSpc>
                <a:spcPct val="90000"/>
              </a:lnSpc>
              <a:spcBef>
                <a:spcPts val="0"/>
              </a:spcBef>
              <a:spcAft>
                <a:spcPts val="600"/>
              </a:spcAft>
              <a:buClr>
                <a:schemeClr val="tx1"/>
              </a:buClr>
            </a:pPr>
            <a:r>
              <a:rPr lang="en-US" sz="2600" b="1" dirty="0" smtClean="0">
                <a:solidFill>
                  <a:srgbClr val="7030A0"/>
                </a:solidFill>
              </a:rPr>
              <a:t>Sustainability</a:t>
            </a:r>
          </a:p>
          <a:p>
            <a:pPr marL="0" indent="0">
              <a:lnSpc>
                <a:spcPct val="90000"/>
              </a:lnSpc>
              <a:spcBef>
                <a:spcPts val="1200"/>
              </a:spcBef>
              <a:spcAft>
                <a:spcPts val="600"/>
              </a:spcAft>
              <a:buClr>
                <a:schemeClr val="tx1"/>
              </a:buClr>
              <a:buNone/>
            </a:pPr>
            <a:r>
              <a:rPr lang="en-US" sz="2600" dirty="0" smtClean="0"/>
              <a:t>Collaborative, </a:t>
            </a:r>
            <a:r>
              <a:rPr lang="en-US" sz="2600" dirty="0"/>
              <a:t>stakeholder-informed, </a:t>
            </a:r>
            <a:r>
              <a:rPr lang="en-US" sz="2600" dirty="0" smtClean="0"/>
              <a:t>process-oriented </a:t>
            </a:r>
            <a:r>
              <a:rPr lang="en-US" sz="2600" dirty="0"/>
              <a:t>focus helps</a:t>
            </a:r>
            <a:r>
              <a:rPr lang="en-US" sz="2600" dirty="0" smtClean="0"/>
              <a:t>!</a:t>
            </a:r>
            <a:endParaRPr lang="en-US" sz="2600" dirty="0"/>
          </a:p>
        </p:txBody>
      </p:sp>
    </p:spTree>
    <p:extLst>
      <p:ext uri="{BB962C8B-B14F-4D97-AF65-F5344CB8AC3E}">
        <p14:creationId xmlns:p14="http://schemas.microsoft.com/office/powerpoint/2010/main" val="17086224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Resources</a:t>
            </a:r>
            <a:endParaRPr lang="en-US" dirty="0"/>
          </a:p>
        </p:txBody>
      </p:sp>
      <p:sp>
        <p:nvSpPr>
          <p:cNvPr id="3" name="Content Placeholder 2"/>
          <p:cNvSpPr>
            <a:spLocks noGrp="1"/>
          </p:cNvSpPr>
          <p:nvPr>
            <p:ph idx="1"/>
          </p:nvPr>
        </p:nvSpPr>
        <p:spPr>
          <a:xfrm>
            <a:off x="982134" y="2339956"/>
            <a:ext cx="7969955" cy="3332816"/>
          </a:xfrm>
        </p:spPr>
        <p:txBody>
          <a:bodyPr>
            <a:noAutofit/>
          </a:bodyPr>
          <a:lstStyle/>
          <a:p>
            <a:pPr>
              <a:lnSpc>
                <a:spcPct val="90000"/>
              </a:lnSpc>
              <a:spcBef>
                <a:spcPts val="0"/>
              </a:spcBef>
              <a:spcAft>
                <a:spcPts val="600"/>
              </a:spcAft>
              <a:buClr>
                <a:schemeClr val="tx1"/>
              </a:buClr>
            </a:pPr>
            <a:r>
              <a:rPr lang="en-US" sz="2600" dirty="0"/>
              <a:t>TAP 31 – Implementing Change in Substance Abuse Treatment </a:t>
            </a:r>
            <a:r>
              <a:rPr lang="en-US" sz="2600" dirty="0" smtClean="0"/>
              <a:t>Programs</a:t>
            </a:r>
            <a:br>
              <a:rPr lang="en-US" sz="2600" dirty="0" smtClean="0"/>
            </a:br>
            <a:r>
              <a:rPr lang="en-US" sz="2000" u="sng" dirty="0">
                <a:hlinkClick r:id="rId3"/>
              </a:rPr>
              <a:t>http://store.samhsa.gov/shin/content//SMA09-4377/SMA09-4377.pdf</a:t>
            </a:r>
            <a:endParaRPr lang="en-US" sz="2000" dirty="0" smtClean="0">
              <a:solidFill>
                <a:srgbClr val="C00000"/>
              </a:solidFill>
            </a:endParaRPr>
          </a:p>
          <a:p>
            <a:pPr>
              <a:lnSpc>
                <a:spcPct val="90000"/>
              </a:lnSpc>
              <a:spcBef>
                <a:spcPts val="1800"/>
              </a:spcBef>
              <a:spcAft>
                <a:spcPts val="600"/>
              </a:spcAft>
              <a:buClr>
                <a:schemeClr val="tx1"/>
              </a:buClr>
            </a:pPr>
            <a:r>
              <a:rPr lang="en-US" sz="2600" dirty="0"/>
              <a:t>TAP 33 – Systems-Level Implementation of Screening, Brief Intervention, and Referral to </a:t>
            </a:r>
            <a:r>
              <a:rPr lang="en-US" sz="2600" dirty="0" smtClean="0"/>
              <a:t>Treatment</a:t>
            </a:r>
            <a:br>
              <a:rPr lang="en-US" sz="2600" dirty="0" smtClean="0"/>
            </a:br>
            <a:r>
              <a:rPr lang="en-US" sz="2000" u="sng" dirty="0">
                <a:hlinkClick r:id="rId4"/>
              </a:rPr>
              <a:t>http://store.samhsa.gov/shin/content//SMA13-4741/TAP33.pdf</a:t>
            </a:r>
            <a:endParaRPr lang="en-US" sz="2000" dirty="0" smtClean="0">
              <a:solidFill>
                <a:srgbClr val="0000FF"/>
              </a:solidFill>
            </a:endParaRPr>
          </a:p>
          <a:p>
            <a:pPr>
              <a:lnSpc>
                <a:spcPct val="90000"/>
              </a:lnSpc>
              <a:spcBef>
                <a:spcPts val="1800"/>
              </a:spcBef>
              <a:spcAft>
                <a:spcPts val="600"/>
              </a:spcAft>
              <a:buClr>
                <a:schemeClr val="tx1"/>
              </a:buClr>
            </a:pPr>
            <a:r>
              <a:rPr lang="en-US" sz="2600" dirty="0"/>
              <a:t>SBIRT: Opportunities for Implementation and Points for </a:t>
            </a:r>
            <a:r>
              <a:rPr lang="en-US" sz="2600" dirty="0" smtClean="0"/>
              <a:t>Consideration</a:t>
            </a:r>
            <a:br>
              <a:rPr lang="en-US" sz="2600" dirty="0" smtClean="0"/>
            </a:br>
            <a:r>
              <a:rPr lang="en-US" sz="2000" u="sng" dirty="0">
                <a:hlinkClick r:id="rId5"/>
              </a:rPr>
              <a:t>http://www.integration.samhsa.gov/SBIRT_Issue_Brief.pdf</a:t>
            </a:r>
            <a:endParaRPr lang="en-US" sz="2000" dirty="0" smtClean="0">
              <a:solidFill>
                <a:srgbClr val="006600"/>
              </a:solidFill>
            </a:endParaRPr>
          </a:p>
        </p:txBody>
      </p:sp>
    </p:spTree>
    <p:extLst>
      <p:ext uri="{BB962C8B-B14F-4D97-AF65-F5344CB8AC3E}">
        <p14:creationId xmlns:p14="http://schemas.microsoft.com/office/powerpoint/2010/main" val="31403129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66933" y="685802"/>
            <a:ext cx="2262582" cy="3592687"/>
          </a:xfrm>
        </p:spPr>
        <p:txBody>
          <a:bodyPr>
            <a:normAutofit/>
          </a:bodyPr>
          <a:lstStyle/>
          <a:p>
            <a:pPr marL="0" indent="0">
              <a:buNone/>
            </a:pPr>
            <a:r>
              <a:rPr lang="en-US" sz="2800" dirty="0"/>
              <a:t>Content in this module is largely based on TAP 33, provided by </a:t>
            </a:r>
            <a:r>
              <a:rPr lang="en-US" sz="2800" dirty="0" smtClean="0"/>
              <a:t>SAMHSA</a:t>
            </a:r>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4561" y="190411"/>
            <a:ext cx="4630926" cy="5852160"/>
          </a:xfrm>
          <a:prstGeom prst="rect">
            <a:avLst/>
          </a:prstGeom>
          <a:ln w="38100">
            <a:solidFill>
              <a:srgbClr val="002060"/>
            </a:solidFill>
          </a:ln>
        </p:spPr>
      </p:pic>
    </p:spTree>
    <p:extLst>
      <p:ext uri="{BB962C8B-B14F-4D97-AF65-F5344CB8AC3E}">
        <p14:creationId xmlns:p14="http://schemas.microsoft.com/office/powerpoint/2010/main" val="32945043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164462" y="2147116"/>
            <a:ext cx="2846221" cy="1097280"/>
          </a:xfrm>
        </p:spPr>
      </p:pic>
      <p:pic>
        <p:nvPicPr>
          <p:cNvPr id="6" name="Picture 5"/>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03569" y="3781064"/>
            <a:ext cx="3181548" cy="822960"/>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7367" y="4649870"/>
            <a:ext cx="6033765" cy="1097280"/>
          </a:xfrm>
          <a:prstGeom prst="rect">
            <a:avLst/>
          </a:prstGeom>
        </p:spPr>
      </p:pic>
    </p:spTree>
    <p:extLst>
      <p:ext uri="{BB962C8B-B14F-4D97-AF65-F5344CB8AC3E}">
        <p14:creationId xmlns:p14="http://schemas.microsoft.com/office/powerpoint/2010/main" val="1745579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in a Clinical Setting</a:t>
            </a:r>
            <a:endParaRPr lang="en-US" dirty="0"/>
          </a:p>
        </p:txBody>
      </p:sp>
      <p:pic>
        <p:nvPicPr>
          <p:cNvPr id="6" name="Picture 3" descr="V:\PROJECTS\DSI\SBIRT-MedRes\Graphics\OVERVIEW\PRACTICESETTIN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2713" y="1415864"/>
            <a:ext cx="6558456" cy="4754880"/>
          </a:xfrm>
          <a:prstGeom prst="rect">
            <a:avLst/>
          </a:prstGeom>
          <a:noFill/>
          <a:effectLst>
            <a:outerShdw blurRad="50800" dist="38100" dir="2700000" algn="tl" rotWithShape="0">
              <a:prstClr val="black">
                <a:alpha val="12000"/>
              </a:prst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974662" y="4104677"/>
            <a:ext cx="3712139" cy="1754326"/>
          </a:xfrm>
          <a:prstGeom prst="rect">
            <a:avLst/>
          </a:prstGeom>
          <a:noFill/>
        </p:spPr>
        <p:txBody>
          <a:bodyPr wrap="square" rtlCol="0">
            <a:spAutoFit/>
          </a:bodyPr>
          <a:lstStyle/>
          <a:p>
            <a:pPr>
              <a:lnSpc>
                <a:spcPct val="90000"/>
              </a:lnSpc>
            </a:pPr>
            <a:r>
              <a:rPr lang="en-US" sz="2400" dirty="0">
                <a:solidFill>
                  <a:prstClr val="black"/>
                </a:solidFill>
                <a:latin typeface="Calibri Light" panose="020F0302020204030204"/>
              </a:rPr>
              <a:t>Most settings use a team approach. Different steps can be done by different individuals and achieve the same outcomes!</a:t>
            </a:r>
          </a:p>
        </p:txBody>
      </p:sp>
    </p:spTree>
    <p:extLst>
      <p:ext uri="{BB962C8B-B14F-4D97-AF65-F5344CB8AC3E}">
        <p14:creationId xmlns:p14="http://schemas.microsoft.com/office/powerpoint/2010/main" val="1402072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SBIRT in Practice</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600"/>
              </a:spcAft>
              <a:buNone/>
            </a:pPr>
            <a:r>
              <a:rPr lang="en-US" sz="2800" b="1" dirty="0" smtClean="0">
                <a:solidFill>
                  <a:srgbClr val="002060"/>
                </a:solidFill>
              </a:rPr>
              <a:t>Like other </a:t>
            </a:r>
            <a:r>
              <a:rPr lang="en-US" sz="2800" b="1" dirty="0">
                <a:solidFill>
                  <a:srgbClr val="002060"/>
                </a:solidFill>
              </a:rPr>
              <a:t>evidence-based </a:t>
            </a:r>
            <a:r>
              <a:rPr lang="en-US" sz="2800" b="1" dirty="0" smtClean="0">
                <a:solidFill>
                  <a:srgbClr val="002060"/>
                </a:solidFill>
              </a:rPr>
              <a:t>practices…</a:t>
            </a:r>
            <a:endParaRPr lang="en-US" sz="2600" dirty="0"/>
          </a:p>
          <a:p>
            <a:pPr>
              <a:spcBef>
                <a:spcPts val="0"/>
              </a:spcBef>
              <a:spcAft>
                <a:spcPts val="600"/>
              </a:spcAft>
              <a:buClr>
                <a:schemeClr val="tx1"/>
              </a:buClr>
            </a:pPr>
            <a:r>
              <a:rPr lang="en-US" sz="2600" dirty="0">
                <a:solidFill>
                  <a:srgbClr val="7030A0"/>
                </a:solidFill>
              </a:rPr>
              <a:t>Great to know about </a:t>
            </a:r>
            <a:r>
              <a:rPr lang="en-US" sz="2600" dirty="0" smtClean="0"/>
              <a:t>evidence/success</a:t>
            </a:r>
            <a:endParaRPr lang="en-US" sz="2600" dirty="0"/>
          </a:p>
          <a:p>
            <a:pPr>
              <a:lnSpc>
                <a:spcPct val="100000"/>
              </a:lnSpc>
              <a:spcBef>
                <a:spcPts val="0"/>
              </a:spcBef>
              <a:spcAft>
                <a:spcPts val="600"/>
              </a:spcAft>
              <a:buClr>
                <a:schemeClr val="tx1"/>
              </a:buClr>
            </a:pPr>
            <a:r>
              <a:rPr lang="en-US" sz="2600" dirty="0">
                <a:solidFill>
                  <a:srgbClr val="0000FF"/>
                </a:solidFill>
              </a:rPr>
              <a:t>Hard to implement </a:t>
            </a:r>
            <a:r>
              <a:rPr lang="en-US" sz="2600" dirty="0"/>
              <a:t>in daily </a:t>
            </a:r>
            <a:r>
              <a:rPr lang="en-US" sz="2600" dirty="0" smtClean="0"/>
              <a:t>practices!!!</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Too busy</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Too much paperwork already</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Not enough staff to help</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Not </a:t>
            </a:r>
            <a:r>
              <a:rPr lang="en-US" sz="2200" dirty="0"/>
              <a:t>comfortable with substance use </a:t>
            </a:r>
            <a:r>
              <a:rPr lang="en-US" sz="2200" dirty="0" smtClean="0"/>
              <a:t>discussions</a:t>
            </a:r>
          </a:p>
        </p:txBody>
      </p:sp>
    </p:spTree>
    <p:extLst>
      <p:ext uri="{BB962C8B-B14F-4D97-AF65-F5344CB8AC3E}">
        <p14:creationId xmlns:p14="http://schemas.microsoft.com/office/powerpoint/2010/main" val="3668505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SBIRT in Practice</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a:spcBef>
                <a:spcPts val="0"/>
              </a:spcBef>
              <a:spcAft>
                <a:spcPts val="600"/>
              </a:spcAft>
              <a:buClr>
                <a:schemeClr val="tx1"/>
              </a:buClr>
            </a:pPr>
            <a:r>
              <a:rPr lang="en-US" sz="2600" dirty="0" smtClean="0">
                <a:solidFill>
                  <a:srgbClr val="7030A0"/>
                </a:solidFill>
              </a:rPr>
              <a:t>Additional concerns:</a:t>
            </a:r>
            <a:endParaRPr lang="en-US" sz="2600" dirty="0"/>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Too much to learn</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a:t>No time to learn new skills (Motivational Interviewing, Brief Intervention)</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Availability of and access to SBIRT training</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Workflow issues</a:t>
            </a:r>
          </a:p>
          <a:p>
            <a:pPr marL="800100" lvl="1" indent="-342900">
              <a:lnSpc>
                <a:spcPct val="90000"/>
              </a:lnSpc>
              <a:spcBef>
                <a:spcPts val="0"/>
              </a:spcBef>
              <a:spcAft>
                <a:spcPts val="600"/>
              </a:spcAft>
              <a:buClr>
                <a:schemeClr val="tx1"/>
              </a:buClr>
              <a:buFont typeface="Wingdings" panose="05000000000000000000" pitchFamily="2" charset="2"/>
              <a:buChar char="ü"/>
            </a:pPr>
            <a:r>
              <a:rPr lang="en-US" sz="2200" dirty="0" smtClean="0"/>
              <a:t>Sustainability</a:t>
            </a:r>
          </a:p>
        </p:txBody>
      </p:sp>
    </p:spTree>
    <p:extLst>
      <p:ext uri="{BB962C8B-B14F-4D97-AF65-F5344CB8AC3E}">
        <p14:creationId xmlns:p14="http://schemas.microsoft.com/office/powerpoint/2010/main" val="35821510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for Adoption of Evidence</a:t>
            </a:r>
            <a:endParaRPr lang="en-US" dirty="0"/>
          </a:p>
        </p:txBody>
      </p:sp>
      <p:sp>
        <p:nvSpPr>
          <p:cNvPr id="3" name="Content Placeholder 2"/>
          <p:cNvSpPr>
            <a:spLocks noGrp="1"/>
          </p:cNvSpPr>
          <p:nvPr>
            <p:ph idx="1"/>
          </p:nvPr>
        </p:nvSpPr>
        <p:spPr>
          <a:xfrm>
            <a:off x="982134" y="2249644"/>
            <a:ext cx="7704667" cy="3332816"/>
          </a:xfrm>
        </p:spPr>
        <p:txBody>
          <a:bodyPr>
            <a:noAutofit/>
          </a:bodyPr>
          <a:lstStyle/>
          <a:p>
            <a:pPr marL="0" indent="0">
              <a:lnSpc>
                <a:spcPct val="100000"/>
              </a:lnSpc>
              <a:spcBef>
                <a:spcPts val="0"/>
              </a:spcBef>
              <a:spcAft>
                <a:spcPts val="1200"/>
              </a:spcAft>
              <a:buNone/>
            </a:pPr>
            <a:r>
              <a:rPr lang="en-US" sz="2800" b="1" dirty="0">
                <a:solidFill>
                  <a:srgbClr val="002060"/>
                </a:solidFill>
              </a:rPr>
              <a:t>Lots of models related to changing </a:t>
            </a:r>
            <a:r>
              <a:rPr lang="en-US" sz="2800" b="1" dirty="0" smtClean="0">
                <a:solidFill>
                  <a:srgbClr val="002060"/>
                </a:solidFill>
              </a:rPr>
              <a:t>practice</a:t>
            </a:r>
            <a:endParaRPr lang="en-US" sz="2600" dirty="0" smtClean="0"/>
          </a:p>
          <a:p>
            <a:pPr>
              <a:lnSpc>
                <a:spcPct val="90000"/>
              </a:lnSpc>
              <a:spcBef>
                <a:spcPts val="0"/>
              </a:spcBef>
              <a:spcAft>
                <a:spcPts val="1200"/>
              </a:spcAft>
              <a:buClr>
                <a:schemeClr val="tx1"/>
              </a:buClr>
            </a:pPr>
            <a:r>
              <a:rPr lang="en-US" sz="2600" b="1" dirty="0">
                <a:solidFill>
                  <a:srgbClr val="0000FF"/>
                </a:solidFill>
              </a:rPr>
              <a:t>The Iowa </a:t>
            </a:r>
            <a:r>
              <a:rPr lang="en-US" sz="2600" b="1" dirty="0" smtClean="0">
                <a:solidFill>
                  <a:srgbClr val="0000FF"/>
                </a:solidFill>
              </a:rPr>
              <a:t>Model</a:t>
            </a:r>
            <a:br>
              <a:rPr lang="en-US" sz="2600" b="1" dirty="0" smtClean="0">
                <a:solidFill>
                  <a:srgbClr val="0000FF"/>
                </a:solidFill>
              </a:rPr>
            </a:br>
            <a:r>
              <a:rPr lang="en-US" dirty="0">
                <a:hlinkClick r:id="rId3"/>
              </a:rPr>
              <a:t>https://uihc.org/iowa-model-revised-evidence-based-practice-promote-excellence-health-care</a:t>
            </a:r>
            <a:endParaRPr lang="en-US" dirty="0" smtClean="0"/>
          </a:p>
          <a:p>
            <a:pPr>
              <a:lnSpc>
                <a:spcPct val="90000"/>
              </a:lnSpc>
              <a:spcBef>
                <a:spcPts val="0"/>
              </a:spcBef>
              <a:spcAft>
                <a:spcPts val="1200"/>
              </a:spcAft>
              <a:buClr>
                <a:schemeClr val="tx1"/>
              </a:buClr>
            </a:pPr>
            <a:r>
              <a:rPr lang="en-US" sz="2600" dirty="0">
                <a:solidFill>
                  <a:srgbClr val="7030A0"/>
                </a:solidFill>
              </a:rPr>
              <a:t>Strengths-Weaknesses-Opportunities-Threats (</a:t>
            </a:r>
            <a:r>
              <a:rPr lang="en-US" sz="2600" b="1" dirty="0">
                <a:solidFill>
                  <a:srgbClr val="7030A0"/>
                </a:solidFill>
              </a:rPr>
              <a:t>SWOT</a:t>
            </a:r>
            <a:r>
              <a:rPr lang="en-US" sz="2600" dirty="0">
                <a:solidFill>
                  <a:srgbClr val="7030A0"/>
                </a:solidFill>
              </a:rPr>
              <a:t>) </a:t>
            </a:r>
            <a:r>
              <a:rPr lang="en-US" sz="2600" dirty="0" smtClean="0">
                <a:solidFill>
                  <a:srgbClr val="7030A0"/>
                </a:solidFill>
              </a:rPr>
              <a:t>Analysis</a:t>
            </a:r>
            <a:br>
              <a:rPr lang="en-US" sz="2600" dirty="0" smtClean="0">
                <a:solidFill>
                  <a:srgbClr val="7030A0"/>
                </a:solidFill>
              </a:rPr>
            </a:br>
            <a:r>
              <a:rPr lang="en-US" dirty="0">
                <a:hlinkClick r:id="rId4"/>
              </a:rPr>
              <a:t>http://www.health.state.mn.us/divs/opi/qi/toolbox/swot.html</a:t>
            </a:r>
            <a:endParaRPr lang="en-US" dirty="0" smtClean="0">
              <a:solidFill>
                <a:srgbClr val="7030A0"/>
              </a:solidFill>
            </a:endParaRPr>
          </a:p>
          <a:p>
            <a:pPr>
              <a:lnSpc>
                <a:spcPct val="90000"/>
              </a:lnSpc>
              <a:spcBef>
                <a:spcPts val="0"/>
              </a:spcBef>
              <a:spcAft>
                <a:spcPts val="900"/>
              </a:spcAft>
              <a:buClr>
                <a:schemeClr val="tx1"/>
              </a:buClr>
            </a:pPr>
            <a:r>
              <a:rPr lang="en-US" sz="2600" dirty="0">
                <a:solidFill>
                  <a:srgbClr val="CC3300"/>
                </a:solidFill>
              </a:rPr>
              <a:t>Rapid Cycle Quality Improvement (</a:t>
            </a:r>
            <a:r>
              <a:rPr lang="en-US" sz="2600" b="1" dirty="0" smtClean="0">
                <a:solidFill>
                  <a:srgbClr val="CC3300"/>
                </a:solidFill>
              </a:rPr>
              <a:t>RCQI</a:t>
            </a:r>
            <a:r>
              <a:rPr lang="en-US" sz="2600" dirty="0" smtClean="0">
                <a:solidFill>
                  <a:srgbClr val="CC3300"/>
                </a:solidFill>
              </a:rPr>
              <a:t>)</a:t>
            </a:r>
            <a:br>
              <a:rPr lang="en-US" sz="2600" dirty="0" smtClean="0">
                <a:solidFill>
                  <a:srgbClr val="CC3300"/>
                </a:solidFill>
              </a:rPr>
            </a:br>
            <a:r>
              <a:rPr lang="en-US" dirty="0">
                <a:hlinkClick r:id="rId5"/>
              </a:rPr>
              <a:t>http://</a:t>
            </a:r>
            <a:r>
              <a:rPr lang="en-US" dirty="0" smtClean="0">
                <a:hlinkClick r:id="rId5"/>
              </a:rPr>
              <a:t>www.health.state.mn.us/divs/opi/qi/toolbox/pdsa.html</a:t>
            </a:r>
            <a:endParaRPr lang="en-US" dirty="0"/>
          </a:p>
          <a:p>
            <a:pPr marL="231775" indent="0">
              <a:lnSpc>
                <a:spcPct val="90000"/>
              </a:lnSpc>
              <a:spcBef>
                <a:spcPts val="0"/>
              </a:spcBef>
              <a:spcAft>
                <a:spcPts val="1200"/>
              </a:spcAft>
              <a:buClr>
                <a:schemeClr val="tx1"/>
              </a:buClr>
              <a:buNone/>
            </a:pPr>
            <a:r>
              <a:rPr lang="en-US" dirty="0" smtClean="0">
                <a:hlinkClick r:id="rId6"/>
              </a:rPr>
              <a:t>https</a:t>
            </a:r>
            <a:r>
              <a:rPr lang="en-US" dirty="0">
                <a:hlinkClick r:id="rId6"/>
              </a:rPr>
              <a:t>://www.healthit.gov/providers-professionals/faqs/how-do-i-use-rapid-cycle-improvement-strategy</a:t>
            </a:r>
            <a:endParaRPr lang="en-US" dirty="0" smtClean="0"/>
          </a:p>
        </p:txBody>
      </p:sp>
    </p:spTree>
    <p:extLst>
      <p:ext uri="{BB962C8B-B14F-4D97-AF65-F5344CB8AC3E}">
        <p14:creationId xmlns:p14="http://schemas.microsoft.com/office/powerpoint/2010/main" val="4143853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2134" y="2142495"/>
            <a:ext cx="7704667" cy="3613030"/>
          </a:xfrm>
        </p:spPr>
        <p:txBody>
          <a:bodyPr>
            <a:normAutofit lnSpcReduction="10000"/>
          </a:bodyPr>
          <a:lstStyle/>
          <a:p>
            <a:pPr marL="0" indent="0">
              <a:spcBef>
                <a:spcPts val="0"/>
              </a:spcBef>
              <a:spcAft>
                <a:spcPts val="1200"/>
              </a:spcAft>
              <a:buNone/>
            </a:pPr>
            <a:r>
              <a:rPr lang="en-US" sz="2800" dirty="0"/>
              <a:t>Prochaska and </a:t>
            </a:r>
            <a:r>
              <a:rPr lang="en-US" sz="2800" dirty="0" err="1"/>
              <a:t>DiClemente</a:t>
            </a:r>
            <a:r>
              <a:rPr lang="en-US" sz="2800" dirty="0"/>
              <a:t> identified five stages of change:</a:t>
            </a:r>
          </a:p>
          <a:p>
            <a:pPr marL="514350" indent="-514350">
              <a:spcBef>
                <a:spcPts val="0"/>
              </a:spcBef>
              <a:spcAft>
                <a:spcPts val="600"/>
              </a:spcAft>
              <a:buFont typeface="+mj-lt"/>
              <a:buAutoNum type="arabicPeriod"/>
            </a:pPr>
            <a:r>
              <a:rPr lang="en-US" sz="2600" dirty="0"/>
              <a:t>Precontemplation </a:t>
            </a:r>
          </a:p>
          <a:p>
            <a:pPr marL="514350" indent="-514350">
              <a:spcBef>
                <a:spcPts val="0"/>
              </a:spcBef>
              <a:spcAft>
                <a:spcPts val="600"/>
              </a:spcAft>
              <a:buFont typeface="+mj-lt"/>
              <a:buAutoNum type="arabicPeriod"/>
            </a:pPr>
            <a:r>
              <a:rPr lang="en-US" sz="2600" dirty="0"/>
              <a:t>Contemplation </a:t>
            </a:r>
          </a:p>
          <a:p>
            <a:pPr marL="514350" indent="-514350">
              <a:spcBef>
                <a:spcPts val="0"/>
              </a:spcBef>
              <a:spcAft>
                <a:spcPts val="600"/>
              </a:spcAft>
              <a:buFont typeface="+mj-lt"/>
              <a:buAutoNum type="arabicPeriod"/>
            </a:pPr>
            <a:r>
              <a:rPr lang="en-US" sz="2600" dirty="0"/>
              <a:t>Preparation</a:t>
            </a:r>
          </a:p>
          <a:p>
            <a:pPr marL="514350" indent="-514350">
              <a:spcBef>
                <a:spcPts val="0"/>
              </a:spcBef>
              <a:spcAft>
                <a:spcPts val="600"/>
              </a:spcAft>
              <a:buFont typeface="+mj-lt"/>
              <a:buAutoNum type="arabicPeriod"/>
            </a:pPr>
            <a:r>
              <a:rPr lang="en-US" sz="2600" dirty="0"/>
              <a:t>Action</a:t>
            </a:r>
          </a:p>
          <a:p>
            <a:pPr marL="514350" indent="-514350">
              <a:spcBef>
                <a:spcPts val="0"/>
              </a:spcBef>
              <a:spcAft>
                <a:spcPts val="600"/>
              </a:spcAft>
              <a:buFont typeface="+mj-lt"/>
              <a:buAutoNum type="arabicPeriod"/>
            </a:pPr>
            <a:r>
              <a:rPr lang="en-US" sz="2600" dirty="0" smtClean="0"/>
              <a:t>Maintenance</a:t>
            </a:r>
            <a:endParaRPr lang="en-US" sz="2600" dirty="0"/>
          </a:p>
        </p:txBody>
      </p:sp>
      <p:pic>
        <p:nvPicPr>
          <p:cNvPr id="4" name="Picture 9" descr="V:\PROJECTS\DSI\SBIRT-MedRes\Graphics\MI STRATEGIES\FRAMEWOR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2" y="3099756"/>
            <a:ext cx="3608675" cy="246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982134" y="457201"/>
            <a:ext cx="7823199" cy="1554480"/>
          </a:xfrm>
          <a:prstGeom prst="rect">
            <a:avLst/>
          </a:prstGeom>
          <a:effectLst/>
        </p:spPr>
        <p:txBody>
          <a:bodyPr vert="horz" lIns="91440" tIns="45720" rIns="91440" bIns="45720" rtlCol="0" anchor="ctr">
            <a:normAutofit/>
          </a:bodyPr>
          <a:lstStyle>
            <a:lvl1pPr algn="ctr" defTabSz="3429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Theoretical Framework Informing MI</a:t>
            </a:r>
            <a:endParaRPr lang="en-US" dirty="0"/>
          </a:p>
        </p:txBody>
      </p:sp>
    </p:spTree>
    <p:extLst>
      <p:ext uri="{BB962C8B-B14F-4D97-AF65-F5344CB8AC3E}">
        <p14:creationId xmlns:p14="http://schemas.microsoft.com/office/powerpoint/2010/main" val="230498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SBIRT Model Matrix</a:t>
            </a:r>
            <a:endParaRPr lang="en-US" dirty="0"/>
          </a:p>
        </p:txBody>
      </p:sp>
      <p:pic>
        <p:nvPicPr>
          <p:cNvPr id="5"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25520" y="1818269"/>
            <a:ext cx="5356213" cy="4023360"/>
          </a:xfrm>
          <a:ln w="38100">
            <a:solidFill>
              <a:srgbClr val="002060"/>
            </a:solidFill>
          </a:ln>
        </p:spPr>
      </p:pic>
      <p:sp>
        <p:nvSpPr>
          <p:cNvPr id="6" name="Rectangle 5"/>
          <p:cNvSpPr/>
          <p:nvPr/>
        </p:nvSpPr>
        <p:spPr>
          <a:xfrm>
            <a:off x="6789360" y="1880787"/>
            <a:ext cx="1939950" cy="3831818"/>
          </a:xfrm>
          <a:prstGeom prst="rect">
            <a:avLst/>
          </a:prstGeom>
        </p:spPr>
        <p:txBody>
          <a:bodyPr wrap="square">
            <a:spAutoFit/>
          </a:bodyPr>
          <a:lstStyle/>
          <a:p>
            <a:pPr>
              <a:lnSpc>
                <a:spcPct val="90000"/>
              </a:lnSpc>
            </a:pPr>
            <a:r>
              <a:rPr lang="en-US" dirty="0"/>
              <a:t>Systems-Level Implementation of Screening, Brief Intervention, and Referral to Treatment</a:t>
            </a:r>
          </a:p>
          <a:p>
            <a:pPr>
              <a:lnSpc>
                <a:spcPct val="90000"/>
              </a:lnSpc>
            </a:pPr>
            <a:endParaRPr lang="en-US" dirty="0"/>
          </a:p>
          <a:p>
            <a:pPr>
              <a:lnSpc>
                <a:spcPct val="90000"/>
              </a:lnSpc>
            </a:pPr>
            <a:r>
              <a:rPr lang="en-US" dirty="0"/>
              <a:t>Technical Assistance Publication Series, TAP 33</a:t>
            </a:r>
          </a:p>
          <a:p>
            <a:pPr>
              <a:lnSpc>
                <a:spcPct val="90000"/>
              </a:lnSpc>
            </a:pPr>
            <a:endParaRPr lang="en-US" dirty="0"/>
          </a:p>
          <a:p>
            <a:pPr>
              <a:lnSpc>
                <a:spcPct val="90000"/>
              </a:lnSpc>
            </a:pPr>
            <a:r>
              <a:rPr lang="en-US" dirty="0"/>
              <a:t>SAMHSA</a:t>
            </a:r>
          </a:p>
          <a:p>
            <a:pPr>
              <a:lnSpc>
                <a:spcPct val="90000"/>
              </a:lnSpc>
            </a:pPr>
            <a:r>
              <a:rPr lang="en-US" dirty="0">
                <a:hlinkClick r:id="rId4"/>
              </a:rPr>
              <a:t>www.samhsa.gov</a:t>
            </a:r>
            <a:endParaRPr lang="en-US" dirty="0"/>
          </a:p>
          <a:p>
            <a:pPr>
              <a:lnSpc>
                <a:spcPct val="90000"/>
              </a:lnSpc>
            </a:pPr>
            <a:r>
              <a:rPr lang="en-US" dirty="0"/>
              <a:t>(free publications)</a:t>
            </a:r>
          </a:p>
        </p:txBody>
      </p:sp>
    </p:spTree>
    <p:extLst>
      <p:ext uri="{BB962C8B-B14F-4D97-AF65-F5344CB8AC3E}">
        <p14:creationId xmlns:p14="http://schemas.microsoft.com/office/powerpoint/2010/main" val="774761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BIRT Theme - Training Modules">
  <a:themeElements>
    <a:clrScheme name="Custom 1">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1773B1"/>
      </a:hlink>
      <a:folHlink>
        <a:srgbClr val="7F723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resentation11" id="{0A25C1F8-960B-48AB-AC56-2E8E256E4A47}" vid="{5517FC3D-BECA-479B-8405-71F7C03587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SBIRT Template - Training Modules</Template>
  <TotalTime>4226</TotalTime>
  <Words>4555</Words>
  <Application>Microsoft Office PowerPoint</Application>
  <PresentationFormat>On-screen Show (4:3)</PresentationFormat>
  <Paragraphs>413</Paragraphs>
  <Slides>38</Slides>
  <Notes>38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Century Gothic</vt:lpstr>
      <vt:lpstr>Wingdings</vt:lpstr>
      <vt:lpstr>SBIRT Theme - Training Modules</vt:lpstr>
      <vt:lpstr>Screening, Brief Intervention, and Referral to Treatment (SBIRT) Core Curriculum:  Getting SBIRT into Practice</vt:lpstr>
      <vt:lpstr>SBIRT in Clinical Settings</vt:lpstr>
      <vt:lpstr>Prescreening Results</vt:lpstr>
      <vt:lpstr>Screening in a Clinical Setting</vt:lpstr>
      <vt:lpstr>Using SBIRT in Practice</vt:lpstr>
      <vt:lpstr>Using SBIRT in Practice</vt:lpstr>
      <vt:lpstr>Models for Adoption of Evidence</vt:lpstr>
      <vt:lpstr>PowerPoint Presentation</vt:lpstr>
      <vt:lpstr>SBIRT Model Matrix</vt:lpstr>
      <vt:lpstr>SBIRT Model Matrix</vt:lpstr>
      <vt:lpstr>Planning Process &amp; Collaborations</vt:lpstr>
      <vt:lpstr>Planning Process &amp; Collaborations</vt:lpstr>
      <vt:lpstr>Planning Process &amp; Collaborations</vt:lpstr>
      <vt:lpstr>Identify the Setting</vt:lpstr>
      <vt:lpstr>Implementation Models</vt:lpstr>
      <vt:lpstr>Implementation Models</vt:lpstr>
      <vt:lpstr>Implementation Models</vt:lpstr>
      <vt:lpstr>Implementation Models</vt:lpstr>
      <vt:lpstr>No One Best Way!!!</vt:lpstr>
      <vt:lpstr>Service Components</vt:lpstr>
      <vt:lpstr>Service Components</vt:lpstr>
      <vt:lpstr>Service Components</vt:lpstr>
      <vt:lpstr>Service Components</vt:lpstr>
      <vt:lpstr>Service Components</vt:lpstr>
      <vt:lpstr>Service Components</vt:lpstr>
      <vt:lpstr>Service Components</vt:lpstr>
      <vt:lpstr>Service Components</vt:lpstr>
      <vt:lpstr>Reimbursement</vt:lpstr>
      <vt:lpstr>Reimbursement</vt:lpstr>
      <vt:lpstr>Reimbursement</vt:lpstr>
      <vt:lpstr>Cost Effectiveness</vt:lpstr>
      <vt:lpstr>Key Elements of Sustainability</vt:lpstr>
      <vt:lpstr>Key Elements of Sustainability</vt:lpstr>
      <vt:lpstr>Key Elements of Sustainability</vt:lpstr>
      <vt:lpstr>Summary</vt:lpstr>
      <vt:lpstr>Additional Resources</vt:lpstr>
      <vt:lpstr>PowerPoint Presentation</vt:lpstr>
      <vt:lpstr>Acknowledgements</vt:lpstr>
    </vt:vector>
  </TitlesOfParts>
  <Company>University of Iowa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Kosobucki, Mary A</dc:creator>
  <cp:lastModifiedBy>Kosobucki, Mary A</cp:lastModifiedBy>
  <cp:revision>425</cp:revision>
  <dcterms:created xsi:type="dcterms:W3CDTF">2017-12-20T18:56:29Z</dcterms:created>
  <dcterms:modified xsi:type="dcterms:W3CDTF">2018-07-26T21:54:17Z</dcterms:modified>
</cp:coreProperties>
</file>